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3.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 id="2147483700" r:id="rId4"/>
    <p:sldMasterId id="2147483713" r:id="rId5"/>
    <p:sldMasterId id="2147483726" r:id="rId6"/>
  </p:sldMasterIdLst>
  <p:notesMasterIdLst>
    <p:notesMasterId r:id="rId91"/>
  </p:notesMasterIdLst>
  <p:sldIdLst>
    <p:sldId id="256" r:id="rId7"/>
    <p:sldId id="257" r:id="rId8"/>
    <p:sldId id="258" r:id="rId9"/>
    <p:sldId id="259" r:id="rId10"/>
    <p:sldId id="352" r:id="rId11"/>
    <p:sldId id="269" r:id="rId12"/>
    <p:sldId id="270" r:id="rId13"/>
    <p:sldId id="261" r:id="rId14"/>
    <p:sldId id="262" r:id="rId15"/>
    <p:sldId id="263" r:id="rId16"/>
    <p:sldId id="266" r:id="rId17"/>
    <p:sldId id="264" r:id="rId18"/>
    <p:sldId id="271" r:id="rId19"/>
    <p:sldId id="272" r:id="rId20"/>
    <p:sldId id="273" r:id="rId21"/>
    <p:sldId id="274" r:id="rId22"/>
    <p:sldId id="275" r:id="rId23"/>
    <p:sldId id="279" r:id="rId24"/>
    <p:sldId id="276" r:id="rId25"/>
    <p:sldId id="277" r:id="rId26"/>
    <p:sldId id="317" r:id="rId27"/>
    <p:sldId id="278" r:id="rId28"/>
    <p:sldId id="280" r:id="rId29"/>
    <p:sldId id="282" r:id="rId30"/>
    <p:sldId id="283" r:id="rId31"/>
    <p:sldId id="284" r:id="rId32"/>
    <p:sldId id="285" r:id="rId33"/>
    <p:sldId id="286" r:id="rId34"/>
    <p:sldId id="287" r:id="rId35"/>
    <p:sldId id="288" r:id="rId36"/>
    <p:sldId id="320" r:id="rId37"/>
    <p:sldId id="321" r:id="rId38"/>
    <p:sldId id="319" r:id="rId39"/>
    <p:sldId id="323" r:id="rId40"/>
    <p:sldId id="324" r:id="rId41"/>
    <p:sldId id="326" r:id="rId42"/>
    <p:sldId id="333" r:id="rId43"/>
    <p:sldId id="290" r:id="rId44"/>
    <p:sldId id="329" r:id="rId45"/>
    <p:sldId id="331" r:id="rId46"/>
    <p:sldId id="291" r:id="rId47"/>
    <p:sldId id="334" r:id="rId48"/>
    <p:sldId id="293" r:id="rId49"/>
    <p:sldId id="336" r:id="rId50"/>
    <p:sldId id="294" r:id="rId51"/>
    <p:sldId id="295" r:id="rId52"/>
    <p:sldId id="296" r:id="rId53"/>
    <p:sldId id="297" r:id="rId54"/>
    <p:sldId id="299" r:id="rId55"/>
    <p:sldId id="300" r:id="rId56"/>
    <p:sldId id="301" r:id="rId57"/>
    <p:sldId id="302" r:id="rId58"/>
    <p:sldId id="303" r:id="rId59"/>
    <p:sldId id="304" r:id="rId60"/>
    <p:sldId id="314" r:id="rId61"/>
    <p:sldId id="315" r:id="rId62"/>
    <p:sldId id="305" r:id="rId63"/>
    <p:sldId id="306" r:id="rId64"/>
    <p:sldId id="354" r:id="rId65"/>
    <p:sldId id="307" r:id="rId66"/>
    <p:sldId id="308" r:id="rId67"/>
    <p:sldId id="309" r:id="rId68"/>
    <p:sldId id="310" r:id="rId69"/>
    <p:sldId id="363" r:id="rId70"/>
    <p:sldId id="344" r:id="rId71"/>
    <p:sldId id="339" r:id="rId72"/>
    <p:sldId id="338" r:id="rId73"/>
    <p:sldId id="341" r:id="rId74"/>
    <p:sldId id="342" r:id="rId75"/>
    <p:sldId id="350" r:id="rId76"/>
    <p:sldId id="340" r:id="rId77"/>
    <p:sldId id="351" r:id="rId78"/>
    <p:sldId id="359" r:id="rId79"/>
    <p:sldId id="360" r:id="rId80"/>
    <p:sldId id="361" r:id="rId81"/>
    <p:sldId id="356" r:id="rId82"/>
    <p:sldId id="347" r:id="rId83"/>
    <p:sldId id="346" r:id="rId84"/>
    <p:sldId id="355" r:id="rId85"/>
    <p:sldId id="345" r:id="rId86"/>
    <p:sldId id="357" r:id="rId87"/>
    <p:sldId id="348" r:id="rId88"/>
    <p:sldId id="358" r:id="rId89"/>
    <p:sldId id="34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na Keller Costa" initials="TK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292C94-F47B-44B1-A6E4-CA60CA5A67C2}" v="7" dt="2021-04-28T14:54:14.8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26"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theme" Target="theme/theme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Cristina Godinho Pires da Silva" userId="127f801f-c541-42ca-8eed-b51808adfa44" providerId="ADAL" clId="{E1292C94-F47B-44B1-A6E4-CA60CA5A67C2}"/>
    <pc:docChg chg="undo custSel addSld delSld modSld">
      <pc:chgData name="Sandra Cristina Godinho Pires da Silva" userId="127f801f-c541-42ca-8eed-b51808adfa44" providerId="ADAL" clId="{E1292C94-F47B-44B1-A6E4-CA60CA5A67C2}" dt="2021-04-28T14:54:14.897" v="300" actId="1076"/>
      <pc:docMkLst>
        <pc:docMk/>
      </pc:docMkLst>
      <pc:sldChg chg="modSp mod">
        <pc:chgData name="Sandra Cristina Godinho Pires da Silva" userId="127f801f-c541-42ca-8eed-b51808adfa44" providerId="ADAL" clId="{E1292C94-F47B-44B1-A6E4-CA60CA5A67C2}" dt="2021-04-28T12:14:53.278" v="0" actId="14100"/>
        <pc:sldMkLst>
          <pc:docMk/>
          <pc:sldMk cId="0" sldId="262"/>
        </pc:sldMkLst>
        <pc:spChg chg="mod">
          <ac:chgData name="Sandra Cristina Godinho Pires da Silva" userId="127f801f-c541-42ca-8eed-b51808adfa44" providerId="ADAL" clId="{E1292C94-F47B-44B1-A6E4-CA60CA5A67C2}" dt="2021-04-28T12:14:53.278" v="0" actId="14100"/>
          <ac:spMkLst>
            <pc:docMk/>
            <pc:sldMk cId="0" sldId="262"/>
            <ac:spMk id="359" creationId="{00000000-0000-0000-0000-000000000000}"/>
          </ac:spMkLst>
        </pc:spChg>
      </pc:sldChg>
      <pc:sldChg chg="modSp mod">
        <pc:chgData name="Sandra Cristina Godinho Pires da Silva" userId="127f801f-c541-42ca-8eed-b51808adfa44" providerId="ADAL" clId="{E1292C94-F47B-44B1-A6E4-CA60CA5A67C2}" dt="2021-04-28T12:47:38.237" v="88" actId="1076"/>
        <pc:sldMkLst>
          <pc:docMk/>
          <pc:sldMk cId="0" sldId="269"/>
        </pc:sldMkLst>
        <pc:spChg chg="mod">
          <ac:chgData name="Sandra Cristina Godinho Pires da Silva" userId="127f801f-c541-42ca-8eed-b51808adfa44" providerId="ADAL" clId="{E1292C94-F47B-44B1-A6E4-CA60CA5A67C2}" dt="2021-04-28T12:47:38.237" v="88" actId="1076"/>
          <ac:spMkLst>
            <pc:docMk/>
            <pc:sldMk cId="0" sldId="269"/>
            <ac:spMk id="576" creationId="{00000000-0000-0000-0000-000000000000}"/>
          </ac:spMkLst>
        </pc:spChg>
      </pc:sldChg>
      <pc:sldChg chg="modNotesTx">
        <pc:chgData name="Sandra Cristina Godinho Pires da Silva" userId="127f801f-c541-42ca-8eed-b51808adfa44" providerId="ADAL" clId="{E1292C94-F47B-44B1-A6E4-CA60CA5A67C2}" dt="2021-04-28T12:47:51.520" v="90" actId="20577"/>
        <pc:sldMkLst>
          <pc:docMk/>
          <pc:sldMk cId="0" sldId="270"/>
        </pc:sldMkLst>
      </pc:sldChg>
      <pc:sldChg chg="modSp mod">
        <pc:chgData name="Sandra Cristina Godinho Pires da Silva" userId="127f801f-c541-42ca-8eed-b51808adfa44" providerId="ADAL" clId="{E1292C94-F47B-44B1-A6E4-CA60CA5A67C2}" dt="2021-04-28T12:15:53.216" v="6" actId="255"/>
        <pc:sldMkLst>
          <pc:docMk/>
          <pc:sldMk cId="0" sldId="271"/>
        </pc:sldMkLst>
        <pc:spChg chg="mod">
          <ac:chgData name="Sandra Cristina Godinho Pires da Silva" userId="127f801f-c541-42ca-8eed-b51808adfa44" providerId="ADAL" clId="{E1292C94-F47B-44B1-A6E4-CA60CA5A67C2}" dt="2021-04-28T12:15:53.216" v="6" actId="255"/>
          <ac:spMkLst>
            <pc:docMk/>
            <pc:sldMk cId="0" sldId="271"/>
            <ac:spMk id="608" creationId="{00000000-0000-0000-0000-000000000000}"/>
          </ac:spMkLst>
        </pc:spChg>
      </pc:sldChg>
      <pc:sldChg chg="delSp modSp add del mod">
        <pc:chgData name="Sandra Cristina Godinho Pires da Silva" userId="127f801f-c541-42ca-8eed-b51808adfa44" providerId="ADAL" clId="{E1292C94-F47B-44B1-A6E4-CA60CA5A67C2}" dt="2021-04-28T14:54:14.897" v="300" actId="1076"/>
        <pc:sldMkLst>
          <pc:docMk/>
          <pc:sldMk cId="0" sldId="282"/>
        </pc:sldMkLst>
        <pc:spChg chg="mod">
          <ac:chgData name="Sandra Cristina Godinho Pires da Silva" userId="127f801f-c541-42ca-8eed-b51808adfa44" providerId="ADAL" clId="{E1292C94-F47B-44B1-A6E4-CA60CA5A67C2}" dt="2021-04-28T14:54:13.054" v="299" actId="1076"/>
          <ac:spMkLst>
            <pc:docMk/>
            <pc:sldMk cId="0" sldId="282"/>
            <ac:spMk id="10" creationId="{BCB6FD02-D7A9-4376-AC1E-D55E960C5DB8}"/>
          </ac:spMkLst>
        </pc:spChg>
        <pc:spChg chg="mod">
          <ac:chgData name="Sandra Cristina Godinho Pires da Silva" userId="127f801f-c541-42ca-8eed-b51808adfa44" providerId="ADAL" clId="{E1292C94-F47B-44B1-A6E4-CA60CA5A67C2}" dt="2021-04-28T14:54:11.356" v="298" actId="1076"/>
          <ac:spMkLst>
            <pc:docMk/>
            <pc:sldMk cId="0" sldId="282"/>
            <ac:spMk id="12" creationId="{39A080BE-4C05-437A-8AA4-B62FD493AC6F}"/>
          </ac:spMkLst>
        </pc:spChg>
        <pc:grpChg chg="del">
          <ac:chgData name="Sandra Cristina Godinho Pires da Silva" userId="127f801f-c541-42ca-8eed-b51808adfa44" providerId="ADAL" clId="{E1292C94-F47B-44B1-A6E4-CA60CA5A67C2}" dt="2021-04-28T14:53:56.747" v="291" actId="478"/>
          <ac:grpSpMkLst>
            <pc:docMk/>
            <pc:sldMk cId="0" sldId="282"/>
            <ac:grpSpMk id="2" creationId="{DFDC219E-8255-4C52-84C3-4FFD85385785}"/>
          </ac:grpSpMkLst>
        </pc:grpChg>
        <pc:picChg chg="mod">
          <ac:chgData name="Sandra Cristina Godinho Pires da Silva" userId="127f801f-c541-42ca-8eed-b51808adfa44" providerId="ADAL" clId="{E1292C94-F47B-44B1-A6E4-CA60CA5A67C2}" dt="2021-04-28T14:54:14.897" v="300" actId="1076"/>
          <ac:picMkLst>
            <pc:docMk/>
            <pc:sldMk cId="0" sldId="282"/>
            <ac:picMk id="1026" creationId="{3A814BB5-014B-40DE-AEA6-079E9E2C6535}"/>
          </ac:picMkLst>
        </pc:picChg>
      </pc:sldChg>
      <pc:sldChg chg="addSp">
        <pc:chgData name="Sandra Cristina Godinho Pires da Silva" userId="127f801f-c541-42ca-8eed-b51808adfa44" providerId="ADAL" clId="{E1292C94-F47B-44B1-A6E4-CA60CA5A67C2}" dt="2021-04-28T14:53:58.059" v="292"/>
        <pc:sldMkLst>
          <pc:docMk/>
          <pc:sldMk cId="3233736266" sldId="282"/>
        </pc:sldMkLst>
        <pc:picChg chg="add">
          <ac:chgData name="Sandra Cristina Godinho Pires da Silva" userId="127f801f-c541-42ca-8eed-b51808adfa44" providerId="ADAL" clId="{E1292C94-F47B-44B1-A6E4-CA60CA5A67C2}" dt="2021-04-28T14:53:58.059" v="292"/>
          <ac:picMkLst>
            <pc:docMk/>
            <pc:sldMk cId="3233736266" sldId="282"/>
            <ac:picMk id="1026" creationId="{3A814BB5-014B-40DE-AEA6-079E9E2C6535}"/>
          </ac:picMkLst>
        </pc:picChg>
      </pc:sldChg>
      <pc:sldChg chg="modSp mod">
        <pc:chgData name="Sandra Cristina Godinho Pires da Silva" userId="127f801f-c541-42ca-8eed-b51808adfa44" providerId="ADAL" clId="{E1292C94-F47B-44B1-A6E4-CA60CA5A67C2}" dt="2021-04-28T12:51:09.239" v="94" actId="1038"/>
        <pc:sldMkLst>
          <pc:docMk/>
          <pc:sldMk cId="0" sldId="284"/>
        </pc:sldMkLst>
        <pc:spChg chg="mod">
          <ac:chgData name="Sandra Cristina Godinho Pires da Silva" userId="127f801f-c541-42ca-8eed-b51808adfa44" providerId="ADAL" clId="{E1292C94-F47B-44B1-A6E4-CA60CA5A67C2}" dt="2021-04-28T12:51:09.239" v="94" actId="1038"/>
          <ac:spMkLst>
            <pc:docMk/>
            <pc:sldMk cId="0" sldId="284"/>
            <ac:spMk id="838" creationId="{00000000-0000-0000-0000-000000000000}"/>
          </ac:spMkLst>
        </pc:spChg>
      </pc:sldChg>
      <pc:sldChg chg="modSp mod">
        <pc:chgData name="Sandra Cristina Godinho Pires da Silva" userId="127f801f-c541-42ca-8eed-b51808adfa44" providerId="ADAL" clId="{E1292C94-F47B-44B1-A6E4-CA60CA5A67C2}" dt="2021-04-28T12:51:30.293" v="106" actId="1035"/>
        <pc:sldMkLst>
          <pc:docMk/>
          <pc:sldMk cId="0" sldId="286"/>
        </pc:sldMkLst>
        <pc:spChg chg="mod">
          <ac:chgData name="Sandra Cristina Godinho Pires da Silva" userId="127f801f-c541-42ca-8eed-b51808adfa44" providerId="ADAL" clId="{E1292C94-F47B-44B1-A6E4-CA60CA5A67C2}" dt="2021-04-28T12:51:30.293" v="106" actId="1035"/>
          <ac:spMkLst>
            <pc:docMk/>
            <pc:sldMk cId="0" sldId="286"/>
            <ac:spMk id="851" creationId="{00000000-0000-0000-0000-000000000000}"/>
          </ac:spMkLst>
        </pc:spChg>
        <pc:spChg chg="mod">
          <ac:chgData name="Sandra Cristina Godinho Pires da Silva" userId="127f801f-c541-42ca-8eed-b51808adfa44" providerId="ADAL" clId="{E1292C94-F47B-44B1-A6E4-CA60CA5A67C2}" dt="2021-04-28T12:51:28.353" v="100" actId="1036"/>
          <ac:spMkLst>
            <pc:docMk/>
            <pc:sldMk cId="0" sldId="286"/>
            <ac:spMk id="852" creationId="{00000000-0000-0000-0000-000000000000}"/>
          </ac:spMkLst>
        </pc:spChg>
        <pc:spChg chg="mod">
          <ac:chgData name="Sandra Cristina Godinho Pires da Silva" userId="127f801f-c541-42ca-8eed-b51808adfa44" providerId="ADAL" clId="{E1292C94-F47B-44B1-A6E4-CA60CA5A67C2}" dt="2021-04-28T12:51:21.820" v="95" actId="404"/>
          <ac:spMkLst>
            <pc:docMk/>
            <pc:sldMk cId="0" sldId="286"/>
            <ac:spMk id="853" creationId="{00000000-0000-0000-0000-000000000000}"/>
          </ac:spMkLst>
        </pc:spChg>
      </pc:sldChg>
      <pc:sldChg chg="modSp mod">
        <pc:chgData name="Sandra Cristina Godinho Pires da Silva" userId="127f801f-c541-42ca-8eed-b51808adfa44" providerId="ADAL" clId="{E1292C94-F47B-44B1-A6E4-CA60CA5A67C2}" dt="2021-04-28T12:51:41.808" v="108" actId="404"/>
        <pc:sldMkLst>
          <pc:docMk/>
          <pc:sldMk cId="0" sldId="288"/>
        </pc:sldMkLst>
        <pc:spChg chg="mod">
          <ac:chgData name="Sandra Cristina Godinho Pires da Silva" userId="127f801f-c541-42ca-8eed-b51808adfa44" providerId="ADAL" clId="{E1292C94-F47B-44B1-A6E4-CA60CA5A67C2}" dt="2021-04-28T12:51:37.182" v="107" actId="404"/>
          <ac:spMkLst>
            <pc:docMk/>
            <pc:sldMk cId="0" sldId="288"/>
            <ac:spMk id="859" creationId="{00000000-0000-0000-0000-000000000000}"/>
          </ac:spMkLst>
        </pc:spChg>
        <pc:spChg chg="mod">
          <ac:chgData name="Sandra Cristina Godinho Pires da Silva" userId="127f801f-c541-42ca-8eed-b51808adfa44" providerId="ADAL" clId="{E1292C94-F47B-44B1-A6E4-CA60CA5A67C2}" dt="2021-04-28T12:51:41.808" v="108" actId="404"/>
          <ac:spMkLst>
            <pc:docMk/>
            <pc:sldMk cId="0" sldId="288"/>
            <ac:spMk id="866" creationId="{00000000-0000-0000-0000-000000000000}"/>
          </ac:spMkLst>
        </pc:spChg>
        <pc:spChg chg="mod">
          <ac:chgData name="Sandra Cristina Godinho Pires da Silva" userId="127f801f-c541-42ca-8eed-b51808adfa44" providerId="ADAL" clId="{E1292C94-F47B-44B1-A6E4-CA60CA5A67C2}" dt="2021-04-28T12:51:41.808" v="108" actId="404"/>
          <ac:spMkLst>
            <pc:docMk/>
            <pc:sldMk cId="0" sldId="288"/>
            <ac:spMk id="867" creationId="{00000000-0000-0000-0000-000000000000}"/>
          </ac:spMkLst>
        </pc:spChg>
        <pc:spChg chg="mod">
          <ac:chgData name="Sandra Cristina Godinho Pires da Silva" userId="127f801f-c541-42ca-8eed-b51808adfa44" providerId="ADAL" clId="{E1292C94-F47B-44B1-A6E4-CA60CA5A67C2}" dt="2021-04-28T12:51:41.808" v="108" actId="404"/>
          <ac:spMkLst>
            <pc:docMk/>
            <pc:sldMk cId="0" sldId="288"/>
            <ac:spMk id="868" creationId="{00000000-0000-0000-0000-000000000000}"/>
          </ac:spMkLst>
        </pc:spChg>
        <pc:spChg chg="mod">
          <ac:chgData name="Sandra Cristina Godinho Pires da Silva" userId="127f801f-c541-42ca-8eed-b51808adfa44" providerId="ADAL" clId="{E1292C94-F47B-44B1-A6E4-CA60CA5A67C2}" dt="2021-04-28T12:51:41.808" v="108" actId="404"/>
          <ac:spMkLst>
            <pc:docMk/>
            <pc:sldMk cId="0" sldId="288"/>
            <ac:spMk id="869" creationId="{00000000-0000-0000-0000-000000000000}"/>
          </ac:spMkLst>
        </pc:spChg>
        <pc:spChg chg="mod">
          <ac:chgData name="Sandra Cristina Godinho Pires da Silva" userId="127f801f-c541-42ca-8eed-b51808adfa44" providerId="ADAL" clId="{E1292C94-F47B-44B1-A6E4-CA60CA5A67C2}" dt="2021-04-28T12:51:41.808" v="108" actId="404"/>
          <ac:spMkLst>
            <pc:docMk/>
            <pc:sldMk cId="0" sldId="288"/>
            <ac:spMk id="870" creationId="{00000000-0000-0000-0000-000000000000}"/>
          </ac:spMkLst>
        </pc:spChg>
        <pc:spChg chg="mod">
          <ac:chgData name="Sandra Cristina Godinho Pires da Silva" userId="127f801f-c541-42ca-8eed-b51808adfa44" providerId="ADAL" clId="{E1292C94-F47B-44B1-A6E4-CA60CA5A67C2}" dt="2021-04-28T12:51:41.808" v="108" actId="404"/>
          <ac:spMkLst>
            <pc:docMk/>
            <pc:sldMk cId="0" sldId="288"/>
            <ac:spMk id="871" creationId="{00000000-0000-0000-0000-000000000000}"/>
          </ac:spMkLst>
        </pc:spChg>
        <pc:spChg chg="mod">
          <ac:chgData name="Sandra Cristina Godinho Pires da Silva" userId="127f801f-c541-42ca-8eed-b51808adfa44" providerId="ADAL" clId="{E1292C94-F47B-44B1-A6E4-CA60CA5A67C2}" dt="2021-04-28T12:51:41.808" v="108" actId="404"/>
          <ac:spMkLst>
            <pc:docMk/>
            <pc:sldMk cId="0" sldId="288"/>
            <ac:spMk id="872" creationId="{00000000-0000-0000-0000-000000000000}"/>
          </ac:spMkLst>
        </pc:spChg>
      </pc:sldChg>
      <pc:sldChg chg="addSp delSp modSp add mod delAnim modAnim">
        <pc:chgData name="Sandra Cristina Godinho Pires da Silva" userId="127f801f-c541-42ca-8eed-b51808adfa44" providerId="ADAL" clId="{E1292C94-F47B-44B1-A6E4-CA60CA5A67C2}" dt="2021-04-28T14:41:47.580" v="122" actId="14100"/>
        <pc:sldMkLst>
          <pc:docMk/>
          <pc:sldMk cId="0" sldId="295"/>
        </pc:sldMkLst>
        <pc:spChg chg="add mod">
          <ac:chgData name="Sandra Cristina Godinho Pires da Silva" userId="127f801f-c541-42ca-8eed-b51808adfa44" providerId="ADAL" clId="{E1292C94-F47B-44B1-A6E4-CA60CA5A67C2}" dt="2021-04-28T14:41:45.094" v="121"/>
          <ac:spMkLst>
            <pc:docMk/>
            <pc:sldMk cId="0" sldId="295"/>
            <ac:spMk id="25" creationId="{13A8A543-23B7-4C18-8A72-CDC7C4D4CD70}"/>
          </ac:spMkLst>
        </pc:spChg>
        <pc:spChg chg="mod">
          <ac:chgData name="Sandra Cristina Godinho Pires da Silva" userId="127f801f-c541-42ca-8eed-b51808adfa44" providerId="ADAL" clId="{E1292C94-F47B-44B1-A6E4-CA60CA5A67C2}" dt="2021-04-28T14:41:47.580" v="122" actId="14100"/>
          <ac:spMkLst>
            <pc:docMk/>
            <pc:sldMk cId="0" sldId="295"/>
            <ac:spMk id="943" creationId="{00000000-0000-0000-0000-000000000000}"/>
          </ac:spMkLst>
        </pc:spChg>
        <pc:spChg chg="del">
          <ac:chgData name="Sandra Cristina Godinho Pires da Silva" userId="127f801f-c541-42ca-8eed-b51808adfa44" providerId="ADAL" clId="{E1292C94-F47B-44B1-A6E4-CA60CA5A67C2}" dt="2021-04-28T14:41:44.798" v="120" actId="478"/>
          <ac:spMkLst>
            <pc:docMk/>
            <pc:sldMk cId="0" sldId="295"/>
            <ac:spMk id="944" creationId="{00000000-0000-0000-0000-000000000000}"/>
          </ac:spMkLst>
        </pc:spChg>
      </pc:sldChg>
      <pc:sldChg chg="add">
        <pc:chgData name="Sandra Cristina Godinho Pires da Silva" userId="127f801f-c541-42ca-8eed-b51808adfa44" providerId="ADAL" clId="{E1292C94-F47B-44B1-A6E4-CA60CA5A67C2}" dt="2021-04-28T14:41:33.201" v="119" actId="22"/>
        <pc:sldMkLst>
          <pc:docMk/>
          <pc:sldMk cId="0" sldId="296"/>
        </pc:sldMkLst>
      </pc:sldChg>
      <pc:sldChg chg="add">
        <pc:chgData name="Sandra Cristina Godinho Pires da Silva" userId="127f801f-c541-42ca-8eed-b51808adfa44" providerId="ADAL" clId="{E1292C94-F47B-44B1-A6E4-CA60CA5A67C2}" dt="2021-04-28T14:41:33.201" v="119" actId="22"/>
        <pc:sldMkLst>
          <pc:docMk/>
          <pc:sldMk cId="0" sldId="297"/>
        </pc:sldMkLst>
      </pc:sldChg>
      <pc:sldChg chg="add">
        <pc:chgData name="Sandra Cristina Godinho Pires da Silva" userId="127f801f-c541-42ca-8eed-b51808adfa44" providerId="ADAL" clId="{E1292C94-F47B-44B1-A6E4-CA60CA5A67C2}" dt="2021-04-28T14:41:33.201" v="119" actId="22"/>
        <pc:sldMkLst>
          <pc:docMk/>
          <pc:sldMk cId="0" sldId="299"/>
        </pc:sldMkLst>
      </pc:sldChg>
      <pc:sldChg chg="add">
        <pc:chgData name="Sandra Cristina Godinho Pires da Silva" userId="127f801f-c541-42ca-8eed-b51808adfa44" providerId="ADAL" clId="{E1292C94-F47B-44B1-A6E4-CA60CA5A67C2}" dt="2021-04-28T14:41:33.201" v="119" actId="22"/>
        <pc:sldMkLst>
          <pc:docMk/>
          <pc:sldMk cId="0" sldId="300"/>
        </pc:sldMkLst>
      </pc:sldChg>
      <pc:sldChg chg="add">
        <pc:chgData name="Sandra Cristina Godinho Pires da Silva" userId="127f801f-c541-42ca-8eed-b51808adfa44" providerId="ADAL" clId="{E1292C94-F47B-44B1-A6E4-CA60CA5A67C2}" dt="2021-04-28T14:41:33.201" v="119" actId="22"/>
        <pc:sldMkLst>
          <pc:docMk/>
          <pc:sldMk cId="0" sldId="301"/>
        </pc:sldMkLst>
      </pc:sldChg>
      <pc:sldChg chg="add">
        <pc:chgData name="Sandra Cristina Godinho Pires da Silva" userId="127f801f-c541-42ca-8eed-b51808adfa44" providerId="ADAL" clId="{E1292C94-F47B-44B1-A6E4-CA60CA5A67C2}" dt="2021-04-28T14:41:33.201" v="119" actId="22"/>
        <pc:sldMkLst>
          <pc:docMk/>
          <pc:sldMk cId="0" sldId="302"/>
        </pc:sldMkLst>
      </pc:sldChg>
      <pc:sldChg chg="add">
        <pc:chgData name="Sandra Cristina Godinho Pires da Silva" userId="127f801f-c541-42ca-8eed-b51808adfa44" providerId="ADAL" clId="{E1292C94-F47B-44B1-A6E4-CA60CA5A67C2}" dt="2021-04-28T14:41:33.201" v="119" actId="22"/>
        <pc:sldMkLst>
          <pc:docMk/>
          <pc:sldMk cId="0" sldId="303"/>
        </pc:sldMkLst>
      </pc:sldChg>
      <pc:sldChg chg="add">
        <pc:chgData name="Sandra Cristina Godinho Pires da Silva" userId="127f801f-c541-42ca-8eed-b51808adfa44" providerId="ADAL" clId="{E1292C94-F47B-44B1-A6E4-CA60CA5A67C2}" dt="2021-04-28T14:41:33.201" v="119" actId="22"/>
        <pc:sldMkLst>
          <pc:docMk/>
          <pc:sldMk cId="0" sldId="304"/>
        </pc:sldMkLst>
      </pc:sldChg>
      <pc:sldChg chg="add">
        <pc:chgData name="Sandra Cristina Godinho Pires da Silva" userId="127f801f-c541-42ca-8eed-b51808adfa44" providerId="ADAL" clId="{E1292C94-F47B-44B1-A6E4-CA60CA5A67C2}" dt="2021-04-28T14:41:33.201" v="119" actId="22"/>
        <pc:sldMkLst>
          <pc:docMk/>
          <pc:sldMk cId="0" sldId="305"/>
        </pc:sldMkLst>
      </pc:sldChg>
      <pc:sldChg chg="addSp delSp modSp add mod">
        <pc:chgData name="Sandra Cristina Godinho Pires da Silva" userId="127f801f-c541-42ca-8eed-b51808adfa44" providerId="ADAL" clId="{E1292C94-F47B-44B1-A6E4-CA60CA5A67C2}" dt="2021-04-28T14:44:28.087" v="283" actId="1076"/>
        <pc:sldMkLst>
          <pc:docMk/>
          <pc:sldMk cId="0" sldId="306"/>
        </pc:sldMkLst>
        <pc:spChg chg="add mod">
          <ac:chgData name="Sandra Cristina Godinho Pires da Silva" userId="127f801f-c541-42ca-8eed-b51808adfa44" providerId="ADAL" clId="{E1292C94-F47B-44B1-A6E4-CA60CA5A67C2}" dt="2021-04-28T14:44:28.087" v="283" actId="1076"/>
          <ac:spMkLst>
            <pc:docMk/>
            <pc:sldMk cId="0" sldId="306"/>
            <ac:spMk id="23" creationId="{DC279306-CC44-413A-853C-751794C90CBB}"/>
          </ac:spMkLst>
        </pc:spChg>
        <pc:spChg chg="del mod">
          <ac:chgData name="Sandra Cristina Godinho Pires da Silva" userId="127f801f-c541-42ca-8eed-b51808adfa44" providerId="ADAL" clId="{E1292C94-F47B-44B1-A6E4-CA60CA5A67C2}" dt="2021-04-28T14:43:28.862" v="164"/>
          <ac:spMkLst>
            <pc:docMk/>
            <pc:sldMk cId="0" sldId="306"/>
            <ac:spMk id="1161" creationId="{00000000-0000-0000-0000-000000000000}"/>
          </ac:spMkLst>
        </pc:spChg>
        <pc:spChg chg="mod">
          <ac:chgData name="Sandra Cristina Godinho Pires da Silva" userId="127f801f-c541-42ca-8eed-b51808adfa44" providerId="ADAL" clId="{E1292C94-F47B-44B1-A6E4-CA60CA5A67C2}" dt="2021-04-28T14:43:46.545" v="169" actId="1076"/>
          <ac:spMkLst>
            <pc:docMk/>
            <pc:sldMk cId="0" sldId="306"/>
            <ac:spMk id="1162" creationId="{00000000-0000-0000-0000-000000000000}"/>
          </ac:spMkLst>
        </pc:spChg>
        <pc:spChg chg="mod">
          <ac:chgData name="Sandra Cristina Godinho Pires da Silva" userId="127f801f-c541-42ca-8eed-b51808adfa44" providerId="ADAL" clId="{E1292C94-F47B-44B1-A6E4-CA60CA5A67C2}" dt="2021-04-28T14:43:43.799" v="168" actId="1076"/>
          <ac:spMkLst>
            <pc:docMk/>
            <pc:sldMk cId="0" sldId="306"/>
            <ac:spMk id="1163" creationId="{00000000-0000-0000-0000-000000000000}"/>
          </ac:spMkLst>
        </pc:spChg>
        <pc:spChg chg="mod">
          <ac:chgData name="Sandra Cristina Godinho Pires da Silva" userId="127f801f-c541-42ca-8eed-b51808adfa44" providerId="ADAL" clId="{E1292C94-F47B-44B1-A6E4-CA60CA5A67C2}" dt="2021-04-28T14:43:28.108" v="162" actId="108"/>
          <ac:spMkLst>
            <pc:docMk/>
            <pc:sldMk cId="0" sldId="306"/>
            <ac:spMk id="1169" creationId="{00000000-0000-0000-0000-000000000000}"/>
          </ac:spMkLst>
        </pc:spChg>
      </pc:sldChg>
      <pc:sldChg chg="modSp add mod">
        <pc:chgData name="Sandra Cristina Godinho Pires da Silva" userId="127f801f-c541-42ca-8eed-b51808adfa44" providerId="ADAL" clId="{E1292C94-F47B-44B1-A6E4-CA60CA5A67C2}" dt="2021-04-28T14:45:39.870" v="290" actId="1076"/>
        <pc:sldMkLst>
          <pc:docMk/>
          <pc:sldMk cId="0" sldId="307"/>
        </pc:sldMkLst>
        <pc:spChg chg="mod">
          <ac:chgData name="Sandra Cristina Godinho Pires da Silva" userId="127f801f-c541-42ca-8eed-b51808adfa44" providerId="ADAL" clId="{E1292C94-F47B-44B1-A6E4-CA60CA5A67C2}" dt="2021-04-28T14:45:34.329" v="289" actId="1076"/>
          <ac:spMkLst>
            <pc:docMk/>
            <pc:sldMk cId="0" sldId="307"/>
            <ac:spMk id="14" creationId="{D7FBD469-EEC1-4FFB-A5CA-EDA2231BF3C4}"/>
          </ac:spMkLst>
        </pc:spChg>
        <pc:spChg chg="mod">
          <ac:chgData name="Sandra Cristina Godinho Pires da Silva" userId="127f801f-c541-42ca-8eed-b51808adfa44" providerId="ADAL" clId="{E1292C94-F47B-44B1-A6E4-CA60CA5A67C2}" dt="2021-04-28T14:45:34.329" v="289" actId="1076"/>
          <ac:spMkLst>
            <pc:docMk/>
            <pc:sldMk cId="0" sldId="307"/>
            <ac:spMk id="1177" creationId="{00000000-0000-0000-0000-000000000000}"/>
          </ac:spMkLst>
        </pc:spChg>
        <pc:spChg chg="mod">
          <ac:chgData name="Sandra Cristina Godinho Pires da Silva" userId="127f801f-c541-42ca-8eed-b51808adfa44" providerId="ADAL" clId="{E1292C94-F47B-44B1-A6E4-CA60CA5A67C2}" dt="2021-04-28T14:45:39.870" v="290" actId="1076"/>
          <ac:spMkLst>
            <pc:docMk/>
            <pc:sldMk cId="0" sldId="307"/>
            <ac:spMk id="1178" creationId="{00000000-0000-0000-0000-000000000000}"/>
          </ac:spMkLst>
        </pc:spChg>
        <pc:spChg chg="mod">
          <ac:chgData name="Sandra Cristina Godinho Pires da Silva" userId="127f801f-c541-42ca-8eed-b51808adfa44" providerId="ADAL" clId="{E1292C94-F47B-44B1-A6E4-CA60CA5A67C2}" dt="2021-04-28T14:45:39.870" v="290" actId="1076"/>
          <ac:spMkLst>
            <pc:docMk/>
            <pc:sldMk cId="0" sldId="307"/>
            <ac:spMk id="1179" creationId="{00000000-0000-0000-0000-000000000000}"/>
          </ac:spMkLst>
        </pc:spChg>
        <pc:spChg chg="mod">
          <ac:chgData name="Sandra Cristina Godinho Pires da Silva" userId="127f801f-c541-42ca-8eed-b51808adfa44" providerId="ADAL" clId="{E1292C94-F47B-44B1-A6E4-CA60CA5A67C2}" dt="2021-04-28T14:45:39.870" v="290" actId="1076"/>
          <ac:spMkLst>
            <pc:docMk/>
            <pc:sldMk cId="0" sldId="307"/>
            <ac:spMk id="1180" creationId="{00000000-0000-0000-0000-000000000000}"/>
          </ac:spMkLst>
        </pc:spChg>
      </pc:sldChg>
      <pc:sldChg chg="add">
        <pc:chgData name="Sandra Cristina Godinho Pires da Silva" userId="127f801f-c541-42ca-8eed-b51808adfa44" providerId="ADAL" clId="{E1292C94-F47B-44B1-A6E4-CA60CA5A67C2}" dt="2021-04-28T14:41:33.201" v="119" actId="22"/>
        <pc:sldMkLst>
          <pc:docMk/>
          <pc:sldMk cId="0" sldId="308"/>
        </pc:sldMkLst>
      </pc:sldChg>
      <pc:sldChg chg="add">
        <pc:chgData name="Sandra Cristina Godinho Pires da Silva" userId="127f801f-c541-42ca-8eed-b51808adfa44" providerId="ADAL" clId="{E1292C94-F47B-44B1-A6E4-CA60CA5A67C2}" dt="2021-04-28T14:41:33.201" v="119" actId="22"/>
        <pc:sldMkLst>
          <pc:docMk/>
          <pc:sldMk cId="0" sldId="309"/>
        </pc:sldMkLst>
      </pc:sldChg>
      <pc:sldChg chg="add">
        <pc:chgData name="Sandra Cristina Godinho Pires da Silva" userId="127f801f-c541-42ca-8eed-b51808adfa44" providerId="ADAL" clId="{E1292C94-F47B-44B1-A6E4-CA60CA5A67C2}" dt="2021-04-28T14:41:33.201" v="119" actId="22"/>
        <pc:sldMkLst>
          <pc:docMk/>
          <pc:sldMk cId="0" sldId="314"/>
        </pc:sldMkLst>
      </pc:sldChg>
      <pc:sldChg chg="delSp modSp add mod">
        <pc:chgData name="Sandra Cristina Godinho Pires da Silva" userId="127f801f-c541-42ca-8eed-b51808adfa44" providerId="ADAL" clId="{E1292C94-F47B-44B1-A6E4-CA60CA5A67C2}" dt="2021-04-28T14:42:42.634" v="133" actId="1076"/>
        <pc:sldMkLst>
          <pc:docMk/>
          <pc:sldMk cId="0" sldId="315"/>
        </pc:sldMkLst>
        <pc:spChg chg="del mod">
          <ac:chgData name="Sandra Cristina Godinho Pires da Silva" userId="127f801f-c541-42ca-8eed-b51808adfa44" providerId="ADAL" clId="{E1292C94-F47B-44B1-A6E4-CA60CA5A67C2}" dt="2021-04-28T14:42:18.266" v="124" actId="21"/>
          <ac:spMkLst>
            <pc:docMk/>
            <pc:sldMk cId="0" sldId="315"/>
            <ac:spMk id="1327" creationId="{00000000-0000-0000-0000-000000000000}"/>
          </ac:spMkLst>
        </pc:spChg>
        <pc:spChg chg="mod">
          <ac:chgData name="Sandra Cristina Godinho Pires da Silva" userId="127f801f-c541-42ca-8eed-b51808adfa44" providerId="ADAL" clId="{E1292C94-F47B-44B1-A6E4-CA60CA5A67C2}" dt="2021-04-28T14:42:36.420" v="131" actId="123"/>
          <ac:spMkLst>
            <pc:docMk/>
            <pc:sldMk cId="0" sldId="315"/>
            <ac:spMk id="1330" creationId="{00000000-0000-0000-0000-000000000000}"/>
          </ac:spMkLst>
        </pc:spChg>
        <pc:spChg chg="mod">
          <ac:chgData name="Sandra Cristina Godinho Pires da Silva" userId="127f801f-c541-42ca-8eed-b51808adfa44" providerId="ADAL" clId="{E1292C94-F47B-44B1-A6E4-CA60CA5A67C2}" dt="2021-04-28T14:42:39.922" v="132" actId="14100"/>
          <ac:spMkLst>
            <pc:docMk/>
            <pc:sldMk cId="0" sldId="315"/>
            <ac:spMk id="1340" creationId="{00000000-0000-0000-0000-000000000000}"/>
          </ac:spMkLst>
        </pc:spChg>
        <pc:spChg chg="mod">
          <ac:chgData name="Sandra Cristina Godinho Pires da Silva" userId="127f801f-c541-42ca-8eed-b51808adfa44" providerId="ADAL" clId="{E1292C94-F47B-44B1-A6E4-CA60CA5A67C2}" dt="2021-04-28T14:42:42.634" v="133" actId="1076"/>
          <ac:spMkLst>
            <pc:docMk/>
            <pc:sldMk cId="0" sldId="315"/>
            <ac:spMk id="1341" creationId="{00000000-0000-0000-0000-000000000000}"/>
          </ac:spMkLst>
        </pc:spChg>
      </pc:sldChg>
      <pc:sldChg chg="modSp mod">
        <pc:chgData name="Sandra Cristina Godinho Pires da Silva" userId="127f801f-c541-42ca-8eed-b51808adfa44" providerId="ADAL" clId="{E1292C94-F47B-44B1-A6E4-CA60CA5A67C2}" dt="2021-04-28T12:52:01.230" v="117" actId="20577"/>
        <pc:sldMkLst>
          <pc:docMk/>
          <pc:sldMk cId="0" sldId="320"/>
        </pc:sldMkLst>
        <pc:spChg chg="mod">
          <ac:chgData name="Sandra Cristina Godinho Pires da Silva" userId="127f801f-c541-42ca-8eed-b51808adfa44" providerId="ADAL" clId="{E1292C94-F47B-44B1-A6E4-CA60CA5A67C2}" dt="2021-04-28T12:52:01.230" v="117" actId="20577"/>
          <ac:spMkLst>
            <pc:docMk/>
            <pc:sldMk cId="0" sldId="320"/>
            <ac:spMk id="1454" creationId="{00000000-0000-0000-0000-000000000000}"/>
          </ac:spMkLst>
        </pc:spChg>
      </pc:sldChg>
      <pc:sldChg chg="modSp mod">
        <pc:chgData name="Sandra Cristina Godinho Pires da Silva" userId="127f801f-c541-42ca-8eed-b51808adfa44" providerId="ADAL" clId="{E1292C94-F47B-44B1-A6E4-CA60CA5A67C2}" dt="2021-04-28T12:52:16.256" v="118" actId="404"/>
        <pc:sldMkLst>
          <pc:docMk/>
          <pc:sldMk cId="0" sldId="323"/>
        </pc:sldMkLst>
        <pc:spChg chg="mod">
          <ac:chgData name="Sandra Cristina Godinho Pires da Silva" userId="127f801f-c541-42ca-8eed-b51808adfa44" providerId="ADAL" clId="{E1292C94-F47B-44B1-A6E4-CA60CA5A67C2}" dt="2021-04-28T12:52:16.256" v="118" actId="404"/>
          <ac:spMkLst>
            <pc:docMk/>
            <pc:sldMk cId="0" sldId="323"/>
            <ac:spMk id="1607" creationId="{00000000-0000-0000-0000-000000000000}"/>
          </ac:spMkLst>
        </pc:spChg>
      </pc:sldChg>
      <pc:sldChg chg="modSp mod">
        <pc:chgData name="Sandra Cristina Godinho Pires da Silva" userId="127f801f-c541-42ca-8eed-b51808adfa44" providerId="ADAL" clId="{E1292C94-F47B-44B1-A6E4-CA60CA5A67C2}" dt="2021-04-28T12:18:04.523" v="69" actId="20577"/>
        <pc:sldMkLst>
          <pc:docMk/>
          <pc:sldMk cId="1068909161" sldId="338"/>
        </pc:sldMkLst>
        <pc:spChg chg="mod">
          <ac:chgData name="Sandra Cristina Godinho Pires da Silva" userId="127f801f-c541-42ca-8eed-b51808adfa44" providerId="ADAL" clId="{E1292C94-F47B-44B1-A6E4-CA60CA5A67C2}" dt="2021-04-28T12:18:04.523" v="69" actId="20577"/>
          <ac:spMkLst>
            <pc:docMk/>
            <pc:sldMk cId="1068909161" sldId="338"/>
            <ac:spMk id="3" creationId="{824AE619-A9F4-49CF-823D-E06E821EEF43}"/>
          </ac:spMkLst>
        </pc:spChg>
      </pc:sldChg>
      <pc:sldChg chg="modSp mod">
        <pc:chgData name="Sandra Cristina Godinho Pires da Silva" userId="127f801f-c541-42ca-8eed-b51808adfa44" providerId="ADAL" clId="{E1292C94-F47B-44B1-A6E4-CA60CA5A67C2}" dt="2021-04-28T12:17:47.952" v="53" actId="20577"/>
        <pc:sldMkLst>
          <pc:docMk/>
          <pc:sldMk cId="3045103382" sldId="339"/>
        </pc:sldMkLst>
        <pc:spChg chg="mod">
          <ac:chgData name="Sandra Cristina Godinho Pires da Silva" userId="127f801f-c541-42ca-8eed-b51808adfa44" providerId="ADAL" clId="{E1292C94-F47B-44B1-A6E4-CA60CA5A67C2}" dt="2021-04-28T12:17:47.952" v="53" actId="20577"/>
          <ac:spMkLst>
            <pc:docMk/>
            <pc:sldMk cId="3045103382" sldId="339"/>
            <ac:spMk id="14" creationId="{B8B36B46-D3DB-4E09-81E8-02DC8EC8EECC}"/>
          </ac:spMkLst>
        </pc:spChg>
      </pc:sldChg>
      <pc:sldChg chg="modSp mod">
        <pc:chgData name="Sandra Cristina Godinho Pires da Silva" userId="127f801f-c541-42ca-8eed-b51808adfa44" providerId="ADAL" clId="{E1292C94-F47B-44B1-A6E4-CA60CA5A67C2}" dt="2021-04-28T12:19:32.815" v="86" actId="20577"/>
        <pc:sldMkLst>
          <pc:docMk/>
          <pc:sldMk cId="873228279" sldId="348"/>
        </pc:sldMkLst>
        <pc:spChg chg="mod">
          <ac:chgData name="Sandra Cristina Godinho Pires da Silva" userId="127f801f-c541-42ca-8eed-b51808adfa44" providerId="ADAL" clId="{E1292C94-F47B-44B1-A6E4-CA60CA5A67C2}" dt="2021-04-28T12:19:32.815" v="86" actId="20577"/>
          <ac:spMkLst>
            <pc:docMk/>
            <pc:sldMk cId="873228279" sldId="348"/>
            <ac:spMk id="3" creationId="{E5328B4D-8A75-4AB9-A23D-9AAE3D38360F}"/>
          </ac:spMkLst>
        </pc:spChg>
      </pc:sldChg>
      <pc:sldChg chg="modSp add mod">
        <pc:chgData name="Sandra Cristina Godinho Pires da Silva" userId="127f801f-c541-42ca-8eed-b51808adfa44" providerId="ADAL" clId="{E1292C94-F47B-44B1-A6E4-CA60CA5A67C2}" dt="2021-04-28T14:44:35.706" v="284" actId="14100"/>
        <pc:sldMkLst>
          <pc:docMk/>
          <pc:sldMk cId="1959513889" sldId="354"/>
        </pc:sldMkLst>
        <pc:spChg chg="mod">
          <ac:chgData name="Sandra Cristina Godinho Pires da Silva" userId="127f801f-c541-42ca-8eed-b51808adfa44" providerId="ADAL" clId="{E1292C94-F47B-44B1-A6E4-CA60CA5A67C2}" dt="2021-04-28T14:44:35.706" v="284" actId="14100"/>
          <ac:spMkLst>
            <pc:docMk/>
            <pc:sldMk cId="1959513889" sldId="354"/>
            <ac:spMk id="1118" creationId="{00000000-0000-0000-0000-000000000000}"/>
          </ac:spMkLst>
        </pc:spChg>
      </pc:sldChg>
      <pc:sldChg chg="modSp mod">
        <pc:chgData name="Sandra Cristina Godinho Pires da Silva" userId="127f801f-c541-42ca-8eed-b51808adfa44" providerId="ADAL" clId="{E1292C94-F47B-44B1-A6E4-CA60CA5A67C2}" dt="2021-04-28T12:18:47.941" v="75" actId="113"/>
        <pc:sldMkLst>
          <pc:docMk/>
          <pc:sldMk cId="1436065517" sldId="356"/>
        </pc:sldMkLst>
        <pc:spChg chg="mod">
          <ac:chgData name="Sandra Cristina Godinho Pires da Silva" userId="127f801f-c541-42ca-8eed-b51808adfa44" providerId="ADAL" clId="{E1292C94-F47B-44B1-A6E4-CA60CA5A67C2}" dt="2021-04-28T12:18:47.941" v="75" actId="113"/>
          <ac:spMkLst>
            <pc:docMk/>
            <pc:sldMk cId="1436065517" sldId="356"/>
            <ac:spMk id="7" creationId="{43CA0160-26C1-4057-8B19-EC5801FFCE90}"/>
          </ac:spMkLst>
        </pc:spChg>
      </pc:sldChg>
      <pc:sldChg chg="modSp mod">
        <pc:chgData name="Sandra Cristina Godinho Pires da Silva" userId="127f801f-c541-42ca-8eed-b51808adfa44" providerId="ADAL" clId="{E1292C94-F47B-44B1-A6E4-CA60CA5A67C2}" dt="2021-04-28T12:19:26.159" v="85" actId="20577"/>
        <pc:sldMkLst>
          <pc:docMk/>
          <pc:sldMk cId="3323734593" sldId="358"/>
        </pc:sldMkLst>
        <pc:spChg chg="mod">
          <ac:chgData name="Sandra Cristina Godinho Pires da Silva" userId="127f801f-c541-42ca-8eed-b51808adfa44" providerId="ADAL" clId="{E1292C94-F47B-44B1-A6E4-CA60CA5A67C2}" dt="2021-04-28T12:19:26.159" v="85" actId="20577"/>
          <ac:spMkLst>
            <pc:docMk/>
            <pc:sldMk cId="3323734593" sldId="358"/>
            <ac:spMk id="6" creationId="{CE237C24-9DA5-4F0F-A6D0-FFDE597DA305}"/>
          </ac:spMkLst>
        </pc:spChg>
      </pc:sldChg>
      <pc:sldChg chg="modSp mod">
        <pc:chgData name="Sandra Cristina Godinho Pires da Silva" userId="127f801f-c541-42ca-8eed-b51808adfa44" providerId="ADAL" clId="{E1292C94-F47B-44B1-A6E4-CA60CA5A67C2}" dt="2021-04-28T12:18:40.950" v="73" actId="113"/>
        <pc:sldMkLst>
          <pc:docMk/>
          <pc:sldMk cId="3117043988" sldId="360"/>
        </pc:sldMkLst>
        <pc:spChg chg="mod">
          <ac:chgData name="Sandra Cristina Godinho Pires da Silva" userId="127f801f-c541-42ca-8eed-b51808adfa44" providerId="ADAL" clId="{E1292C94-F47B-44B1-A6E4-CA60CA5A67C2}" dt="2021-04-28T12:18:40.950" v="73" actId="113"/>
          <ac:spMkLst>
            <pc:docMk/>
            <pc:sldMk cId="3117043988" sldId="360"/>
            <ac:spMk id="13" creationId="{B01981A7-63B8-4448-9C75-6581BF0D8AD6}"/>
          </ac:spMkLst>
        </pc:spChg>
      </pc:sldChg>
      <pc:sldChg chg="modSp mod">
        <pc:chgData name="Sandra Cristina Godinho Pires da Silva" userId="127f801f-c541-42ca-8eed-b51808adfa44" providerId="ADAL" clId="{E1292C94-F47B-44B1-A6E4-CA60CA5A67C2}" dt="2021-04-28T12:18:37.819" v="72" actId="113"/>
        <pc:sldMkLst>
          <pc:docMk/>
          <pc:sldMk cId="2694503243" sldId="361"/>
        </pc:sldMkLst>
        <pc:spChg chg="mod">
          <ac:chgData name="Sandra Cristina Godinho Pires da Silva" userId="127f801f-c541-42ca-8eed-b51808adfa44" providerId="ADAL" clId="{E1292C94-F47B-44B1-A6E4-CA60CA5A67C2}" dt="2021-04-28T12:18:32.075" v="70" actId="108"/>
          <ac:spMkLst>
            <pc:docMk/>
            <pc:sldMk cId="2694503243" sldId="361"/>
            <ac:spMk id="828" creationId="{00000000-0000-0000-0000-000000000000}"/>
          </ac:spMkLst>
        </pc:spChg>
        <pc:spChg chg="mod">
          <ac:chgData name="Sandra Cristina Godinho Pires da Silva" userId="127f801f-c541-42ca-8eed-b51808adfa44" providerId="ADAL" clId="{E1292C94-F47B-44B1-A6E4-CA60CA5A67C2}" dt="2021-04-28T12:18:37.819" v="72" actId="113"/>
          <ac:spMkLst>
            <pc:docMk/>
            <pc:sldMk cId="2694503243" sldId="361"/>
            <ac:spMk id="841" creationId="{00000000-0000-0000-0000-000000000000}"/>
          </ac:spMkLst>
        </pc:spChg>
      </pc:sldChg>
      <pc:sldChg chg="modSp mod">
        <pc:chgData name="Sandra Cristina Godinho Pires da Silva" userId="127f801f-c541-42ca-8eed-b51808adfa44" providerId="ADAL" clId="{E1292C94-F47B-44B1-A6E4-CA60CA5A67C2}" dt="2021-04-28T12:17:09.733" v="14" actId="1076"/>
        <pc:sldMkLst>
          <pc:docMk/>
          <pc:sldMk cId="3556027170" sldId="363"/>
        </pc:sldMkLst>
        <pc:spChg chg="mod">
          <ac:chgData name="Sandra Cristina Godinho Pires da Silva" userId="127f801f-c541-42ca-8eed-b51808adfa44" providerId="ADAL" clId="{E1292C94-F47B-44B1-A6E4-CA60CA5A67C2}" dt="2021-04-28T12:17:04.526" v="12" actId="14100"/>
          <ac:spMkLst>
            <pc:docMk/>
            <pc:sldMk cId="3556027170" sldId="363"/>
            <ac:spMk id="805" creationId="{00000000-0000-0000-0000-000000000000}"/>
          </ac:spMkLst>
        </pc:spChg>
        <pc:spChg chg="mod">
          <ac:chgData name="Sandra Cristina Godinho Pires da Silva" userId="127f801f-c541-42ca-8eed-b51808adfa44" providerId="ADAL" clId="{E1292C94-F47B-44B1-A6E4-CA60CA5A67C2}" dt="2021-04-28T12:16:40.009" v="8" actId="20577"/>
          <ac:spMkLst>
            <pc:docMk/>
            <pc:sldMk cId="3556027170" sldId="363"/>
            <ac:spMk id="806" creationId="{00000000-0000-0000-0000-000000000000}"/>
          </ac:spMkLst>
        </pc:spChg>
        <pc:picChg chg="mod">
          <ac:chgData name="Sandra Cristina Godinho Pires da Silva" userId="127f801f-c541-42ca-8eed-b51808adfa44" providerId="ADAL" clId="{E1292C94-F47B-44B1-A6E4-CA60CA5A67C2}" dt="2021-04-28T12:17:06.900" v="13" actId="1076"/>
          <ac:picMkLst>
            <pc:docMk/>
            <pc:sldMk cId="3556027170" sldId="363"/>
            <ac:picMk id="4" creationId="{6B22469B-FAF7-47C9-A162-2D9B977B7F79}"/>
          </ac:picMkLst>
        </pc:picChg>
        <pc:picChg chg="mod">
          <ac:chgData name="Sandra Cristina Godinho Pires da Silva" userId="127f801f-c541-42ca-8eed-b51808adfa44" providerId="ADAL" clId="{E1292C94-F47B-44B1-A6E4-CA60CA5A67C2}" dt="2021-04-28T12:17:09.733" v="14" actId="1076"/>
          <ac:picMkLst>
            <pc:docMk/>
            <pc:sldMk cId="3556027170" sldId="363"/>
            <ac:picMk id="5" creationId="{A10AB3A8-8181-4C07-9626-C656E43CEDC0}"/>
          </ac:picMkLst>
        </pc:picChg>
      </pc:sldChg>
    </pc:docChg>
  </pc:docChgLst>
</pc:chgInfo>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2.9066171923314801E-2"/>
          <c:y val="7.3154553207618697E-2"/>
          <c:w val="0.72921636186942296"/>
          <c:h val="0.72349095044063305"/>
        </c:manualLayout>
      </c:layout>
      <c:pieChart>
        <c:varyColors val="1"/>
        <c:ser>
          <c:idx val="0"/>
          <c:order val="0"/>
          <c:spPr>
            <a:solidFill>
              <a:srgbClr val="4472C4"/>
            </a:solidFill>
            <a:ln>
              <a:noFill/>
            </a:ln>
          </c:spPr>
          <c:dPt>
            <c:idx val="0"/>
            <c:bubble3D val="0"/>
            <c:spPr>
              <a:solidFill>
                <a:srgbClr val="245A8C"/>
              </a:solidFill>
              <a:ln w="19080">
                <a:solidFill>
                  <a:srgbClr val="FFFFFF"/>
                </a:solidFill>
                <a:round/>
              </a:ln>
            </c:spPr>
            <c:extLst>
              <c:ext xmlns:c16="http://schemas.microsoft.com/office/drawing/2014/chart" uri="{C3380CC4-5D6E-409C-BE32-E72D297353CC}">
                <c16:uniqueId val="{00000001-C841-4D43-B00D-03A17685BC94}"/>
              </c:ext>
            </c:extLst>
          </c:dPt>
          <c:dPt>
            <c:idx val="1"/>
            <c:bubble3D val="0"/>
            <c:spPr>
              <a:solidFill>
                <a:srgbClr val="0099CC"/>
              </a:solidFill>
              <a:ln w="19080">
                <a:solidFill>
                  <a:srgbClr val="FFFFFF"/>
                </a:solidFill>
                <a:round/>
              </a:ln>
            </c:spPr>
            <c:extLst>
              <c:ext xmlns:c16="http://schemas.microsoft.com/office/drawing/2014/chart" uri="{C3380CC4-5D6E-409C-BE32-E72D297353CC}">
                <c16:uniqueId val="{00000003-C841-4D43-B00D-03A17685BC94}"/>
              </c:ext>
            </c:extLst>
          </c:dPt>
          <c:dPt>
            <c:idx val="2"/>
            <c:bubble3D val="0"/>
            <c:spPr>
              <a:solidFill>
                <a:srgbClr val="008080"/>
              </a:solidFill>
              <a:ln w="19080">
                <a:solidFill>
                  <a:srgbClr val="FFFFFF"/>
                </a:solidFill>
                <a:round/>
              </a:ln>
            </c:spPr>
            <c:extLst>
              <c:ext xmlns:c16="http://schemas.microsoft.com/office/drawing/2014/chart" uri="{C3380CC4-5D6E-409C-BE32-E72D297353CC}">
                <c16:uniqueId val="{00000005-C841-4D43-B00D-03A17685BC94}"/>
              </c:ext>
            </c:extLst>
          </c:dPt>
          <c:dPt>
            <c:idx val="3"/>
            <c:bubble3D val="0"/>
            <c:spPr>
              <a:solidFill>
                <a:srgbClr val="FF6600"/>
              </a:solidFill>
              <a:ln w="19080">
                <a:solidFill>
                  <a:srgbClr val="FFFFFF"/>
                </a:solidFill>
                <a:round/>
              </a:ln>
            </c:spPr>
            <c:extLst>
              <c:ext xmlns:c16="http://schemas.microsoft.com/office/drawing/2014/chart" uri="{C3380CC4-5D6E-409C-BE32-E72D297353CC}">
                <c16:uniqueId val="{00000007-C841-4D43-B00D-03A17685BC94}"/>
              </c:ext>
            </c:extLst>
          </c:dPt>
          <c:dPt>
            <c:idx val="4"/>
            <c:bubble3D val="0"/>
            <c:spPr>
              <a:solidFill>
                <a:srgbClr val="FA0000"/>
              </a:solidFill>
              <a:ln w="19080">
                <a:solidFill>
                  <a:srgbClr val="FFFFFF"/>
                </a:solidFill>
                <a:round/>
              </a:ln>
            </c:spPr>
            <c:extLst>
              <c:ext xmlns:c16="http://schemas.microsoft.com/office/drawing/2014/chart" uri="{C3380CC4-5D6E-409C-BE32-E72D297353CC}">
                <c16:uniqueId val="{00000009-C841-4D43-B00D-03A17685BC94}"/>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C841-4D43-B00D-03A17685BC94}"/>
              </c:ext>
            </c:extLst>
          </c:dPt>
          <c:dLbls>
            <c:dLbl>
              <c:idx val="0"/>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C841-4D43-B00D-03A17685BC94}"/>
                </c:ext>
              </c:extLst>
            </c:dLbl>
            <c:dLbl>
              <c:idx val="1"/>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C841-4D43-B00D-03A17685BC94}"/>
                </c:ext>
              </c:extLst>
            </c:dLbl>
            <c:dLbl>
              <c:idx val="2"/>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C841-4D43-B00D-03A17685BC94}"/>
                </c:ext>
              </c:extLst>
            </c:dLbl>
            <c:dLbl>
              <c:idx val="3"/>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C841-4D43-B00D-03A17685BC94}"/>
                </c:ext>
              </c:extLst>
            </c:dLbl>
            <c:dLbl>
              <c:idx val="4"/>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C841-4D43-B00D-03A17685BC94}"/>
                </c:ext>
              </c:extLst>
            </c:dLbl>
            <c:dLbl>
              <c:idx val="5"/>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C841-4D43-B00D-03A17685BC94}"/>
                </c:ext>
              </c:extLst>
            </c:dLbl>
            <c:spPr>
              <a:noFill/>
              <a:ln>
                <a:noFill/>
              </a:ln>
              <a:effectLst/>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Sediments</c:v>
                </c:pt>
                <c:pt idx="1">
                  <c:v>Seawater</c:v>
                </c:pt>
                <c:pt idx="2">
                  <c:v>Mangrove sediments</c:v>
                </c:pt>
                <c:pt idx="3">
                  <c:v>Invertebrates</c:v>
                </c:pt>
                <c:pt idx="4">
                  <c:v>Mangrove plants</c:v>
                </c:pt>
                <c:pt idx="5">
                  <c:v>Algae</c:v>
                </c:pt>
              </c:strCache>
            </c:strRef>
          </c:cat>
          <c:val>
            <c:numRef>
              <c:f>0</c:f>
              <c:numCache>
                <c:formatCode>General</c:formatCode>
                <c:ptCount val="6"/>
                <c:pt idx="0">
                  <c:v>175</c:v>
                </c:pt>
                <c:pt idx="1">
                  <c:v>37</c:v>
                </c:pt>
                <c:pt idx="2">
                  <c:v>26</c:v>
                </c:pt>
                <c:pt idx="3">
                  <c:v>147</c:v>
                </c:pt>
                <c:pt idx="4">
                  <c:v>37</c:v>
                </c:pt>
                <c:pt idx="5">
                  <c:v>31</c:v>
                </c:pt>
              </c:numCache>
            </c:numRef>
          </c:val>
          <c:extLst>
            <c:ext xmlns:c16="http://schemas.microsoft.com/office/drawing/2014/chart" uri="{C3380CC4-5D6E-409C-BE32-E72D297353CC}">
              <c16:uniqueId val="{0000000C-C841-4D43-B00D-03A17685BC94}"/>
            </c:ext>
          </c:extLst>
        </c:ser>
        <c:dLbls>
          <c:showLegendKey val="0"/>
          <c:showVal val="0"/>
          <c:showCatName val="0"/>
          <c:showSerName val="0"/>
          <c:showPercent val="0"/>
          <c:showBubbleSize val="0"/>
          <c:showLeaderLines val="0"/>
        </c:dLbls>
        <c:firstSliceAng val="206"/>
      </c:pieChart>
      <c:spPr>
        <a:noFill/>
        <a:ln>
          <a:noFill/>
        </a:ln>
      </c:spPr>
    </c:plotArea>
    <c:legend>
      <c:legendPos val="b"/>
      <c:layout>
        <c:manualLayout>
          <c:xMode val="edge"/>
          <c:yMode val="edge"/>
          <c:x val="0"/>
          <c:y val="0.83217483231262801"/>
          <c:w val="1"/>
          <c:h val="0.16782516768737199"/>
        </c:manualLayout>
      </c:layout>
      <c:overlay val="0"/>
      <c:spPr>
        <a:noFill/>
        <a:ln>
          <a:noFill/>
        </a:ln>
      </c:spPr>
      <c:txPr>
        <a:bodyPr/>
        <a:lstStyle/>
        <a:p>
          <a:pPr>
            <a:defRPr sz="1400" b="0" strike="noStrike" spc="-1">
              <a:solidFill>
                <a:srgbClr val="000000"/>
              </a:solidFill>
              <a:latin typeface="Calibri"/>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9.1640190627482104E-2"/>
          <c:y val="0.13838982227833299"/>
          <c:w val="0.68218824463860195"/>
          <c:h val="0.61726716519374603"/>
        </c:manualLayout>
      </c:layout>
      <c:pieChart>
        <c:varyColors val="1"/>
        <c:ser>
          <c:idx val="0"/>
          <c:order val="0"/>
          <c:spPr>
            <a:solidFill>
              <a:srgbClr val="4472C4"/>
            </a:solidFill>
            <a:ln>
              <a:noFill/>
            </a:ln>
          </c:spPr>
          <c:dPt>
            <c:idx val="0"/>
            <c:bubble3D val="0"/>
            <c:spPr>
              <a:solidFill>
                <a:srgbClr val="FF822D"/>
              </a:solidFill>
              <a:ln w="19080">
                <a:solidFill>
                  <a:srgbClr val="FFFFFF"/>
                </a:solidFill>
                <a:round/>
              </a:ln>
            </c:spPr>
            <c:extLst>
              <c:ext xmlns:c16="http://schemas.microsoft.com/office/drawing/2014/chart" uri="{C3380CC4-5D6E-409C-BE32-E72D297353CC}">
                <c16:uniqueId val="{00000001-491F-4A94-B471-0E733204D348}"/>
              </c:ext>
            </c:extLst>
          </c:dPt>
          <c:dPt>
            <c:idx val="1"/>
            <c:bubble3D val="0"/>
            <c:spPr>
              <a:solidFill>
                <a:srgbClr val="FFCC99"/>
              </a:solidFill>
              <a:ln w="19080">
                <a:solidFill>
                  <a:srgbClr val="FFFFFF"/>
                </a:solidFill>
                <a:round/>
              </a:ln>
            </c:spPr>
            <c:extLst>
              <c:ext xmlns:c16="http://schemas.microsoft.com/office/drawing/2014/chart" uri="{C3380CC4-5D6E-409C-BE32-E72D297353CC}">
                <c16:uniqueId val="{00000003-491F-4A94-B471-0E733204D348}"/>
              </c:ext>
            </c:extLst>
          </c:dPt>
          <c:dPt>
            <c:idx val="2"/>
            <c:bubble3D val="0"/>
            <c:spPr>
              <a:solidFill>
                <a:srgbClr val="EE8944"/>
              </a:solidFill>
              <a:ln w="19080">
                <a:solidFill>
                  <a:srgbClr val="FFFFFF"/>
                </a:solidFill>
                <a:round/>
              </a:ln>
            </c:spPr>
            <c:extLst>
              <c:ext xmlns:c16="http://schemas.microsoft.com/office/drawing/2014/chart" uri="{C3380CC4-5D6E-409C-BE32-E72D297353CC}">
                <c16:uniqueId val="{00000005-491F-4A94-B471-0E733204D348}"/>
              </c:ext>
            </c:extLst>
          </c:dPt>
          <c:dPt>
            <c:idx val="3"/>
            <c:bubble3D val="0"/>
            <c:spPr>
              <a:solidFill>
                <a:srgbClr val="FFD211"/>
              </a:solidFill>
              <a:ln w="19080">
                <a:solidFill>
                  <a:srgbClr val="FFFFFF"/>
                </a:solidFill>
                <a:round/>
              </a:ln>
            </c:spPr>
            <c:extLst>
              <c:ext xmlns:c16="http://schemas.microsoft.com/office/drawing/2014/chart" uri="{C3380CC4-5D6E-409C-BE32-E72D297353CC}">
                <c16:uniqueId val="{00000007-491F-4A94-B471-0E733204D348}"/>
              </c:ext>
            </c:extLst>
          </c:dPt>
          <c:dPt>
            <c:idx val="4"/>
            <c:bubble3D val="0"/>
            <c:spPr>
              <a:solidFill>
                <a:srgbClr val="9E7800"/>
              </a:solidFill>
              <a:ln w="19080">
                <a:solidFill>
                  <a:srgbClr val="FFFFFF"/>
                </a:solidFill>
                <a:round/>
              </a:ln>
            </c:spPr>
            <c:extLst>
              <c:ext xmlns:c16="http://schemas.microsoft.com/office/drawing/2014/chart" uri="{C3380CC4-5D6E-409C-BE32-E72D297353CC}">
                <c16:uniqueId val="{00000009-491F-4A94-B471-0E733204D348}"/>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491F-4A94-B471-0E733204D348}"/>
              </c:ext>
            </c:extLst>
          </c:dPt>
          <c:dLbls>
            <c:dLbl>
              <c:idx val="0"/>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491F-4A94-B471-0E733204D348}"/>
                </c:ext>
              </c:extLst>
            </c:dLbl>
            <c:dLbl>
              <c:idx val="1"/>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491F-4A94-B471-0E733204D348}"/>
                </c:ext>
              </c:extLst>
            </c:dLbl>
            <c:dLbl>
              <c:idx val="2"/>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491F-4A94-B471-0E733204D348}"/>
                </c:ext>
              </c:extLst>
            </c:dLbl>
            <c:dLbl>
              <c:idx val="3"/>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491F-4A94-B471-0E733204D348}"/>
                </c:ext>
              </c:extLst>
            </c:dLbl>
            <c:dLbl>
              <c:idx val="4"/>
              <c:spPr/>
              <c:txPr>
                <a:bodyPr/>
                <a:lstStyle/>
                <a:p>
                  <a:pPr>
                    <a:defRPr sz="10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491F-4A94-B471-0E733204D348}"/>
                </c:ext>
              </c:extLst>
            </c:dLbl>
            <c:dLbl>
              <c:idx val="5"/>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491F-4A94-B471-0E733204D348}"/>
                </c:ext>
              </c:extLst>
            </c:dLbl>
            <c:spPr>
              <a:noFill/>
              <a:ln>
                <a:noFill/>
              </a:ln>
              <a:effectLst/>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Sponges</c:v>
                </c:pt>
                <c:pt idx="1">
                  <c:v>Soft corals</c:v>
                </c:pt>
                <c:pt idx="2">
                  <c:v>Echinoderms</c:v>
                </c:pt>
                <c:pt idx="3">
                  <c:v>Mollusks</c:v>
                </c:pt>
                <c:pt idx="4">
                  <c:v>Ascidians</c:v>
                </c:pt>
                <c:pt idx="5">
                  <c:v>Crustacean</c:v>
                </c:pt>
              </c:strCache>
            </c:strRef>
          </c:cat>
          <c:val>
            <c:numRef>
              <c:f>0</c:f>
              <c:numCache>
                <c:formatCode>General</c:formatCode>
                <c:ptCount val="6"/>
                <c:pt idx="0">
                  <c:v>66</c:v>
                </c:pt>
                <c:pt idx="1">
                  <c:v>32</c:v>
                </c:pt>
                <c:pt idx="2">
                  <c:v>22</c:v>
                </c:pt>
                <c:pt idx="3">
                  <c:v>19</c:v>
                </c:pt>
                <c:pt idx="4">
                  <c:v>4</c:v>
                </c:pt>
                <c:pt idx="5">
                  <c:v>4</c:v>
                </c:pt>
              </c:numCache>
            </c:numRef>
          </c:val>
          <c:extLst>
            <c:ext xmlns:c16="http://schemas.microsoft.com/office/drawing/2014/chart" uri="{C3380CC4-5D6E-409C-BE32-E72D297353CC}">
              <c16:uniqueId val="{0000000C-491F-4A94-B471-0E733204D348}"/>
            </c:ext>
          </c:extLst>
        </c:ser>
        <c:dLbls>
          <c:showLegendKey val="0"/>
          <c:showVal val="0"/>
          <c:showCatName val="0"/>
          <c:showSerName val="0"/>
          <c:showPercent val="0"/>
          <c:showBubbleSize val="0"/>
          <c:showLeaderLines val="0"/>
        </c:dLbls>
        <c:firstSliceAng val="218"/>
      </c:pieChart>
      <c:spPr>
        <a:noFill/>
        <a:ln>
          <a:noFill/>
        </a:ln>
      </c:spPr>
    </c:plotArea>
    <c:legend>
      <c:legendPos val="b"/>
      <c:layout>
        <c:manualLayout>
          <c:xMode val="edge"/>
          <c:yMode val="edge"/>
          <c:x val="1.23279825790398E-2"/>
          <c:y val="0.82417221751986003"/>
          <c:w val="0.98767201742096"/>
          <c:h val="0.17582778248014"/>
        </c:manualLayout>
      </c:layout>
      <c:overlay val="0"/>
      <c:spPr>
        <a:noFill/>
        <a:ln>
          <a:noFill/>
        </a:ln>
      </c:spPr>
      <c:txPr>
        <a:bodyPr/>
        <a:lstStyle/>
        <a:p>
          <a:pPr>
            <a:defRPr sz="1400" b="0" strike="noStrike" spc="-1">
              <a:solidFill>
                <a:srgbClr val="000000"/>
              </a:solidFill>
              <a:latin typeface="Calibri"/>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title>
      <c:tx>
        <c:rich>
          <a:bodyPr rot="0"/>
          <a:lstStyle/>
          <a:p>
            <a:pPr>
              <a:defRPr lang="pt-PT" sz="1600" b="1" strike="noStrike" spc="-1">
                <a:solidFill>
                  <a:srgbClr val="000000"/>
                </a:solidFill>
                <a:latin typeface="Tw Cen MT Condensed"/>
              </a:defRPr>
            </a:pPr>
            <a:r>
              <a:rPr lang="pt-PT" sz="1600" b="1" strike="noStrike" spc="-1">
                <a:solidFill>
                  <a:srgbClr val="000000"/>
                </a:solidFill>
                <a:latin typeface="Tw Cen MT Condensed"/>
              </a:rPr>
              <a:t>T= 37 ºC</a:t>
            </a:r>
          </a:p>
        </c:rich>
      </c:tx>
      <c:layout>
        <c:manualLayout>
          <c:xMode val="edge"/>
          <c:yMode val="edge"/>
          <c:x val="0.82031850631521097"/>
          <c:y val="6.6998641919420607E-2"/>
        </c:manualLayout>
      </c:layout>
      <c:overlay val="0"/>
      <c:spPr>
        <a:noFill/>
        <a:ln>
          <a:noFill/>
        </a:ln>
      </c:spPr>
    </c:title>
    <c:autoTitleDeleted val="0"/>
    <c:plotArea>
      <c:layout>
        <c:manualLayout>
          <c:layoutTarget val="inner"/>
          <c:xMode val="edge"/>
          <c:yMode val="edge"/>
          <c:x val="0.105601317957166"/>
          <c:y val="5.4866455409687598E-2"/>
          <c:w val="0.83294892915980201"/>
          <c:h val="0.75744680851063795"/>
        </c:manualLayout>
      </c:layout>
      <c:scatterChart>
        <c:scatterStyle val="lineMarker"/>
        <c:varyColors val="0"/>
        <c:ser>
          <c:idx val="0"/>
          <c:order val="0"/>
          <c:tx>
            <c:strRef>
              <c:f>label 0</c:f>
              <c:strCache>
                <c:ptCount val="1"/>
                <c:pt idx="0">
                  <c:v>Aq, 135(2)_10%</c:v>
                </c:pt>
              </c:strCache>
            </c:strRef>
          </c:tx>
          <c:spPr>
            <a:ln w="19080">
              <a:solidFill>
                <a:srgbClr val="D36F2B"/>
              </a:solidFill>
              <a:round/>
            </a:ln>
          </c:spPr>
          <c:marker>
            <c:symbol val="square"/>
            <c:size val="5"/>
            <c:spPr>
              <a:solidFill>
                <a:srgbClr val="D36F2B"/>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0</c:f>
              <c:numCache>
                <c:formatCode>General</c:formatCode>
                <c:ptCount val="49"/>
                <c:pt idx="0">
                  <c:v>9.4E-2</c:v>
                </c:pt>
                <c:pt idx="1">
                  <c:v>9.2350000000000002E-2</c:v>
                </c:pt>
                <c:pt idx="2">
                  <c:v>9.1149999999999995E-2</c:v>
                </c:pt>
                <c:pt idx="3">
                  <c:v>9.0899999999999995E-2</c:v>
                </c:pt>
                <c:pt idx="4">
                  <c:v>9.2050000000000007E-2</c:v>
                </c:pt>
                <c:pt idx="5">
                  <c:v>9.2600000000000002E-2</c:v>
                </c:pt>
                <c:pt idx="6">
                  <c:v>9.2700000000000005E-2</c:v>
                </c:pt>
                <c:pt idx="7">
                  <c:v>9.4799999999999995E-2</c:v>
                </c:pt>
                <c:pt idx="8">
                  <c:v>9.5699999999999993E-2</c:v>
                </c:pt>
                <c:pt idx="9">
                  <c:v>9.7250000000000003E-2</c:v>
                </c:pt>
                <c:pt idx="10">
                  <c:v>9.9849999999999994E-2</c:v>
                </c:pt>
                <c:pt idx="11">
                  <c:v>0.10545</c:v>
                </c:pt>
                <c:pt idx="12">
                  <c:v>0.11365</c:v>
                </c:pt>
                <c:pt idx="13">
                  <c:v>0.12285</c:v>
                </c:pt>
                <c:pt idx="14">
                  <c:v>0.12889999999999999</c:v>
                </c:pt>
                <c:pt idx="15">
                  <c:v>0.13764999999999999</c:v>
                </c:pt>
                <c:pt idx="16">
                  <c:v>0.14630000000000001</c:v>
                </c:pt>
                <c:pt idx="17">
                  <c:v>0.15115000000000001</c:v>
                </c:pt>
                <c:pt idx="18">
                  <c:v>0.15620000000000001</c:v>
                </c:pt>
                <c:pt idx="19">
                  <c:v>0.16095000000000001</c:v>
                </c:pt>
                <c:pt idx="20">
                  <c:v>0.1656</c:v>
                </c:pt>
                <c:pt idx="21">
                  <c:v>0.17015</c:v>
                </c:pt>
                <c:pt idx="22">
                  <c:v>0.17424999999999999</c:v>
                </c:pt>
                <c:pt idx="23">
                  <c:v>0.17674999999999999</c:v>
                </c:pt>
                <c:pt idx="24">
                  <c:v>0.18</c:v>
                </c:pt>
                <c:pt idx="25">
                  <c:v>0.18340000000000001</c:v>
                </c:pt>
                <c:pt idx="26">
                  <c:v>0.18565000000000001</c:v>
                </c:pt>
                <c:pt idx="27">
                  <c:v>0.18804999999999999</c:v>
                </c:pt>
                <c:pt idx="28">
                  <c:v>0.19114999999999999</c:v>
                </c:pt>
                <c:pt idx="29">
                  <c:v>0.19389999999999999</c:v>
                </c:pt>
                <c:pt idx="30">
                  <c:v>0.1951</c:v>
                </c:pt>
                <c:pt idx="31">
                  <c:v>0.19725000000000001</c:v>
                </c:pt>
                <c:pt idx="32">
                  <c:v>0.2011</c:v>
                </c:pt>
                <c:pt idx="33">
                  <c:v>0.20349999999999999</c:v>
                </c:pt>
                <c:pt idx="34">
                  <c:v>0.20585000000000001</c:v>
                </c:pt>
                <c:pt idx="35">
                  <c:v>0.2107</c:v>
                </c:pt>
                <c:pt idx="36">
                  <c:v>0.21454999999999999</c:v>
                </c:pt>
                <c:pt idx="37">
                  <c:v>0.21809999999999999</c:v>
                </c:pt>
                <c:pt idx="38">
                  <c:v>0.22505</c:v>
                </c:pt>
                <c:pt idx="39">
                  <c:v>0.2364</c:v>
                </c:pt>
                <c:pt idx="40">
                  <c:v>0.24195</c:v>
                </c:pt>
                <c:pt idx="41">
                  <c:v>0.24925</c:v>
                </c:pt>
                <c:pt idx="42">
                  <c:v>0.25464999999999999</c:v>
                </c:pt>
                <c:pt idx="43">
                  <c:v>0.25824999999999998</c:v>
                </c:pt>
                <c:pt idx="44">
                  <c:v>0.26290000000000002</c:v>
                </c:pt>
                <c:pt idx="45">
                  <c:v>0.26390000000000002</c:v>
                </c:pt>
                <c:pt idx="46">
                  <c:v>0.26829999999999998</c:v>
                </c:pt>
                <c:pt idx="47">
                  <c:v>0.26979999999999998</c:v>
                </c:pt>
                <c:pt idx="48">
                  <c:v>0.27584999999999998</c:v>
                </c:pt>
              </c:numCache>
            </c:numRef>
          </c:yVal>
          <c:smooth val="1"/>
          <c:extLst>
            <c:ext xmlns:c16="http://schemas.microsoft.com/office/drawing/2014/chart" uri="{C3380CC4-5D6E-409C-BE32-E72D297353CC}">
              <c16:uniqueId val="{00000000-FE04-4F0D-950D-92C117F3647B}"/>
            </c:ext>
          </c:extLst>
        </c:ser>
        <c:ser>
          <c:idx val="1"/>
          <c:order val="1"/>
          <c:tx>
            <c:strRef>
              <c:f>label 2</c:f>
              <c:strCache>
                <c:ptCount val="1"/>
                <c:pt idx="0">
                  <c:v>Aq,135 (2)_5%</c:v>
                </c:pt>
              </c:strCache>
            </c:strRef>
          </c:tx>
          <c:spPr>
            <a:ln w="3240">
              <a:solidFill>
                <a:srgbClr val="3C65AE"/>
              </a:solidFill>
              <a:round/>
            </a:ln>
          </c:spPr>
          <c:marker>
            <c:symbol val="diamond"/>
            <c:size val="2"/>
            <c:spPr>
              <a:solidFill>
                <a:srgbClr val="3C65AE"/>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3</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2</c:f>
              <c:numCache>
                <c:formatCode>General</c:formatCode>
                <c:ptCount val="49"/>
                <c:pt idx="0">
                  <c:v>8.0500000000000002E-2</c:v>
                </c:pt>
                <c:pt idx="1">
                  <c:v>0.08</c:v>
                </c:pt>
                <c:pt idx="2">
                  <c:v>7.9000000000000001E-2</c:v>
                </c:pt>
                <c:pt idx="3">
                  <c:v>7.9100000000000004E-2</c:v>
                </c:pt>
                <c:pt idx="4">
                  <c:v>8.09E-2</c:v>
                </c:pt>
                <c:pt idx="5">
                  <c:v>8.2500000000000004E-2</c:v>
                </c:pt>
                <c:pt idx="6">
                  <c:v>8.4500000000000006E-2</c:v>
                </c:pt>
                <c:pt idx="7">
                  <c:v>0.09</c:v>
                </c:pt>
                <c:pt idx="8">
                  <c:v>0.1</c:v>
                </c:pt>
                <c:pt idx="9">
                  <c:v>0.11475</c:v>
                </c:pt>
                <c:pt idx="10">
                  <c:v>0.13134999999999999</c:v>
                </c:pt>
                <c:pt idx="11">
                  <c:v>0.14330000000000001</c:v>
                </c:pt>
                <c:pt idx="12">
                  <c:v>0.153</c:v>
                </c:pt>
                <c:pt idx="13">
                  <c:v>0.1623</c:v>
                </c:pt>
                <c:pt idx="14">
                  <c:v>0.17169999999999999</c:v>
                </c:pt>
                <c:pt idx="15">
                  <c:v>0.18035000000000001</c:v>
                </c:pt>
                <c:pt idx="16">
                  <c:v>0.18779999999999999</c:v>
                </c:pt>
                <c:pt idx="17">
                  <c:v>0.19564999999999999</c:v>
                </c:pt>
                <c:pt idx="18">
                  <c:v>0.20255000000000001</c:v>
                </c:pt>
                <c:pt idx="19">
                  <c:v>0.20915</c:v>
                </c:pt>
                <c:pt idx="20">
                  <c:v>0.21679999999999999</c:v>
                </c:pt>
                <c:pt idx="21">
                  <c:v>0.22455</c:v>
                </c:pt>
                <c:pt idx="22">
                  <c:v>0.2316</c:v>
                </c:pt>
                <c:pt idx="23">
                  <c:v>0.24055000000000001</c:v>
                </c:pt>
                <c:pt idx="24">
                  <c:v>0.24565000000000001</c:v>
                </c:pt>
                <c:pt idx="25">
                  <c:v>0.25059999999999999</c:v>
                </c:pt>
                <c:pt idx="26">
                  <c:v>0.25950000000000001</c:v>
                </c:pt>
                <c:pt idx="27">
                  <c:v>0.26484999999999997</c:v>
                </c:pt>
                <c:pt idx="28">
                  <c:v>0.27534999999999998</c:v>
                </c:pt>
                <c:pt idx="29">
                  <c:v>0.28155000000000002</c:v>
                </c:pt>
                <c:pt idx="30">
                  <c:v>0.29409999999999997</c:v>
                </c:pt>
                <c:pt idx="31">
                  <c:v>0.29675000000000001</c:v>
                </c:pt>
                <c:pt idx="32">
                  <c:v>0.29935</c:v>
                </c:pt>
                <c:pt idx="33">
                  <c:v>0.30795</c:v>
                </c:pt>
                <c:pt idx="34">
                  <c:v>0.3135</c:v>
                </c:pt>
                <c:pt idx="35">
                  <c:v>0.31855</c:v>
                </c:pt>
                <c:pt idx="36">
                  <c:v>0.32364999999999999</c:v>
                </c:pt>
                <c:pt idx="37">
                  <c:v>0.32865</c:v>
                </c:pt>
                <c:pt idx="38">
                  <c:v>0.33300000000000002</c:v>
                </c:pt>
                <c:pt idx="39">
                  <c:v>0.33545000000000003</c:v>
                </c:pt>
                <c:pt idx="40">
                  <c:v>0.33755000000000002</c:v>
                </c:pt>
                <c:pt idx="41">
                  <c:v>0.3417</c:v>
                </c:pt>
                <c:pt idx="42">
                  <c:v>0.34429999999999999</c:v>
                </c:pt>
                <c:pt idx="43">
                  <c:v>0.34594999999999998</c:v>
                </c:pt>
                <c:pt idx="44">
                  <c:v>0.34739999999999999</c:v>
                </c:pt>
                <c:pt idx="45">
                  <c:v>0.34825</c:v>
                </c:pt>
                <c:pt idx="46">
                  <c:v>0.34465000000000001</c:v>
                </c:pt>
                <c:pt idx="47">
                  <c:v>0.35260000000000002</c:v>
                </c:pt>
                <c:pt idx="48">
                  <c:v>0.3543</c:v>
                </c:pt>
              </c:numCache>
            </c:numRef>
          </c:yVal>
          <c:smooth val="1"/>
          <c:extLst>
            <c:ext xmlns:c16="http://schemas.microsoft.com/office/drawing/2014/chart" uri="{C3380CC4-5D6E-409C-BE32-E72D297353CC}">
              <c16:uniqueId val="{00000001-FE04-4F0D-950D-92C117F3647B}"/>
            </c:ext>
          </c:extLst>
        </c:ser>
        <c:ser>
          <c:idx val="2"/>
          <c:order val="2"/>
          <c:tx>
            <c:strRef>
              <c:f>label 4</c:f>
              <c:strCache>
                <c:ptCount val="1"/>
                <c:pt idx="0">
                  <c:v>Aq,135 (2)_2,5%</c:v>
                </c:pt>
              </c:strCache>
            </c:strRef>
          </c:tx>
          <c:spPr>
            <a:ln w="6480">
              <a:solidFill>
                <a:srgbClr val="929292"/>
              </a:solidFill>
              <a:round/>
            </a:ln>
          </c:spPr>
          <c:marker>
            <c:symbol val="triangle"/>
            <c:size val="2"/>
            <c:spPr>
              <a:solidFill>
                <a:srgbClr val="929292"/>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5</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4</c:f>
              <c:numCache>
                <c:formatCode>General</c:formatCode>
                <c:ptCount val="49"/>
                <c:pt idx="0">
                  <c:v>7.6300000000000007E-2</c:v>
                </c:pt>
                <c:pt idx="1">
                  <c:v>7.6550000000000007E-2</c:v>
                </c:pt>
                <c:pt idx="2">
                  <c:v>7.6300000000000007E-2</c:v>
                </c:pt>
                <c:pt idx="3">
                  <c:v>7.7899999999999997E-2</c:v>
                </c:pt>
                <c:pt idx="4">
                  <c:v>7.8450000000000006E-2</c:v>
                </c:pt>
                <c:pt idx="5">
                  <c:v>8.0449999999999994E-2</c:v>
                </c:pt>
                <c:pt idx="6">
                  <c:v>8.5400000000000004E-2</c:v>
                </c:pt>
                <c:pt idx="7">
                  <c:v>9.4799999999999995E-2</c:v>
                </c:pt>
                <c:pt idx="8">
                  <c:v>0.108</c:v>
                </c:pt>
                <c:pt idx="9">
                  <c:v>0.12239999999999999</c:v>
                </c:pt>
                <c:pt idx="10">
                  <c:v>0.1338</c:v>
                </c:pt>
                <c:pt idx="11">
                  <c:v>0.14269999999999999</c:v>
                </c:pt>
                <c:pt idx="12">
                  <c:v>0.1507</c:v>
                </c:pt>
                <c:pt idx="13">
                  <c:v>0.15984999999999999</c:v>
                </c:pt>
                <c:pt idx="14">
                  <c:v>0.17015</c:v>
                </c:pt>
                <c:pt idx="15">
                  <c:v>0.18065000000000001</c:v>
                </c:pt>
                <c:pt idx="16">
                  <c:v>0.19105</c:v>
                </c:pt>
                <c:pt idx="17">
                  <c:v>0.20115</c:v>
                </c:pt>
                <c:pt idx="18">
                  <c:v>0.21074999999999999</c:v>
                </c:pt>
                <c:pt idx="19">
                  <c:v>0.21929999999999999</c:v>
                </c:pt>
                <c:pt idx="20">
                  <c:v>0.22309999999999999</c:v>
                </c:pt>
                <c:pt idx="21">
                  <c:v>0.23139999999999999</c:v>
                </c:pt>
                <c:pt idx="22">
                  <c:v>0.2424</c:v>
                </c:pt>
                <c:pt idx="23">
                  <c:v>0.2465</c:v>
                </c:pt>
                <c:pt idx="24">
                  <c:v>0.25445000000000001</c:v>
                </c:pt>
                <c:pt idx="25">
                  <c:v>0.26140000000000002</c:v>
                </c:pt>
                <c:pt idx="26">
                  <c:v>0.26939999999999997</c:v>
                </c:pt>
                <c:pt idx="27">
                  <c:v>0.27850000000000003</c:v>
                </c:pt>
                <c:pt idx="28">
                  <c:v>0.28925000000000001</c:v>
                </c:pt>
                <c:pt idx="29">
                  <c:v>0.29425000000000001</c:v>
                </c:pt>
                <c:pt idx="30">
                  <c:v>0.30504999999999999</c:v>
                </c:pt>
                <c:pt idx="31">
                  <c:v>0.30995</c:v>
                </c:pt>
                <c:pt idx="32">
                  <c:v>0.31755</c:v>
                </c:pt>
                <c:pt idx="33">
                  <c:v>0.32500000000000001</c:v>
                </c:pt>
                <c:pt idx="34">
                  <c:v>0.33229999999999998</c:v>
                </c:pt>
                <c:pt idx="35">
                  <c:v>0.33724999999999999</c:v>
                </c:pt>
                <c:pt idx="36">
                  <c:v>0.34410000000000002</c:v>
                </c:pt>
                <c:pt idx="37">
                  <c:v>0.34870000000000001</c:v>
                </c:pt>
                <c:pt idx="38">
                  <c:v>0.35720000000000002</c:v>
                </c:pt>
                <c:pt idx="39">
                  <c:v>0.36085</c:v>
                </c:pt>
                <c:pt idx="40">
                  <c:v>0.36275000000000002</c:v>
                </c:pt>
                <c:pt idx="41">
                  <c:v>0.36770000000000003</c:v>
                </c:pt>
                <c:pt idx="42">
                  <c:v>0.371</c:v>
                </c:pt>
                <c:pt idx="43">
                  <c:v>0.3725</c:v>
                </c:pt>
                <c:pt idx="44">
                  <c:v>0.37545000000000001</c:v>
                </c:pt>
                <c:pt idx="45">
                  <c:v>0.37535000000000002</c:v>
                </c:pt>
                <c:pt idx="46">
                  <c:v>0.37240000000000001</c:v>
                </c:pt>
                <c:pt idx="47">
                  <c:v>0.37485000000000002</c:v>
                </c:pt>
                <c:pt idx="48">
                  <c:v>0.37840000000000001</c:v>
                </c:pt>
              </c:numCache>
            </c:numRef>
          </c:yVal>
          <c:smooth val="1"/>
          <c:extLst>
            <c:ext xmlns:c16="http://schemas.microsoft.com/office/drawing/2014/chart" uri="{C3380CC4-5D6E-409C-BE32-E72D297353CC}">
              <c16:uniqueId val="{00000002-FE04-4F0D-950D-92C117F3647B}"/>
            </c:ext>
          </c:extLst>
        </c:ser>
        <c:ser>
          <c:idx val="3"/>
          <c:order val="3"/>
          <c:tx>
            <c:strRef>
              <c:f>label 6</c:f>
              <c:strCache>
                <c:ptCount val="1"/>
                <c:pt idx="0">
                  <c:v>Aq,135 (2)_1,25%</c:v>
                </c:pt>
              </c:strCache>
            </c:strRef>
          </c:tx>
          <c:spPr>
            <a:ln w="3240">
              <a:solidFill>
                <a:srgbClr val="E3AB00"/>
              </a:solidFill>
              <a:round/>
            </a:ln>
          </c:spPr>
          <c:marker>
            <c:symbol val="x"/>
            <c:size val="2"/>
            <c:spPr>
              <a:solidFill>
                <a:srgbClr val="E3AB00"/>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7</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6</c:f>
              <c:numCache>
                <c:formatCode>General</c:formatCode>
                <c:ptCount val="49"/>
                <c:pt idx="0">
                  <c:v>7.5850000000000001E-2</c:v>
                </c:pt>
                <c:pt idx="1">
                  <c:v>7.5200000000000003E-2</c:v>
                </c:pt>
                <c:pt idx="2">
                  <c:v>7.535E-2</c:v>
                </c:pt>
                <c:pt idx="3">
                  <c:v>7.6850000000000002E-2</c:v>
                </c:pt>
                <c:pt idx="4">
                  <c:v>7.7499999999999999E-2</c:v>
                </c:pt>
                <c:pt idx="5">
                  <c:v>8.0600000000000005E-2</c:v>
                </c:pt>
                <c:pt idx="6">
                  <c:v>8.8749999999999996E-2</c:v>
                </c:pt>
                <c:pt idx="7">
                  <c:v>0.10185</c:v>
                </c:pt>
                <c:pt idx="8">
                  <c:v>0.1171</c:v>
                </c:pt>
                <c:pt idx="9">
                  <c:v>0.13070000000000001</c:v>
                </c:pt>
                <c:pt idx="10">
                  <c:v>0.14105000000000001</c:v>
                </c:pt>
                <c:pt idx="11">
                  <c:v>0.1489</c:v>
                </c:pt>
                <c:pt idx="12">
                  <c:v>0.15705</c:v>
                </c:pt>
                <c:pt idx="13">
                  <c:v>0.16370000000000001</c:v>
                </c:pt>
                <c:pt idx="14">
                  <c:v>0.17035</c:v>
                </c:pt>
                <c:pt idx="15">
                  <c:v>0.17665</c:v>
                </c:pt>
                <c:pt idx="16">
                  <c:v>0.18295</c:v>
                </c:pt>
                <c:pt idx="17">
                  <c:v>0.18934999999999999</c:v>
                </c:pt>
                <c:pt idx="18">
                  <c:v>0.1948</c:v>
                </c:pt>
                <c:pt idx="19">
                  <c:v>0.20255000000000001</c:v>
                </c:pt>
                <c:pt idx="20">
                  <c:v>0.20569999999999999</c:v>
                </c:pt>
                <c:pt idx="21">
                  <c:v>0.214</c:v>
                </c:pt>
                <c:pt idx="22">
                  <c:v>0.22295000000000001</c:v>
                </c:pt>
                <c:pt idx="23">
                  <c:v>0.23375000000000001</c:v>
                </c:pt>
                <c:pt idx="24">
                  <c:v>0.24224999999999999</c:v>
                </c:pt>
                <c:pt idx="25">
                  <c:v>0.25405</c:v>
                </c:pt>
                <c:pt idx="26">
                  <c:v>0.26429999999999998</c:v>
                </c:pt>
                <c:pt idx="27">
                  <c:v>0.27424999999999999</c:v>
                </c:pt>
                <c:pt idx="28">
                  <c:v>0.28510000000000002</c:v>
                </c:pt>
                <c:pt idx="29">
                  <c:v>0.29349999999999998</c:v>
                </c:pt>
                <c:pt idx="30">
                  <c:v>0.30035000000000001</c:v>
                </c:pt>
                <c:pt idx="31">
                  <c:v>0.30740000000000001</c:v>
                </c:pt>
                <c:pt idx="32">
                  <c:v>0.31195000000000001</c:v>
                </c:pt>
                <c:pt idx="33">
                  <c:v>0.31795000000000001</c:v>
                </c:pt>
                <c:pt idx="34">
                  <c:v>0.3256</c:v>
                </c:pt>
                <c:pt idx="35">
                  <c:v>0.32940000000000003</c:v>
                </c:pt>
                <c:pt idx="36">
                  <c:v>0.33105000000000001</c:v>
                </c:pt>
                <c:pt idx="37">
                  <c:v>0.33234999999999998</c:v>
                </c:pt>
                <c:pt idx="38">
                  <c:v>0.3387</c:v>
                </c:pt>
                <c:pt idx="39">
                  <c:v>0.3402</c:v>
                </c:pt>
                <c:pt idx="40">
                  <c:v>0.34434999999999999</c:v>
                </c:pt>
                <c:pt idx="41">
                  <c:v>0.34534999999999999</c:v>
                </c:pt>
                <c:pt idx="42">
                  <c:v>0.3493</c:v>
                </c:pt>
                <c:pt idx="43">
                  <c:v>0.35185</c:v>
                </c:pt>
                <c:pt idx="44">
                  <c:v>0.35339999999999999</c:v>
                </c:pt>
                <c:pt idx="45">
                  <c:v>0.35510000000000003</c:v>
                </c:pt>
                <c:pt idx="46">
                  <c:v>0.3513</c:v>
                </c:pt>
                <c:pt idx="47">
                  <c:v>0.35635</c:v>
                </c:pt>
                <c:pt idx="48">
                  <c:v>0.35699999999999998</c:v>
                </c:pt>
              </c:numCache>
            </c:numRef>
          </c:yVal>
          <c:smooth val="1"/>
          <c:extLst>
            <c:ext xmlns:c16="http://schemas.microsoft.com/office/drawing/2014/chart" uri="{C3380CC4-5D6E-409C-BE32-E72D297353CC}">
              <c16:uniqueId val="{00000003-FE04-4F0D-950D-92C117F3647B}"/>
            </c:ext>
          </c:extLst>
        </c:ser>
        <c:ser>
          <c:idx val="4"/>
          <c:order val="4"/>
          <c:tx>
            <c:strRef>
              <c:f>label 8</c:f>
              <c:strCache>
                <c:ptCount val="1"/>
                <c:pt idx="0">
                  <c:v>Aq,135 (2)_0,63%</c:v>
                </c:pt>
              </c:strCache>
            </c:strRef>
          </c:tx>
          <c:spPr>
            <a:ln w="3240">
              <a:solidFill>
                <a:srgbClr val="00B050"/>
              </a:solidFill>
              <a:round/>
            </a:ln>
          </c:spPr>
          <c:marker>
            <c:symbol val="triangle"/>
            <c:size val="2"/>
            <c:spPr>
              <a:solidFill>
                <a:srgbClr val="00B050"/>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9</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8</c:f>
              <c:numCache>
                <c:formatCode>General</c:formatCode>
                <c:ptCount val="49"/>
                <c:pt idx="0">
                  <c:v>8.2350000000000007E-2</c:v>
                </c:pt>
                <c:pt idx="1">
                  <c:v>7.2650000000000006E-2</c:v>
                </c:pt>
                <c:pt idx="2">
                  <c:v>7.2700000000000001E-2</c:v>
                </c:pt>
                <c:pt idx="3">
                  <c:v>7.3649999999999993E-2</c:v>
                </c:pt>
                <c:pt idx="4">
                  <c:v>7.5499999999999998E-2</c:v>
                </c:pt>
                <c:pt idx="5">
                  <c:v>8.0699999999999994E-2</c:v>
                </c:pt>
                <c:pt idx="6">
                  <c:v>9.2700000000000005E-2</c:v>
                </c:pt>
                <c:pt idx="7">
                  <c:v>0.10815</c:v>
                </c:pt>
                <c:pt idx="8">
                  <c:v>0.12485</c:v>
                </c:pt>
                <c:pt idx="9">
                  <c:v>0.1381</c:v>
                </c:pt>
                <c:pt idx="10">
                  <c:v>0.1449</c:v>
                </c:pt>
                <c:pt idx="11">
                  <c:v>0.15345</c:v>
                </c:pt>
                <c:pt idx="12">
                  <c:v>0.16164999999999999</c:v>
                </c:pt>
                <c:pt idx="13">
                  <c:v>0.17244999999999999</c:v>
                </c:pt>
                <c:pt idx="14">
                  <c:v>0.17954999999999999</c:v>
                </c:pt>
                <c:pt idx="15">
                  <c:v>0.18784999999999999</c:v>
                </c:pt>
                <c:pt idx="16">
                  <c:v>0.19400000000000001</c:v>
                </c:pt>
                <c:pt idx="17">
                  <c:v>0.20125000000000001</c:v>
                </c:pt>
                <c:pt idx="18">
                  <c:v>0.20880000000000001</c:v>
                </c:pt>
                <c:pt idx="19">
                  <c:v>0.21734999999999999</c:v>
                </c:pt>
                <c:pt idx="20">
                  <c:v>0.22334999999999999</c:v>
                </c:pt>
                <c:pt idx="21">
                  <c:v>0.23365</c:v>
                </c:pt>
                <c:pt idx="22">
                  <c:v>0.2442</c:v>
                </c:pt>
                <c:pt idx="23">
                  <c:v>0.25750000000000001</c:v>
                </c:pt>
                <c:pt idx="24">
                  <c:v>0.26579999999999998</c:v>
                </c:pt>
                <c:pt idx="25">
                  <c:v>0.27579999999999999</c:v>
                </c:pt>
                <c:pt idx="26">
                  <c:v>0.28084999999999999</c:v>
                </c:pt>
                <c:pt idx="27">
                  <c:v>0.29249999999999998</c:v>
                </c:pt>
                <c:pt idx="28">
                  <c:v>0.30270000000000002</c:v>
                </c:pt>
                <c:pt idx="29">
                  <c:v>0.30775000000000002</c:v>
                </c:pt>
                <c:pt idx="30">
                  <c:v>0.3155</c:v>
                </c:pt>
                <c:pt idx="31">
                  <c:v>0.31869999999999998</c:v>
                </c:pt>
                <c:pt idx="32">
                  <c:v>0.32374999999999998</c:v>
                </c:pt>
                <c:pt idx="33">
                  <c:v>0.32969999999999999</c:v>
                </c:pt>
                <c:pt idx="34">
                  <c:v>0.3352</c:v>
                </c:pt>
                <c:pt idx="35">
                  <c:v>0.33834999999999998</c:v>
                </c:pt>
                <c:pt idx="36">
                  <c:v>0.3387</c:v>
                </c:pt>
                <c:pt idx="37">
                  <c:v>0.34470000000000001</c:v>
                </c:pt>
                <c:pt idx="38">
                  <c:v>0.3473</c:v>
                </c:pt>
                <c:pt idx="39">
                  <c:v>0.34584999999999999</c:v>
                </c:pt>
                <c:pt idx="40">
                  <c:v>0.35115000000000002</c:v>
                </c:pt>
                <c:pt idx="41">
                  <c:v>0.3528</c:v>
                </c:pt>
                <c:pt idx="42">
                  <c:v>0.35475000000000001</c:v>
                </c:pt>
                <c:pt idx="43">
                  <c:v>0.35685</c:v>
                </c:pt>
                <c:pt idx="44">
                  <c:v>0.35589999999999999</c:v>
                </c:pt>
                <c:pt idx="45">
                  <c:v>0.35865000000000002</c:v>
                </c:pt>
                <c:pt idx="46">
                  <c:v>0.35239999999999999</c:v>
                </c:pt>
                <c:pt idx="47">
                  <c:v>0.36130000000000001</c:v>
                </c:pt>
                <c:pt idx="48">
                  <c:v>0.3599</c:v>
                </c:pt>
              </c:numCache>
            </c:numRef>
          </c:yVal>
          <c:smooth val="1"/>
          <c:extLst>
            <c:ext xmlns:c16="http://schemas.microsoft.com/office/drawing/2014/chart" uri="{C3380CC4-5D6E-409C-BE32-E72D297353CC}">
              <c16:uniqueId val="{00000004-FE04-4F0D-950D-92C117F3647B}"/>
            </c:ext>
          </c:extLst>
        </c:ser>
        <c:ser>
          <c:idx val="5"/>
          <c:order val="5"/>
          <c:tx>
            <c:strRef>
              <c:f>label 10</c:f>
              <c:strCache>
                <c:ptCount val="1"/>
                <c:pt idx="0">
                  <c:v>Aq,135 (2)_ 0,31%</c:v>
                </c:pt>
              </c:strCache>
            </c:strRef>
          </c:tx>
          <c:spPr>
            <a:ln w="3240">
              <a:solidFill>
                <a:srgbClr val="639A3F"/>
              </a:solidFill>
              <a:round/>
            </a:ln>
          </c:spPr>
          <c:marker>
            <c:symbol val="circle"/>
            <c:size val="2"/>
            <c:spPr>
              <a:solidFill>
                <a:srgbClr val="639A3F"/>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11</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10</c:f>
              <c:numCache>
                <c:formatCode>General</c:formatCode>
                <c:ptCount val="49"/>
                <c:pt idx="0">
                  <c:v>0.1033</c:v>
                </c:pt>
                <c:pt idx="1">
                  <c:v>7.2450000000000001E-2</c:v>
                </c:pt>
                <c:pt idx="2">
                  <c:v>7.2650000000000006E-2</c:v>
                </c:pt>
                <c:pt idx="3">
                  <c:v>7.3550000000000004E-2</c:v>
                </c:pt>
                <c:pt idx="4">
                  <c:v>7.5600000000000001E-2</c:v>
                </c:pt>
                <c:pt idx="5">
                  <c:v>8.2199999999999995E-2</c:v>
                </c:pt>
                <c:pt idx="6">
                  <c:v>9.64E-2</c:v>
                </c:pt>
                <c:pt idx="7">
                  <c:v>0.11285000000000001</c:v>
                </c:pt>
                <c:pt idx="8">
                  <c:v>0.12984999999999999</c:v>
                </c:pt>
                <c:pt idx="9">
                  <c:v>0.14280000000000001</c:v>
                </c:pt>
                <c:pt idx="10">
                  <c:v>0.1512</c:v>
                </c:pt>
                <c:pt idx="11">
                  <c:v>0.16005</c:v>
                </c:pt>
                <c:pt idx="12">
                  <c:v>0.16965</c:v>
                </c:pt>
                <c:pt idx="13">
                  <c:v>0.18079999999999999</c:v>
                </c:pt>
                <c:pt idx="14">
                  <c:v>0.19205</c:v>
                </c:pt>
                <c:pt idx="15">
                  <c:v>0.20265</c:v>
                </c:pt>
                <c:pt idx="16">
                  <c:v>0.21179999999999999</c:v>
                </c:pt>
                <c:pt idx="17">
                  <c:v>0.22539999999999999</c:v>
                </c:pt>
                <c:pt idx="18">
                  <c:v>0.23805000000000001</c:v>
                </c:pt>
                <c:pt idx="19">
                  <c:v>0.24715000000000001</c:v>
                </c:pt>
                <c:pt idx="20">
                  <c:v>0.26224999999999998</c:v>
                </c:pt>
                <c:pt idx="21">
                  <c:v>0.2732</c:v>
                </c:pt>
                <c:pt idx="22">
                  <c:v>0.28804999999999997</c:v>
                </c:pt>
                <c:pt idx="23">
                  <c:v>0.29959999999999998</c:v>
                </c:pt>
                <c:pt idx="24">
                  <c:v>0.31254999999999999</c:v>
                </c:pt>
                <c:pt idx="25">
                  <c:v>0.32695000000000002</c:v>
                </c:pt>
                <c:pt idx="26">
                  <c:v>0.32629999999999998</c:v>
                </c:pt>
                <c:pt idx="27">
                  <c:v>0.34015000000000001</c:v>
                </c:pt>
                <c:pt idx="28">
                  <c:v>0.34715000000000001</c:v>
                </c:pt>
                <c:pt idx="29">
                  <c:v>0.35149999999999998</c:v>
                </c:pt>
                <c:pt idx="30">
                  <c:v>0.35680000000000001</c:v>
                </c:pt>
                <c:pt idx="31">
                  <c:v>0.36080000000000001</c:v>
                </c:pt>
                <c:pt idx="32">
                  <c:v>0.36620000000000003</c:v>
                </c:pt>
                <c:pt idx="33">
                  <c:v>0.36864999999999998</c:v>
                </c:pt>
                <c:pt idx="34">
                  <c:v>0.37230000000000002</c:v>
                </c:pt>
                <c:pt idx="35">
                  <c:v>0.37490000000000001</c:v>
                </c:pt>
                <c:pt idx="36">
                  <c:v>0.37459999999999999</c:v>
                </c:pt>
                <c:pt idx="37">
                  <c:v>0.37735000000000002</c:v>
                </c:pt>
                <c:pt idx="38">
                  <c:v>0.37805</c:v>
                </c:pt>
                <c:pt idx="39">
                  <c:v>0.37740000000000001</c:v>
                </c:pt>
                <c:pt idx="40">
                  <c:v>0.37924999999999998</c:v>
                </c:pt>
                <c:pt idx="41">
                  <c:v>0.37880000000000003</c:v>
                </c:pt>
                <c:pt idx="42">
                  <c:v>0.38245000000000001</c:v>
                </c:pt>
                <c:pt idx="43">
                  <c:v>0.3831</c:v>
                </c:pt>
                <c:pt idx="44">
                  <c:v>0.38255</c:v>
                </c:pt>
                <c:pt idx="45">
                  <c:v>0.38374999999999998</c:v>
                </c:pt>
                <c:pt idx="46">
                  <c:v>0.38255</c:v>
                </c:pt>
                <c:pt idx="47">
                  <c:v>0.38455</c:v>
                </c:pt>
                <c:pt idx="48">
                  <c:v>0.38450000000000001</c:v>
                </c:pt>
              </c:numCache>
            </c:numRef>
          </c:yVal>
          <c:smooth val="1"/>
          <c:extLst>
            <c:ext xmlns:c16="http://schemas.microsoft.com/office/drawing/2014/chart" uri="{C3380CC4-5D6E-409C-BE32-E72D297353CC}">
              <c16:uniqueId val="{00000005-FE04-4F0D-950D-92C117F3647B}"/>
            </c:ext>
          </c:extLst>
        </c:ser>
        <c:ser>
          <c:idx val="6"/>
          <c:order val="6"/>
          <c:tx>
            <c:strRef>
              <c:f>label 12</c:f>
              <c:strCache>
                <c:ptCount val="1"/>
                <c:pt idx="0">
                  <c:v>Aq,135 (2)_ 0,16%</c:v>
                </c:pt>
              </c:strCache>
            </c:strRef>
          </c:tx>
          <c:spPr>
            <a:ln w="3240">
              <a:solidFill>
                <a:srgbClr val="90A2D3"/>
              </a:solidFill>
              <a:round/>
            </a:ln>
          </c:spPr>
          <c:marker>
            <c:symbol val="circle"/>
            <c:size val="2"/>
            <c:spPr>
              <a:solidFill>
                <a:srgbClr val="90A2D3"/>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13</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12</c:f>
              <c:numCache>
                <c:formatCode>General</c:formatCode>
                <c:ptCount val="49"/>
                <c:pt idx="0">
                  <c:v>8.5849999999999996E-2</c:v>
                </c:pt>
                <c:pt idx="1">
                  <c:v>7.145E-2</c:v>
                </c:pt>
                <c:pt idx="2">
                  <c:v>7.3150000000000007E-2</c:v>
                </c:pt>
                <c:pt idx="3">
                  <c:v>7.4899999999999994E-2</c:v>
                </c:pt>
                <c:pt idx="4">
                  <c:v>7.6700000000000004E-2</c:v>
                </c:pt>
                <c:pt idx="5">
                  <c:v>8.3900000000000002E-2</c:v>
                </c:pt>
                <c:pt idx="6">
                  <c:v>9.8400000000000001E-2</c:v>
                </c:pt>
                <c:pt idx="7">
                  <c:v>0.11425</c:v>
                </c:pt>
                <c:pt idx="8">
                  <c:v>0.13084999999999999</c:v>
                </c:pt>
                <c:pt idx="9">
                  <c:v>0.14474999999999999</c:v>
                </c:pt>
                <c:pt idx="10">
                  <c:v>0.15260000000000001</c:v>
                </c:pt>
                <c:pt idx="11">
                  <c:v>0.16220000000000001</c:v>
                </c:pt>
                <c:pt idx="12">
                  <c:v>0.17565</c:v>
                </c:pt>
                <c:pt idx="13">
                  <c:v>0.18915000000000001</c:v>
                </c:pt>
                <c:pt idx="14">
                  <c:v>0.20265</c:v>
                </c:pt>
                <c:pt idx="15">
                  <c:v>0.21765000000000001</c:v>
                </c:pt>
                <c:pt idx="16">
                  <c:v>0.22835</c:v>
                </c:pt>
                <c:pt idx="17">
                  <c:v>0.24215</c:v>
                </c:pt>
                <c:pt idx="18">
                  <c:v>0.25819999999999999</c:v>
                </c:pt>
                <c:pt idx="19">
                  <c:v>0.27160000000000001</c:v>
                </c:pt>
                <c:pt idx="20">
                  <c:v>0.28525</c:v>
                </c:pt>
                <c:pt idx="21">
                  <c:v>0.29630000000000001</c:v>
                </c:pt>
                <c:pt idx="22">
                  <c:v>0.31095</c:v>
                </c:pt>
                <c:pt idx="23">
                  <c:v>0.32074999999999998</c:v>
                </c:pt>
                <c:pt idx="24">
                  <c:v>0.33139999999999997</c:v>
                </c:pt>
                <c:pt idx="25">
                  <c:v>0.34160000000000001</c:v>
                </c:pt>
                <c:pt idx="26">
                  <c:v>0.34734999999999999</c:v>
                </c:pt>
                <c:pt idx="27">
                  <c:v>0.35299999999999998</c:v>
                </c:pt>
                <c:pt idx="28">
                  <c:v>0.36395</c:v>
                </c:pt>
                <c:pt idx="29">
                  <c:v>0.36595</c:v>
                </c:pt>
                <c:pt idx="30">
                  <c:v>0.36820000000000003</c:v>
                </c:pt>
                <c:pt idx="31">
                  <c:v>0.37345</c:v>
                </c:pt>
                <c:pt idx="32">
                  <c:v>0.37785000000000002</c:v>
                </c:pt>
                <c:pt idx="33">
                  <c:v>0.38135000000000002</c:v>
                </c:pt>
                <c:pt idx="34">
                  <c:v>0.38174999999999998</c:v>
                </c:pt>
                <c:pt idx="35">
                  <c:v>0.38540000000000002</c:v>
                </c:pt>
                <c:pt idx="36">
                  <c:v>0.38390000000000002</c:v>
                </c:pt>
                <c:pt idx="37">
                  <c:v>0.38335000000000002</c:v>
                </c:pt>
                <c:pt idx="38">
                  <c:v>0.38655</c:v>
                </c:pt>
                <c:pt idx="39">
                  <c:v>0.38679999999999998</c:v>
                </c:pt>
                <c:pt idx="40">
                  <c:v>0.38700000000000001</c:v>
                </c:pt>
                <c:pt idx="41">
                  <c:v>0.38529999999999998</c:v>
                </c:pt>
                <c:pt idx="42">
                  <c:v>0.38514999999999999</c:v>
                </c:pt>
                <c:pt idx="43">
                  <c:v>0.38869999999999999</c:v>
                </c:pt>
                <c:pt idx="44">
                  <c:v>0.38890000000000002</c:v>
                </c:pt>
                <c:pt idx="45">
                  <c:v>0.38745000000000002</c:v>
                </c:pt>
                <c:pt idx="46">
                  <c:v>0.38874999999999998</c:v>
                </c:pt>
                <c:pt idx="47">
                  <c:v>0.38929999999999998</c:v>
                </c:pt>
                <c:pt idx="48">
                  <c:v>0.39045000000000002</c:v>
                </c:pt>
              </c:numCache>
            </c:numRef>
          </c:yVal>
          <c:smooth val="1"/>
          <c:extLst>
            <c:ext xmlns:c16="http://schemas.microsoft.com/office/drawing/2014/chart" uri="{C3380CC4-5D6E-409C-BE32-E72D297353CC}">
              <c16:uniqueId val="{00000006-FE04-4F0D-950D-92C117F3647B}"/>
            </c:ext>
          </c:extLst>
        </c:ser>
        <c:ser>
          <c:idx val="7"/>
          <c:order val="7"/>
          <c:tx>
            <c:strRef>
              <c:f>label 14</c:f>
              <c:strCache>
                <c:ptCount val="1"/>
                <c:pt idx="0">
                  <c:v>Aq,135 (2)_ 0,08%</c:v>
                </c:pt>
              </c:strCache>
            </c:strRef>
          </c:tx>
          <c:spPr>
            <a:ln w="3240">
              <a:solidFill>
                <a:srgbClr val="FF0000"/>
              </a:solidFill>
              <a:round/>
            </a:ln>
          </c:spPr>
          <c:marker>
            <c:symbol val="diamond"/>
            <c:size val="2"/>
            <c:spPr>
              <a:solidFill>
                <a:srgbClr val="FF0000"/>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15</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14</c:f>
              <c:numCache>
                <c:formatCode>General</c:formatCode>
                <c:ptCount val="49"/>
                <c:pt idx="0">
                  <c:v>7.2499999999999995E-2</c:v>
                </c:pt>
                <c:pt idx="1">
                  <c:v>7.3200000000000001E-2</c:v>
                </c:pt>
                <c:pt idx="2">
                  <c:v>7.2999999999999995E-2</c:v>
                </c:pt>
                <c:pt idx="3">
                  <c:v>7.4349999999999999E-2</c:v>
                </c:pt>
                <c:pt idx="4">
                  <c:v>7.7149999999999996E-2</c:v>
                </c:pt>
                <c:pt idx="5">
                  <c:v>8.5099999999999995E-2</c:v>
                </c:pt>
                <c:pt idx="6">
                  <c:v>0.10034999999999999</c:v>
                </c:pt>
                <c:pt idx="7">
                  <c:v>0.1197</c:v>
                </c:pt>
                <c:pt idx="8">
                  <c:v>0.13794999999999999</c:v>
                </c:pt>
                <c:pt idx="9">
                  <c:v>0.15135000000000001</c:v>
                </c:pt>
                <c:pt idx="10">
                  <c:v>0.1613</c:v>
                </c:pt>
                <c:pt idx="11">
                  <c:v>0.16919999999999999</c:v>
                </c:pt>
                <c:pt idx="12">
                  <c:v>0.17749999999999999</c:v>
                </c:pt>
                <c:pt idx="13">
                  <c:v>0.18765000000000001</c:v>
                </c:pt>
                <c:pt idx="14">
                  <c:v>0.19714999999999999</c:v>
                </c:pt>
                <c:pt idx="15">
                  <c:v>0.20805000000000001</c:v>
                </c:pt>
                <c:pt idx="16">
                  <c:v>0.21820000000000001</c:v>
                </c:pt>
                <c:pt idx="17">
                  <c:v>0.23380000000000001</c:v>
                </c:pt>
                <c:pt idx="18">
                  <c:v>0.24675</c:v>
                </c:pt>
                <c:pt idx="19">
                  <c:v>0.25769999999999998</c:v>
                </c:pt>
                <c:pt idx="20">
                  <c:v>0.26979999999999998</c:v>
                </c:pt>
                <c:pt idx="21">
                  <c:v>0.28605000000000003</c:v>
                </c:pt>
                <c:pt idx="22">
                  <c:v>0.3034</c:v>
                </c:pt>
                <c:pt idx="23">
                  <c:v>0.31104999999999999</c:v>
                </c:pt>
                <c:pt idx="24">
                  <c:v>0.32519999999999999</c:v>
                </c:pt>
                <c:pt idx="25">
                  <c:v>0.34025</c:v>
                </c:pt>
                <c:pt idx="26">
                  <c:v>0.34389999999999998</c:v>
                </c:pt>
                <c:pt idx="27">
                  <c:v>0.34820000000000001</c:v>
                </c:pt>
                <c:pt idx="28">
                  <c:v>0.35754999999999998</c:v>
                </c:pt>
                <c:pt idx="29">
                  <c:v>0.36380000000000001</c:v>
                </c:pt>
                <c:pt idx="30">
                  <c:v>0.36</c:v>
                </c:pt>
                <c:pt idx="31">
                  <c:v>0.3669</c:v>
                </c:pt>
                <c:pt idx="32">
                  <c:v>0.37159999999999999</c:v>
                </c:pt>
                <c:pt idx="33">
                  <c:v>0.37330000000000002</c:v>
                </c:pt>
                <c:pt idx="34">
                  <c:v>0.37240000000000001</c:v>
                </c:pt>
                <c:pt idx="35">
                  <c:v>0.37724999999999997</c:v>
                </c:pt>
                <c:pt idx="36">
                  <c:v>0.37345</c:v>
                </c:pt>
                <c:pt idx="37">
                  <c:v>0.37314999999999998</c:v>
                </c:pt>
                <c:pt idx="38">
                  <c:v>0.37630000000000002</c:v>
                </c:pt>
                <c:pt idx="39">
                  <c:v>0.37769999999999998</c:v>
                </c:pt>
                <c:pt idx="40">
                  <c:v>0.37664999999999998</c:v>
                </c:pt>
                <c:pt idx="41">
                  <c:v>0.37314999999999998</c:v>
                </c:pt>
                <c:pt idx="42">
                  <c:v>0.37285000000000001</c:v>
                </c:pt>
                <c:pt idx="43">
                  <c:v>0.37290000000000001</c:v>
                </c:pt>
                <c:pt idx="44">
                  <c:v>0.37230000000000002</c:v>
                </c:pt>
                <c:pt idx="45">
                  <c:v>0.36975000000000002</c:v>
                </c:pt>
                <c:pt idx="46">
                  <c:v>0.36614999999999998</c:v>
                </c:pt>
                <c:pt idx="47">
                  <c:v>0.372</c:v>
                </c:pt>
                <c:pt idx="48">
                  <c:v>0.3679</c:v>
                </c:pt>
              </c:numCache>
            </c:numRef>
          </c:yVal>
          <c:smooth val="1"/>
          <c:extLst>
            <c:ext xmlns:c16="http://schemas.microsoft.com/office/drawing/2014/chart" uri="{C3380CC4-5D6E-409C-BE32-E72D297353CC}">
              <c16:uniqueId val="{00000007-FE04-4F0D-950D-92C117F3647B}"/>
            </c:ext>
          </c:extLst>
        </c:ser>
        <c:ser>
          <c:idx val="8"/>
          <c:order val="8"/>
          <c:tx>
            <c:strRef>
              <c:f>label 16</c:f>
              <c:strCache>
                <c:ptCount val="1"/>
                <c:pt idx="0">
                  <c:v>Aq,135 (2)_  0,04%</c:v>
                </c:pt>
              </c:strCache>
            </c:strRef>
          </c:tx>
          <c:spPr>
            <a:ln w="3240">
              <a:solidFill>
                <a:srgbClr val="7030A0"/>
              </a:solidFill>
              <a:round/>
            </a:ln>
          </c:spPr>
          <c:marker>
            <c:symbol val="diamond"/>
            <c:size val="2"/>
            <c:spPr>
              <a:solidFill>
                <a:srgbClr val="7030A0"/>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17</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16</c:f>
              <c:numCache>
                <c:formatCode>General</c:formatCode>
                <c:ptCount val="49"/>
                <c:pt idx="0">
                  <c:v>7.195E-2</c:v>
                </c:pt>
                <c:pt idx="1">
                  <c:v>7.2349999999999998E-2</c:v>
                </c:pt>
                <c:pt idx="2">
                  <c:v>7.2650000000000006E-2</c:v>
                </c:pt>
                <c:pt idx="3">
                  <c:v>7.3249999999999996E-2</c:v>
                </c:pt>
                <c:pt idx="4">
                  <c:v>7.5899999999999995E-2</c:v>
                </c:pt>
                <c:pt idx="5">
                  <c:v>8.4699999999999998E-2</c:v>
                </c:pt>
                <c:pt idx="6">
                  <c:v>0.10145</c:v>
                </c:pt>
                <c:pt idx="7">
                  <c:v>0.12125</c:v>
                </c:pt>
                <c:pt idx="8">
                  <c:v>0.1406</c:v>
                </c:pt>
                <c:pt idx="9">
                  <c:v>0.15260000000000001</c:v>
                </c:pt>
                <c:pt idx="10">
                  <c:v>0.16145000000000001</c:v>
                </c:pt>
                <c:pt idx="11">
                  <c:v>0.16880000000000001</c:v>
                </c:pt>
                <c:pt idx="12">
                  <c:v>0.17904999999999999</c:v>
                </c:pt>
                <c:pt idx="13">
                  <c:v>0.18804999999999999</c:v>
                </c:pt>
                <c:pt idx="14">
                  <c:v>0.19334999999999999</c:v>
                </c:pt>
                <c:pt idx="15">
                  <c:v>0.20324999999999999</c:v>
                </c:pt>
                <c:pt idx="16">
                  <c:v>0.21354999999999999</c:v>
                </c:pt>
                <c:pt idx="17">
                  <c:v>0.2291</c:v>
                </c:pt>
                <c:pt idx="18">
                  <c:v>0.24204999999999999</c:v>
                </c:pt>
                <c:pt idx="19">
                  <c:v>0.25405</c:v>
                </c:pt>
                <c:pt idx="20">
                  <c:v>0.26390000000000002</c:v>
                </c:pt>
                <c:pt idx="21">
                  <c:v>0.28739999999999999</c:v>
                </c:pt>
                <c:pt idx="22">
                  <c:v>0.30890000000000001</c:v>
                </c:pt>
                <c:pt idx="23">
                  <c:v>0.31774999999999998</c:v>
                </c:pt>
                <c:pt idx="24">
                  <c:v>0.33339999999999997</c:v>
                </c:pt>
                <c:pt idx="25">
                  <c:v>0.35120000000000001</c:v>
                </c:pt>
                <c:pt idx="26">
                  <c:v>0.35635</c:v>
                </c:pt>
                <c:pt idx="27">
                  <c:v>0.36249999999999999</c:v>
                </c:pt>
                <c:pt idx="28">
                  <c:v>0.37585000000000002</c:v>
                </c:pt>
                <c:pt idx="29">
                  <c:v>0.38379999999999997</c:v>
                </c:pt>
                <c:pt idx="30">
                  <c:v>0.37995000000000001</c:v>
                </c:pt>
                <c:pt idx="31">
                  <c:v>0.3841</c:v>
                </c:pt>
                <c:pt idx="32">
                  <c:v>0.39124999999999999</c:v>
                </c:pt>
                <c:pt idx="33">
                  <c:v>0.39405000000000001</c:v>
                </c:pt>
                <c:pt idx="34">
                  <c:v>0.39389999999999997</c:v>
                </c:pt>
                <c:pt idx="35">
                  <c:v>0.39760000000000001</c:v>
                </c:pt>
                <c:pt idx="36">
                  <c:v>0.3977</c:v>
                </c:pt>
                <c:pt idx="37">
                  <c:v>0.39439999999999997</c:v>
                </c:pt>
                <c:pt idx="38">
                  <c:v>0.39579999999999999</c:v>
                </c:pt>
                <c:pt idx="39">
                  <c:v>0.3982</c:v>
                </c:pt>
                <c:pt idx="40">
                  <c:v>0.39660000000000001</c:v>
                </c:pt>
                <c:pt idx="41">
                  <c:v>0.39105000000000001</c:v>
                </c:pt>
                <c:pt idx="42">
                  <c:v>0.3916</c:v>
                </c:pt>
                <c:pt idx="43">
                  <c:v>0.39319999999999999</c:v>
                </c:pt>
                <c:pt idx="44">
                  <c:v>0.39419999999999999</c:v>
                </c:pt>
                <c:pt idx="45">
                  <c:v>0.39155000000000001</c:v>
                </c:pt>
                <c:pt idx="46">
                  <c:v>0.38124999999999998</c:v>
                </c:pt>
                <c:pt idx="47">
                  <c:v>0.38740000000000002</c:v>
                </c:pt>
                <c:pt idx="48">
                  <c:v>0.38485000000000003</c:v>
                </c:pt>
              </c:numCache>
            </c:numRef>
          </c:yVal>
          <c:smooth val="1"/>
          <c:extLst>
            <c:ext xmlns:c16="http://schemas.microsoft.com/office/drawing/2014/chart" uri="{C3380CC4-5D6E-409C-BE32-E72D297353CC}">
              <c16:uniqueId val="{00000008-FE04-4F0D-950D-92C117F3647B}"/>
            </c:ext>
          </c:extLst>
        </c:ser>
        <c:ser>
          <c:idx val="9"/>
          <c:order val="9"/>
          <c:tx>
            <c:strRef>
              <c:f>label 18</c:f>
              <c:strCache>
                <c:ptCount val="1"/>
                <c:pt idx="0">
                  <c:v>Aq,135 (2)_ 0 %</c:v>
                </c:pt>
              </c:strCache>
            </c:strRef>
          </c:tx>
          <c:spPr>
            <a:ln w="19080">
              <a:solidFill>
                <a:srgbClr val="FF3399"/>
              </a:solidFill>
              <a:round/>
            </a:ln>
          </c:spPr>
          <c:marker>
            <c:symbol val="square"/>
            <c:size val="5"/>
            <c:spPr>
              <a:solidFill>
                <a:srgbClr val="FF3399"/>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19</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18</c:f>
              <c:numCache>
                <c:formatCode>General</c:formatCode>
                <c:ptCount val="49"/>
                <c:pt idx="0">
                  <c:v>7.3249999999999996E-2</c:v>
                </c:pt>
                <c:pt idx="1">
                  <c:v>7.2950000000000001E-2</c:v>
                </c:pt>
                <c:pt idx="2">
                  <c:v>7.3550000000000004E-2</c:v>
                </c:pt>
                <c:pt idx="3">
                  <c:v>7.4649999999999994E-2</c:v>
                </c:pt>
                <c:pt idx="4">
                  <c:v>7.7499999999999999E-2</c:v>
                </c:pt>
                <c:pt idx="5">
                  <c:v>8.5949999999999999E-2</c:v>
                </c:pt>
                <c:pt idx="6">
                  <c:v>9.9849999999999994E-2</c:v>
                </c:pt>
                <c:pt idx="7">
                  <c:v>0.11845</c:v>
                </c:pt>
                <c:pt idx="8">
                  <c:v>0.13755000000000001</c:v>
                </c:pt>
                <c:pt idx="9">
                  <c:v>0.1497</c:v>
                </c:pt>
                <c:pt idx="10">
                  <c:v>0.15884999999999999</c:v>
                </c:pt>
                <c:pt idx="11">
                  <c:v>0.16864999999999999</c:v>
                </c:pt>
                <c:pt idx="12">
                  <c:v>0.18410000000000001</c:v>
                </c:pt>
                <c:pt idx="13">
                  <c:v>0.19885</c:v>
                </c:pt>
                <c:pt idx="14">
                  <c:v>0.21395</c:v>
                </c:pt>
                <c:pt idx="15">
                  <c:v>0.22844999999999999</c:v>
                </c:pt>
                <c:pt idx="16">
                  <c:v>0.24925</c:v>
                </c:pt>
                <c:pt idx="17">
                  <c:v>0.26995000000000002</c:v>
                </c:pt>
                <c:pt idx="18">
                  <c:v>0.28989999999999999</c:v>
                </c:pt>
                <c:pt idx="19">
                  <c:v>0.30554999999999999</c:v>
                </c:pt>
                <c:pt idx="20">
                  <c:v>0.31929999999999997</c:v>
                </c:pt>
                <c:pt idx="21">
                  <c:v>0.34089999999999998</c:v>
                </c:pt>
                <c:pt idx="22">
                  <c:v>0.35735</c:v>
                </c:pt>
                <c:pt idx="23">
                  <c:v>0.37280000000000002</c:v>
                </c:pt>
                <c:pt idx="24">
                  <c:v>0.38869999999999999</c:v>
                </c:pt>
                <c:pt idx="25">
                  <c:v>0.40239999999999998</c:v>
                </c:pt>
                <c:pt idx="26">
                  <c:v>0.41199999999999998</c:v>
                </c:pt>
                <c:pt idx="27">
                  <c:v>0.42075000000000001</c:v>
                </c:pt>
                <c:pt idx="28">
                  <c:v>0.43314999999999998</c:v>
                </c:pt>
                <c:pt idx="29">
                  <c:v>0.44024999999999997</c:v>
                </c:pt>
                <c:pt idx="30">
                  <c:v>0.44600000000000001</c:v>
                </c:pt>
                <c:pt idx="31">
                  <c:v>0.44790000000000002</c:v>
                </c:pt>
                <c:pt idx="32">
                  <c:v>0.45634999999999998</c:v>
                </c:pt>
                <c:pt idx="33">
                  <c:v>0.46284999999999998</c:v>
                </c:pt>
                <c:pt idx="34">
                  <c:v>0.46755000000000002</c:v>
                </c:pt>
                <c:pt idx="35">
                  <c:v>0.47215000000000001</c:v>
                </c:pt>
                <c:pt idx="36">
                  <c:v>0.47415000000000002</c:v>
                </c:pt>
                <c:pt idx="37">
                  <c:v>0.47785</c:v>
                </c:pt>
                <c:pt idx="38">
                  <c:v>0.48115000000000002</c:v>
                </c:pt>
                <c:pt idx="39">
                  <c:v>0.48449999999999999</c:v>
                </c:pt>
                <c:pt idx="40">
                  <c:v>0.48509999999999998</c:v>
                </c:pt>
                <c:pt idx="41">
                  <c:v>0.48725000000000002</c:v>
                </c:pt>
                <c:pt idx="42">
                  <c:v>0.48520000000000002</c:v>
                </c:pt>
                <c:pt idx="43">
                  <c:v>0.4874</c:v>
                </c:pt>
                <c:pt idx="44">
                  <c:v>0.48895</c:v>
                </c:pt>
                <c:pt idx="45">
                  <c:v>0.48964999999999997</c:v>
                </c:pt>
                <c:pt idx="46">
                  <c:v>0.48559999999999998</c:v>
                </c:pt>
                <c:pt idx="47">
                  <c:v>0.49154999999999999</c:v>
                </c:pt>
                <c:pt idx="48">
                  <c:v>0.49095</c:v>
                </c:pt>
              </c:numCache>
            </c:numRef>
          </c:yVal>
          <c:smooth val="1"/>
          <c:extLst>
            <c:ext xmlns:c16="http://schemas.microsoft.com/office/drawing/2014/chart" uri="{C3380CC4-5D6E-409C-BE32-E72D297353CC}">
              <c16:uniqueId val="{00000009-FE04-4F0D-950D-92C117F3647B}"/>
            </c:ext>
          </c:extLst>
        </c:ser>
        <c:dLbls>
          <c:showLegendKey val="0"/>
          <c:showVal val="0"/>
          <c:showCatName val="0"/>
          <c:showSerName val="0"/>
          <c:showPercent val="0"/>
          <c:showBubbleSize val="0"/>
        </c:dLbls>
        <c:axId val="57560335"/>
        <c:axId val="53350201"/>
      </c:scatterChart>
      <c:valAx>
        <c:axId val="57560335"/>
        <c:scaling>
          <c:orientation val="minMax"/>
          <c:max val="25"/>
          <c:min val="0"/>
        </c:scaling>
        <c:delete val="0"/>
        <c:axPos val="b"/>
        <c:majorGridlines>
          <c:spPr>
            <a:ln w="6480">
              <a:solidFill>
                <a:srgbClr val="D9D9D9"/>
              </a:solidFill>
              <a:prstDash val="dash"/>
              <a:round/>
            </a:ln>
          </c:spPr>
        </c:majorGridlines>
        <c:title>
          <c:tx>
            <c:rich>
              <a:bodyPr rot="0"/>
              <a:lstStyle/>
              <a:p>
                <a:pPr>
                  <a:defRPr lang="en-US" sz="1400" b="1" strike="noStrike" spc="-1">
                    <a:solidFill>
                      <a:srgbClr val="000000"/>
                    </a:solidFill>
                    <a:latin typeface="Tw Cen MT"/>
                  </a:defRPr>
                </a:pPr>
                <a:r>
                  <a:rPr lang="en-US" sz="1400" b="1" strike="noStrike" spc="-1">
                    <a:solidFill>
                      <a:srgbClr val="000000"/>
                    </a:solidFill>
                    <a:latin typeface="Tw Cen MT"/>
                  </a:rPr>
                  <a:t>Time (h)</a:t>
                </a:r>
              </a:p>
            </c:rich>
          </c:tx>
          <c:layout>
            <c:manualLayout>
              <c:xMode val="edge"/>
              <c:yMode val="edge"/>
              <c:x val="0.46381109280615002"/>
              <c:y val="0.897600724309642"/>
            </c:manualLayout>
          </c:layout>
          <c:overlay val="0"/>
          <c:spPr>
            <a:noFill/>
            <a:ln>
              <a:noFill/>
            </a:ln>
          </c:spPr>
        </c:title>
        <c:numFmt formatCode="General" sourceLinked="0"/>
        <c:majorTickMark val="in"/>
        <c:minorTickMark val="none"/>
        <c:tickLblPos val="nextTo"/>
        <c:spPr>
          <a:ln w="22320">
            <a:solidFill>
              <a:srgbClr val="000000"/>
            </a:solidFill>
            <a:round/>
          </a:ln>
        </c:spPr>
        <c:txPr>
          <a:bodyPr/>
          <a:lstStyle/>
          <a:p>
            <a:pPr>
              <a:defRPr sz="1000" b="1" strike="noStrike" spc="-1">
                <a:solidFill>
                  <a:srgbClr val="000000"/>
                </a:solidFill>
                <a:latin typeface="Arial"/>
                <a:ea typeface="Calibri"/>
              </a:defRPr>
            </a:pPr>
            <a:endParaRPr lang="en-US"/>
          </a:p>
        </c:txPr>
        <c:crossAx val="53350201"/>
        <c:crosses val="autoZero"/>
        <c:crossBetween val="midCat"/>
        <c:majorUnit val="2"/>
        <c:minorUnit val="0.25"/>
      </c:valAx>
      <c:valAx>
        <c:axId val="53350201"/>
        <c:scaling>
          <c:orientation val="minMax"/>
        </c:scaling>
        <c:delete val="0"/>
        <c:axPos val="l"/>
        <c:majorGridlines>
          <c:spPr>
            <a:ln w="6480">
              <a:solidFill>
                <a:srgbClr val="8B8B8B"/>
              </a:solidFill>
              <a:prstDash val="dash"/>
              <a:round/>
            </a:ln>
          </c:spPr>
        </c:majorGridlines>
        <c:title>
          <c:tx>
            <c:rich>
              <a:bodyPr rot="-5400000"/>
              <a:lstStyle/>
              <a:p>
                <a:pPr>
                  <a:defRPr lang="pt-PT" sz="1400" b="1" i="1" strike="noStrike" spc="-1">
                    <a:solidFill>
                      <a:srgbClr val="000000"/>
                    </a:solidFill>
                    <a:latin typeface="Tw Cen MT"/>
                  </a:defRPr>
                </a:pPr>
                <a:r>
                  <a:rPr lang="pt-PT" sz="1400" b="1" i="1" strike="noStrike" spc="-1">
                    <a:solidFill>
                      <a:srgbClr val="000000"/>
                    </a:solidFill>
                    <a:latin typeface="Tw Cen MT"/>
                  </a:rPr>
                  <a:t>S. aurreus MRSA growth (OD 600 nm)</a:t>
                </a:r>
              </a:p>
            </c:rich>
          </c:tx>
          <c:layout>
            <c:manualLayout>
              <c:xMode val="edge"/>
              <c:yMode val="edge"/>
              <c:x val="7.4135090609555197E-3"/>
              <c:y val="0.16025350837482999"/>
            </c:manualLayout>
          </c:layout>
          <c:overlay val="0"/>
          <c:spPr>
            <a:noFill/>
            <a:ln>
              <a:noFill/>
            </a:ln>
          </c:spPr>
        </c:title>
        <c:numFmt formatCode="General" sourceLinked="0"/>
        <c:majorTickMark val="in"/>
        <c:minorTickMark val="none"/>
        <c:tickLblPos val="nextTo"/>
        <c:spPr>
          <a:ln w="19080">
            <a:solidFill>
              <a:srgbClr val="000000"/>
            </a:solidFill>
            <a:round/>
          </a:ln>
        </c:spPr>
        <c:txPr>
          <a:bodyPr/>
          <a:lstStyle/>
          <a:p>
            <a:pPr>
              <a:defRPr sz="1000" b="1" strike="noStrike" spc="-1">
                <a:solidFill>
                  <a:srgbClr val="000000"/>
                </a:solidFill>
                <a:latin typeface="Arial"/>
              </a:defRPr>
            </a:pPr>
            <a:endParaRPr lang="en-US"/>
          </a:p>
        </c:txPr>
        <c:crossAx val="57560335"/>
        <c:crosses val="autoZero"/>
        <c:crossBetween val="midCat"/>
      </c:valAx>
      <c:spPr>
        <a:solidFill>
          <a:srgbClr val="FFFFFF"/>
        </a:solidFill>
        <a:ln w="22320">
          <a:solidFill>
            <a:srgbClr val="000000"/>
          </a:solidFill>
          <a:round/>
        </a:ln>
      </c:spPr>
    </c:plotArea>
    <c:legend>
      <c:legendPos val="r"/>
      <c:layout>
        <c:manualLayout>
          <c:xMode val="edge"/>
          <c:yMode val="edge"/>
          <c:x val="0.116531846562658"/>
          <c:y val="6.0335823872761499E-2"/>
          <c:w val="0.18410720627160801"/>
          <c:h val="0.42179795847382801"/>
        </c:manualLayout>
      </c:layout>
      <c:overlay val="0"/>
      <c:spPr>
        <a:solidFill>
          <a:srgbClr val="FFFFFF"/>
        </a:solidFill>
        <a:ln>
          <a:solidFill>
            <a:srgbClr val="BFBFBF"/>
          </a:solidFill>
        </a:ln>
      </c:spPr>
      <c:txPr>
        <a:bodyPr/>
        <a:lstStyle/>
        <a:p>
          <a:pPr>
            <a:defRPr sz="900" b="1" strike="noStrike" spc="-1">
              <a:solidFill>
                <a:srgbClr val="000000"/>
              </a:solidFill>
              <a:latin typeface="Arial Narrow"/>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7"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278" name="PlaceHolder 2"/>
          <p:cNvSpPr>
            <a:spLocks noGrp="1"/>
          </p:cNvSpPr>
          <p:nvPr>
            <p:ph type="body"/>
          </p:nvPr>
        </p:nvSpPr>
        <p:spPr>
          <a:xfrm>
            <a:off x="756000" y="5078520"/>
            <a:ext cx="6047640" cy="4811040"/>
          </a:xfrm>
          <a:prstGeom prst="rect">
            <a:avLst/>
          </a:prstGeom>
        </p:spPr>
        <p:txBody>
          <a:bodyPr lIns="0" tIns="0" rIns="0" bIns="0">
            <a:noAutofit/>
          </a:bodyPr>
          <a:lstStyle/>
          <a:p>
            <a:r>
              <a:rPr lang="pt-PT" sz="2000" b="0" strike="noStrike" spc="-1">
                <a:latin typeface="Arial"/>
              </a:rPr>
              <a:t>Click to edit the notes format</a:t>
            </a:r>
          </a:p>
        </p:txBody>
      </p:sp>
      <p:sp>
        <p:nvSpPr>
          <p:cNvPr id="279" name="PlaceHolder 3"/>
          <p:cNvSpPr>
            <a:spLocks noGrp="1"/>
          </p:cNvSpPr>
          <p:nvPr>
            <p:ph type="hdr"/>
          </p:nvPr>
        </p:nvSpPr>
        <p:spPr>
          <a:xfrm>
            <a:off x="0" y="0"/>
            <a:ext cx="3280680" cy="534240"/>
          </a:xfrm>
          <a:prstGeom prst="rect">
            <a:avLst/>
          </a:prstGeom>
        </p:spPr>
        <p:txBody>
          <a:bodyPr lIns="0" tIns="0" rIns="0" bIns="0">
            <a:noAutofit/>
          </a:bodyPr>
          <a:lstStyle/>
          <a:p>
            <a:r>
              <a:rPr lang="pt-PT" sz="1400" b="0" strike="noStrike" spc="-1">
                <a:latin typeface="Times New Roman"/>
              </a:rPr>
              <a:t>&lt;header&gt;</a:t>
            </a:r>
          </a:p>
        </p:txBody>
      </p:sp>
      <p:sp>
        <p:nvSpPr>
          <p:cNvPr id="280"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pt-PT" sz="1400" b="0" strike="noStrike" spc="-1">
                <a:latin typeface="Times New Roman"/>
              </a:rPr>
              <a:t>&lt;date/time&gt;</a:t>
            </a:r>
          </a:p>
        </p:txBody>
      </p:sp>
      <p:sp>
        <p:nvSpPr>
          <p:cNvPr id="281" name="PlaceHolder 5"/>
          <p:cNvSpPr>
            <a:spLocks noGrp="1"/>
          </p:cNvSpPr>
          <p:nvPr>
            <p:ph type="ftr"/>
          </p:nvPr>
        </p:nvSpPr>
        <p:spPr>
          <a:xfrm>
            <a:off x="0" y="10157400"/>
            <a:ext cx="3280680" cy="534240"/>
          </a:xfrm>
          <a:prstGeom prst="rect">
            <a:avLst/>
          </a:prstGeom>
        </p:spPr>
        <p:txBody>
          <a:bodyPr lIns="0" tIns="0" rIns="0" bIns="0" anchor="b">
            <a:noAutofit/>
          </a:bodyPr>
          <a:lstStyle/>
          <a:p>
            <a:r>
              <a:rPr lang="pt-PT" sz="1400" b="0" strike="noStrike" spc="-1">
                <a:latin typeface="Times New Roman"/>
              </a:rPr>
              <a:t>&lt;footer&gt;</a:t>
            </a:r>
          </a:p>
        </p:txBody>
      </p:sp>
      <p:sp>
        <p:nvSpPr>
          <p:cNvPr id="282"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48215E0F-D4E3-498E-9C4B-58FAA04927E1}" type="slidenum">
              <a:rPr lang="pt-PT" sz="1400" b="0" strike="noStrike" spc="-1">
                <a:latin typeface="Times New Roman"/>
              </a:rPr>
              <a:t>‹nº›</a:t>
            </a:fld>
            <a:endParaRPr lang="pt-PT"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researchgate.net/publication/258065578_Strategies_for_mining_fungal_natural_produc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cetyl-CoA"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Malonyl-CoA" TargetMode="External"/><Relationship Id="rId4" Type="http://schemas.openxmlformats.org/officeDocument/2006/relationships/hyperlink" Target="https://en.wikipedia.org/wiki/Propionyl-CoA"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Paederus" TargetMode="External"/><Relationship Id="rId13" Type="http://schemas.openxmlformats.org/officeDocument/2006/relationships/hyperlink" Target="https://en.wikipedia.org/wiki/Pseudomonas" TargetMode="External"/><Relationship Id="rId3" Type="http://schemas.openxmlformats.org/officeDocument/2006/relationships/hyperlink" Target="https://en.wikipedia.org/wiki/Vesicant" TargetMode="External"/><Relationship Id="rId7" Type="http://schemas.openxmlformats.org/officeDocument/2006/relationships/hyperlink" Target="https://en.wikipedia.org/wiki/Haemolymph" TargetMode="External"/><Relationship Id="rId12" Type="http://schemas.openxmlformats.org/officeDocument/2006/relationships/hyperlink" Target="https://en.wikipedia.org/wiki/Endosymbion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Tetrahydropyran" TargetMode="External"/><Relationship Id="rId11" Type="http://schemas.openxmlformats.org/officeDocument/2006/relationships/hyperlink" Target="https://en.wikipedia.org/wiki/Pederin#cite_note-mdn-1" TargetMode="External"/><Relationship Id="rId5" Type="http://schemas.openxmlformats.org/officeDocument/2006/relationships/hyperlink" Target="https://en.wikipedia.org/wiki/Amide" TargetMode="External"/><Relationship Id="rId10" Type="http://schemas.openxmlformats.org/officeDocument/2006/relationships/hyperlink" Target="https://en.wikipedia.org/wiki/Staphylinidae" TargetMode="External"/><Relationship Id="rId4" Type="http://schemas.openxmlformats.org/officeDocument/2006/relationships/hyperlink" Target="https://en.wikipedia.org/wiki/Toxic" TargetMode="External"/><Relationship Id="rId9" Type="http://schemas.openxmlformats.org/officeDocument/2006/relationships/hyperlink" Target="https://en.wikipedia.org/wiki/Nairobi_fl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 name="PlaceHolder 1"/>
          <p:cNvSpPr>
            <a:spLocks noGrp="1" noRot="1" noChangeAspect="1"/>
          </p:cNvSpPr>
          <p:nvPr>
            <p:ph type="sldImg"/>
          </p:nvPr>
        </p:nvSpPr>
        <p:spPr>
          <a:xfrm>
            <a:off x="685800" y="1143000"/>
            <a:ext cx="5486400" cy="3086100"/>
          </a:xfrm>
          <a:prstGeom prst="rect">
            <a:avLst/>
          </a:prstGeom>
        </p:spPr>
      </p:sp>
      <p:sp>
        <p:nvSpPr>
          <p:cNvPr id="2044"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04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F272C07-4A5E-4384-BE8D-760E1D510F7F}" type="slidenum">
              <a:rPr lang="en-US" sz="1200" b="0" strike="noStrike" spc="-1">
                <a:latin typeface="Times New Roman"/>
              </a:rPr>
              <a:t>1</a:t>
            </a:fld>
            <a:endParaRPr lang="pt-PT"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PlaceHolder 1"/>
          <p:cNvSpPr>
            <a:spLocks noGrp="1" noRot="1" noChangeAspect="1"/>
          </p:cNvSpPr>
          <p:nvPr>
            <p:ph type="sldImg"/>
          </p:nvPr>
        </p:nvSpPr>
        <p:spPr>
          <a:xfrm>
            <a:off x="685800" y="1143000"/>
            <a:ext cx="5486400" cy="3086100"/>
          </a:xfrm>
          <a:prstGeom prst="rect">
            <a:avLst/>
          </a:prstGeom>
        </p:spPr>
      </p:sp>
      <p:sp>
        <p:nvSpPr>
          <p:cNvPr id="206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dirty="0">
                <a:latin typeface="Arial"/>
              </a:rPr>
              <a:t>AT – </a:t>
            </a:r>
            <a:r>
              <a:rPr lang="pt-PT" sz="2000" b="0" strike="noStrike" spc="-1" dirty="0" err="1">
                <a:latin typeface="Arial"/>
              </a:rPr>
              <a:t>selects</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new</a:t>
            </a:r>
            <a:r>
              <a:rPr lang="pt-PT" sz="2000" b="0" strike="noStrike" spc="-1" dirty="0">
                <a:latin typeface="Arial"/>
              </a:rPr>
              <a:t> </a:t>
            </a:r>
            <a:r>
              <a:rPr lang="pt-PT" sz="2000" b="0" strike="noStrike" spc="-1" dirty="0" err="1">
                <a:latin typeface="Arial"/>
              </a:rPr>
              <a:t>unit</a:t>
            </a:r>
            <a:r>
              <a:rPr lang="pt-PT" sz="2000" b="0" strike="noStrike" spc="-1" dirty="0">
                <a:latin typeface="Arial"/>
              </a:rPr>
              <a:t> </a:t>
            </a:r>
            <a:r>
              <a:rPr lang="pt-PT" sz="2000" b="0" strike="noStrike" spc="-1" dirty="0" err="1">
                <a:latin typeface="Arial"/>
              </a:rPr>
              <a:t>of</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polyketone</a:t>
            </a:r>
            <a:r>
              <a:rPr lang="pt-PT" sz="2000" b="0" strike="noStrike" spc="-1" dirty="0">
                <a:latin typeface="Arial"/>
              </a:rPr>
              <a:t> </a:t>
            </a:r>
            <a:r>
              <a:rPr lang="pt-PT" sz="2000" b="0" strike="noStrike" spc="-1" dirty="0" err="1">
                <a:latin typeface="Arial"/>
              </a:rPr>
              <a:t>chain</a:t>
            </a:r>
            <a:r>
              <a:rPr lang="pt-PT" sz="2000" b="0" strike="noStrike" spc="-1" dirty="0">
                <a:latin typeface="Arial"/>
              </a:rPr>
              <a:t> </a:t>
            </a:r>
            <a:r>
              <a:rPr lang="pt-PT" sz="2000" b="0" strike="noStrike" spc="-1" dirty="0" err="1">
                <a:latin typeface="Arial"/>
              </a:rPr>
              <a:t>activated</a:t>
            </a:r>
            <a:r>
              <a:rPr lang="pt-PT" sz="2000" b="0" strike="noStrike" spc="-1" dirty="0">
                <a:latin typeface="Arial"/>
              </a:rPr>
              <a:t> </a:t>
            </a:r>
            <a:r>
              <a:rPr lang="pt-PT" sz="2000" b="0" strike="noStrike" spc="-1" dirty="0" err="1">
                <a:latin typeface="Arial"/>
              </a:rPr>
              <a:t>by</a:t>
            </a:r>
            <a:r>
              <a:rPr lang="pt-PT" sz="2000" b="0" strike="noStrike" spc="-1" dirty="0">
                <a:latin typeface="Arial"/>
              </a:rPr>
              <a:t> </a:t>
            </a:r>
            <a:r>
              <a:rPr lang="pt-PT" sz="2000" b="0" strike="noStrike" spc="-1" dirty="0" err="1">
                <a:latin typeface="Arial"/>
              </a:rPr>
              <a:t>coenzyme</a:t>
            </a:r>
            <a:r>
              <a:rPr lang="pt-PT" sz="2000" b="0" strike="noStrike" spc="-1" dirty="0">
                <a:latin typeface="Arial"/>
              </a:rPr>
              <a:t> A </a:t>
            </a:r>
            <a:r>
              <a:rPr lang="pt-PT" sz="2000" b="0" strike="noStrike" spc="-1" dirty="0" err="1">
                <a:latin typeface="Arial"/>
              </a:rPr>
              <a:t>and</a:t>
            </a:r>
            <a:r>
              <a:rPr lang="pt-PT" sz="2000" b="0" strike="noStrike" spc="-1" dirty="0">
                <a:latin typeface="Arial"/>
              </a:rPr>
              <a:t> </a:t>
            </a:r>
            <a:r>
              <a:rPr lang="pt-PT" sz="2000" b="0" strike="noStrike" spc="-1" dirty="0" err="1">
                <a:latin typeface="Arial"/>
              </a:rPr>
              <a:t>transfers</a:t>
            </a:r>
            <a:r>
              <a:rPr lang="pt-PT" sz="2000" b="0" strike="noStrike" spc="-1" dirty="0">
                <a:latin typeface="Arial"/>
              </a:rPr>
              <a:t> to ACP</a:t>
            </a:r>
          </a:p>
          <a:p>
            <a:pPr marL="216000" indent="-216000">
              <a:lnSpc>
                <a:spcPct val="100000"/>
              </a:lnSpc>
            </a:pPr>
            <a:r>
              <a:rPr lang="pt-PT" sz="2000" b="0" strike="noStrike" spc="-1" dirty="0">
                <a:latin typeface="Arial"/>
              </a:rPr>
              <a:t>KS – </a:t>
            </a:r>
            <a:r>
              <a:rPr lang="pt-PT" sz="2000" b="0" strike="noStrike" spc="-1" dirty="0" err="1">
                <a:latin typeface="Arial"/>
              </a:rPr>
              <a:t>forms</a:t>
            </a:r>
            <a:r>
              <a:rPr lang="pt-PT" sz="2000" b="0" strike="noStrike" spc="-1" dirty="0">
                <a:latin typeface="Arial"/>
              </a:rPr>
              <a:t> </a:t>
            </a:r>
            <a:r>
              <a:rPr lang="pt-PT" sz="2000" b="0" strike="noStrike" spc="-1" dirty="0" err="1">
                <a:latin typeface="Arial"/>
              </a:rPr>
              <a:t>the</a:t>
            </a:r>
            <a:r>
              <a:rPr lang="pt-PT" sz="2000" b="0" strike="noStrike" spc="-1" dirty="0">
                <a:latin typeface="Arial"/>
              </a:rPr>
              <a:t> C-C </a:t>
            </a:r>
            <a:r>
              <a:rPr lang="pt-PT" sz="2000" b="0" strike="noStrike" spc="-1" dirty="0" err="1">
                <a:latin typeface="Arial"/>
              </a:rPr>
              <a:t>bond</a:t>
            </a:r>
            <a:r>
              <a:rPr lang="pt-PT" sz="2000" b="0" strike="noStrike" spc="-1" dirty="0">
                <a:latin typeface="Arial"/>
              </a:rPr>
              <a:t> </a:t>
            </a:r>
            <a:r>
              <a:rPr lang="pt-PT" sz="2000" b="0" strike="noStrike" spc="-1" dirty="0" err="1">
                <a:latin typeface="Arial"/>
              </a:rPr>
              <a:t>between</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new</a:t>
            </a:r>
            <a:r>
              <a:rPr lang="pt-PT" sz="2000" b="0" strike="noStrike" spc="-1" dirty="0">
                <a:latin typeface="Arial"/>
              </a:rPr>
              <a:t> </a:t>
            </a:r>
            <a:r>
              <a:rPr lang="pt-PT" sz="2000" b="0" strike="noStrike" spc="-1" dirty="0" err="1">
                <a:latin typeface="Arial"/>
              </a:rPr>
              <a:t>unit</a:t>
            </a:r>
            <a:r>
              <a:rPr lang="pt-PT" sz="2000" b="0" strike="noStrike" spc="-1" dirty="0">
                <a:latin typeface="Arial"/>
              </a:rPr>
              <a:t> </a:t>
            </a:r>
            <a:r>
              <a:rPr lang="pt-PT" sz="2000" b="0" strike="noStrike" spc="-1" dirty="0" err="1">
                <a:latin typeface="Arial"/>
              </a:rPr>
              <a:t>and</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growing</a:t>
            </a:r>
            <a:r>
              <a:rPr lang="pt-PT" sz="2000" b="0" strike="noStrike" spc="-1" dirty="0">
                <a:latin typeface="Arial"/>
              </a:rPr>
              <a:t> </a:t>
            </a:r>
            <a:r>
              <a:rPr lang="pt-PT" sz="2000" b="0" strike="noStrike" spc="-1" dirty="0" err="1">
                <a:latin typeface="Arial"/>
              </a:rPr>
              <a:t>chain</a:t>
            </a:r>
            <a:r>
              <a:rPr lang="pt-PT" sz="2000" b="0" strike="noStrike" spc="-1" dirty="0">
                <a:latin typeface="Arial"/>
              </a:rPr>
              <a:t> (</a:t>
            </a:r>
            <a:r>
              <a:rPr lang="pt-PT" sz="2000" b="0" strike="noStrike" spc="-1" dirty="0" err="1">
                <a:latin typeface="Arial"/>
              </a:rPr>
              <a:t>decarboxylative</a:t>
            </a:r>
            <a:r>
              <a:rPr lang="pt-PT" sz="2000" b="0" strike="noStrike" spc="-1" dirty="0">
                <a:latin typeface="Arial"/>
              </a:rPr>
              <a:t> </a:t>
            </a:r>
            <a:r>
              <a:rPr lang="pt-PT" sz="2000" b="0" strike="noStrike" spc="-1" dirty="0" err="1">
                <a:latin typeface="Arial"/>
              </a:rPr>
              <a:t>condensation</a:t>
            </a:r>
            <a:r>
              <a:rPr lang="pt-PT" sz="2000" b="0" strike="noStrike" spc="-1" dirty="0">
                <a:latin typeface="Arial"/>
              </a:rPr>
              <a:t>)</a:t>
            </a:r>
          </a:p>
          <a:p>
            <a:pPr marL="216000" indent="-216000">
              <a:lnSpc>
                <a:spcPct val="100000"/>
              </a:lnSpc>
            </a:pPr>
            <a:r>
              <a:rPr lang="pt-PT" sz="2000" b="0" strike="noStrike" spc="-1" dirty="0">
                <a:latin typeface="Arial"/>
              </a:rPr>
              <a:t>ACP – </a:t>
            </a:r>
            <a:r>
              <a:rPr lang="pt-PT" sz="2000" b="0" strike="noStrike" spc="-1" dirty="0" err="1">
                <a:latin typeface="Arial"/>
              </a:rPr>
              <a:t>transfers</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new</a:t>
            </a:r>
            <a:r>
              <a:rPr lang="pt-PT" sz="2000" b="0" strike="noStrike" spc="-1" dirty="0">
                <a:latin typeface="Arial"/>
              </a:rPr>
              <a:t> </a:t>
            </a:r>
            <a:r>
              <a:rPr lang="pt-PT" sz="2000" b="0" strike="noStrike" spc="-1" dirty="0" err="1">
                <a:latin typeface="Arial"/>
              </a:rPr>
              <a:t>unit</a:t>
            </a:r>
            <a:r>
              <a:rPr lang="pt-PT" sz="2000" b="0" strike="noStrike" spc="-1" dirty="0">
                <a:latin typeface="Arial"/>
              </a:rPr>
              <a:t> </a:t>
            </a:r>
            <a:r>
              <a:rPr lang="pt-PT" sz="2000" b="0" strike="noStrike" spc="-1" dirty="0" err="1">
                <a:latin typeface="Arial"/>
              </a:rPr>
              <a:t>from</a:t>
            </a:r>
            <a:r>
              <a:rPr lang="pt-PT" sz="2000" b="0" strike="noStrike" spc="-1" dirty="0">
                <a:latin typeface="Arial"/>
              </a:rPr>
              <a:t> AT to KS </a:t>
            </a:r>
            <a:r>
              <a:rPr lang="pt-PT" sz="2000" b="0" strike="noStrike" spc="-1" dirty="0" err="1">
                <a:latin typeface="Arial"/>
              </a:rPr>
              <a:t>domain</a:t>
            </a:r>
            <a:r>
              <a:rPr lang="pt-PT" sz="2000" b="0" strike="noStrike" spc="-1" dirty="0">
                <a:latin typeface="Arial"/>
              </a:rPr>
              <a:t> </a:t>
            </a:r>
            <a:r>
              <a:rPr lang="pt-PT" sz="2000" b="0" strike="noStrike" spc="-1" dirty="0" err="1">
                <a:latin typeface="Arial"/>
              </a:rPr>
              <a:t>and</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growing</a:t>
            </a:r>
            <a:r>
              <a:rPr lang="pt-PT" sz="2000" b="0" strike="noStrike" spc="-1" dirty="0">
                <a:latin typeface="Arial"/>
              </a:rPr>
              <a:t> </a:t>
            </a:r>
            <a:r>
              <a:rPr lang="pt-PT" sz="2000" b="0" strike="noStrike" spc="-1" dirty="0" err="1">
                <a:latin typeface="Arial"/>
              </a:rPr>
              <a:t>chain</a:t>
            </a:r>
            <a:r>
              <a:rPr lang="pt-PT" sz="2000" b="0" strike="noStrike" spc="-1" dirty="0">
                <a:latin typeface="Arial"/>
              </a:rPr>
              <a:t> </a:t>
            </a:r>
            <a:r>
              <a:rPr lang="pt-PT" sz="2000" b="0" strike="noStrike" spc="-1" dirty="0" err="1">
                <a:latin typeface="Arial"/>
              </a:rPr>
              <a:t>from</a:t>
            </a:r>
            <a:r>
              <a:rPr lang="pt-PT" sz="2000" b="0" strike="noStrike" spc="-1" dirty="0">
                <a:latin typeface="Arial"/>
              </a:rPr>
              <a:t> KS to </a:t>
            </a:r>
            <a:r>
              <a:rPr lang="pt-PT" sz="2000" b="0" strike="noStrike" spc="-1" dirty="0" err="1">
                <a:latin typeface="Arial"/>
              </a:rPr>
              <a:t>the</a:t>
            </a:r>
            <a:r>
              <a:rPr lang="pt-PT" sz="2000" b="0" strike="noStrike" spc="-1" dirty="0">
                <a:latin typeface="Arial"/>
              </a:rPr>
              <a:t> </a:t>
            </a:r>
            <a:r>
              <a:rPr lang="pt-PT" sz="2000" b="0" strike="noStrike" spc="-1" dirty="0" err="1">
                <a:latin typeface="Arial"/>
              </a:rPr>
              <a:t>optional</a:t>
            </a:r>
            <a:r>
              <a:rPr lang="pt-PT" sz="2000" b="0" strike="noStrike" spc="-1" dirty="0">
                <a:latin typeface="Arial"/>
              </a:rPr>
              <a:t> </a:t>
            </a:r>
            <a:r>
              <a:rPr lang="pt-PT" sz="2000" b="0" strike="noStrike" spc="-1" dirty="0" err="1">
                <a:latin typeface="Arial"/>
              </a:rPr>
              <a:t>keto-processing</a:t>
            </a:r>
            <a:r>
              <a:rPr lang="pt-PT" sz="2000" b="0" strike="noStrike" spc="-1" dirty="0">
                <a:latin typeface="Arial"/>
              </a:rPr>
              <a:t> </a:t>
            </a:r>
            <a:r>
              <a:rPr lang="pt-PT" sz="2000" b="0" strike="noStrike" spc="-1" dirty="0" err="1">
                <a:latin typeface="Arial"/>
              </a:rPr>
              <a:t>domains</a:t>
            </a:r>
            <a:r>
              <a:rPr lang="pt-PT" sz="2000" b="0" strike="noStrike" spc="-1" dirty="0">
                <a:latin typeface="Arial"/>
              </a:rPr>
              <a:t> </a:t>
            </a:r>
            <a:r>
              <a:rPr lang="pt-PT" sz="2000" b="0" strike="noStrike" spc="-1" dirty="0" err="1">
                <a:latin typeface="Arial"/>
              </a:rPr>
              <a:t>and</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ks</a:t>
            </a:r>
            <a:r>
              <a:rPr lang="pt-PT" sz="2000" b="0" strike="noStrike" spc="-1" dirty="0">
                <a:latin typeface="Arial"/>
              </a:rPr>
              <a:t> </a:t>
            </a:r>
            <a:r>
              <a:rPr lang="pt-PT" sz="2000" b="0" strike="noStrike" spc="-1" dirty="0" err="1">
                <a:latin typeface="Arial"/>
              </a:rPr>
              <a:t>of</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next</a:t>
            </a:r>
            <a:r>
              <a:rPr lang="pt-PT" sz="2000" b="0" strike="noStrike" spc="-1" dirty="0">
                <a:latin typeface="Arial"/>
              </a:rPr>
              <a:t> module</a:t>
            </a:r>
          </a:p>
          <a:p>
            <a:pPr marL="216000" indent="-216000">
              <a:lnSpc>
                <a:spcPct val="100000"/>
              </a:lnSpc>
            </a:pPr>
            <a:endParaRPr lang="pt-PT" sz="2000" b="0" strike="noStrike" spc="-1" dirty="0">
              <a:latin typeface="Arial"/>
            </a:endParaRPr>
          </a:p>
          <a:p>
            <a:pPr marL="216000" indent="-216000">
              <a:lnSpc>
                <a:spcPct val="100000"/>
              </a:lnSpc>
            </a:pPr>
            <a:r>
              <a:rPr lang="en-GB" sz="1200" b="0" strike="noStrike" spc="-1" dirty="0">
                <a:solidFill>
                  <a:srgbClr val="000000"/>
                </a:solidFill>
                <a:latin typeface="+mn-lt"/>
                <a:ea typeface="+mn-ea"/>
              </a:rPr>
              <a:t>Further processing domains (</a:t>
            </a:r>
            <a:r>
              <a:rPr lang="en-GB" sz="1200" b="0" strike="noStrike" spc="-1" dirty="0" err="1">
                <a:solidFill>
                  <a:srgbClr val="000000"/>
                </a:solidFill>
                <a:latin typeface="+mn-lt"/>
                <a:ea typeface="+mn-ea"/>
              </a:rPr>
              <a:t>ketoreductase</a:t>
            </a:r>
            <a:r>
              <a:rPr lang="en-GB" sz="1200" b="0" strike="noStrike" spc="-1" dirty="0">
                <a:solidFill>
                  <a:srgbClr val="000000"/>
                </a:solidFill>
                <a:latin typeface="+mn-lt"/>
                <a:ea typeface="+mn-ea"/>
              </a:rPr>
              <a:t> (KR), dehydratase (DH), and </a:t>
            </a:r>
            <a:r>
              <a:rPr lang="en-GB" sz="1200" b="0" strike="noStrike" spc="-1" dirty="0" err="1">
                <a:solidFill>
                  <a:srgbClr val="000000"/>
                </a:solidFill>
                <a:latin typeface="+mn-lt"/>
                <a:ea typeface="+mn-ea"/>
              </a:rPr>
              <a:t>enoylreductase</a:t>
            </a:r>
            <a:r>
              <a:rPr lang="en-GB" sz="1200" b="0" strike="noStrike" spc="-1" dirty="0">
                <a:solidFill>
                  <a:srgbClr val="000000"/>
                </a:solidFill>
                <a:latin typeface="+mn-lt"/>
                <a:ea typeface="+mn-ea"/>
              </a:rPr>
              <a:t> (ER)) are used to </a:t>
            </a:r>
            <a:r>
              <a:rPr lang="en-GB" sz="1200" b="0" strike="noStrike" spc="-1" dirty="0" err="1">
                <a:solidFill>
                  <a:srgbClr val="000000"/>
                </a:solidFill>
                <a:latin typeface="+mn-lt"/>
                <a:ea typeface="+mn-ea"/>
              </a:rPr>
              <a:t>catalyze</a:t>
            </a:r>
            <a:r>
              <a:rPr lang="en-GB" sz="1200" b="0" strike="noStrike" spc="-1" dirty="0">
                <a:solidFill>
                  <a:srgbClr val="000000"/>
                </a:solidFill>
                <a:latin typeface="+mn-lt"/>
                <a:ea typeface="+mn-ea"/>
              </a:rPr>
              <a:t> the step-wise reduction of the b-keto group.</a:t>
            </a:r>
            <a:endParaRPr lang="pt-PT" sz="1200" b="0" strike="noStrike" spc="-1" dirty="0">
              <a:latin typeface="Arial"/>
            </a:endParaRPr>
          </a:p>
          <a:p>
            <a:pPr marL="216000" indent="-216000">
              <a:lnSpc>
                <a:spcPct val="100000"/>
              </a:lnSpc>
            </a:pPr>
            <a:endParaRPr lang="pt-PT" sz="1200" b="0" strike="noStrike" spc="-1" dirty="0">
              <a:latin typeface="Arial"/>
            </a:endParaRPr>
          </a:p>
          <a:p>
            <a:pPr marL="216000" indent="-216000">
              <a:lnSpc>
                <a:spcPct val="100000"/>
              </a:lnSpc>
            </a:pPr>
            <a:r>
              <a:rPr lang="en-GB" sz="2000" b="0" strike="noStrike" spc="-1" dirty="0">
                <a:solidFill>
                  <a:srgbClr val="000000"/>
                </a:solidFill>
                <a:latin typeface="+mn-lt"/>
                <a:ea typeface="+mn-ea"/>
              </a:rPr>
              <a:t>The remarkable structural diversity observed among type I PKS-derived polyketides arises largely from the combinatorial use of these modules, the variable use of three reductive domains, and a </a:t>
            </a:r>
            <a:r>
              <a:rPr lang="en-GB" sz="2000" b="1" strike="noStrike" spc="-1" dirty="0">
                <a:solidFill>
                  <a:srgbClr val="000000"/>
                </a:solidFill>
                <a:latin typeface="+mn-lt"/>
                <a:ea typeface="+mn-ea"/>
              </a:rPr>
              <a:t>few simple building blocks such as acetate</a:t>
            </a:r>
            <a:endParaRPr lang="pt-PT" sz="2000" b="0" strike="noStrike" spc="-1" dirty="0">
              <a:latin typeface="Arial"/>
            </a:endParaRPr>
          </a:p>
        </p:txBody>
      </p:sp>
      <p:sp>
        <p:nvSpPr>
          <p:cNvPr id="206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C4230BA-AC84-4335-8202-D3D23B7061EF}" type="slidenum">
              <a:rPr lang="en-GB" sz="1200" b="0" strike="noStrike" spc="-1">
                <a:latin typeface="Times New Roman"/>
              </a:rPr>
              <a:t>10</a:t>
            </a:fld>
            <a:endParaRPr lang="pt-PT"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PlaceHolder 1"/>
          <p:cNvSpPr>
            <a:spLocks noGrp="1" noRot="1" noChangeAspect="1"/>
          </p:cNvSpPr>
          <p:nvPr>
            <p:ph type="sldImg"/>
          </p:nvPr>
        </p:nvSpPr>
        <p:spPr>
          <a:xfrm>
            <a:off x="685800" y="1143000"/>
            <a:ext cx="5486400" cy="3086100"/>
          </a:xfrm>
          <a:prstGeom prst="rect">
            <a:avLst/>
          </a:prstGeom>
        </p:spPr>
      </p:sp>
      <p:sp>
        <p:nvSpPr>
          <p:cNvPr id="2065"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z="1200" b="0" strike="noStrike" spc="-1" dirty="0">
                <a:solidFill>
                  <a:srgbClr val="000000"/>
                </a:solidFill>
                <a:latin typeface="+mn-lt"/>
                <a:ea typeface="+mn-ea"/>
                <a:cs typeface="Arial"/>
              </a:rPr>
              <a:t>from Saccharopolyspora </a:t>
            </a:r>
            <a:r>
              <a:rPr lang="en-GB" sz="1200" b="0" strike="noStrike" spc="-1" dirty="0" err="1">
                <a:solidFill>
                  <a:srgbClr val="000000"/>
                </a:solidFill>
                <a:latin typeface="+mn-lt"/>
                <a:ea typeface="+mn-ea"/>
                <a:cs typeface="Arial"/>
              </a:rPr>
              <a:t>erythraea</a:t>
            </a:r>
            <a:r>
              <a:rPr lang="en-GB" spc="-1" dirty="0">
                <a:solidFill>
                  <a:srgbClr val="000000"/>
                </a:solidFill>
                <a:cs typeface="Arial"/>
              </a:rPr>
              <a:t> - </a:t>
            </a:r>
            <a:r>
              <a:rPr lang="en-GB" sz="1200" b="0" strike="noStrike" spc="-1" dirty="0">
                <a:solidFill>
                  <a:srgbClr val="000000"/>
                </a:solidFill>
                <a:latin typeface="+mn-lt"/>
                <a:ea typeface="+mn-ea"/>
                <a:cs typeface="Arial"/>
              </a:rPr>
              <a:t>6-deoxyerythronolide B (6-dEB) synthase</a:t>
            </a:r>
            <a:endParaRPr lang="pt-PT" sz="1200" b="0" strike="noStrike" spc="-1" dirty="0">
              <a:latin typeface="Arial"/>
              <a:cs typeface="Arial"/>
            </a:endParaRPr>
          </a:p>
          <a:p>
            <a:pPr marL="215900" indent="-215900">
              <a:lnSpc>
                <a:spcPct val="100000"/>
              </a:lnSpc>
            </a:pPr>
            <a:r>
              <a:rPr lang="en-GB" sz="1200" b="0" strike="noStrike" spc="-1" dirty="0">
                <a:solidFill>
                  <a:srgbClr val="000000"/>
                </a:solidFill>
                <a:latin typeface="+mn-lt"/>
                <a:ea typeface="+mn-ea"/>
                <a:cs typeface="Arial"/>
              </a:rPr>
              <a:t>three </a:t>
            </a:r>
            <a:r>
              <a:rPr lang="en-GB" sz="1200" b="0" strike="noStrike" spc="-1" dirty="0" err="1">
                <a:solidFill>
                  <a:srgbClr val="000000"/>
                </a:solidFill>
                <a:latin typeface="+mn-lt"/>
                <a:ea typeface="+mn-ea"/>
                <a:cs typeface="Arial"/>
              </a:rPr>
              <a:t>megasynthases</a:t>
            </a:r>
            <a:r>
              <a:rPr lang="en-GB" sz="1200" b="0" strike="noStrike" spc="-1" dirty="0">
                <a:solidFill>
                  <a:srgbClr val="000000"/>
                </a:solidFill>
                <a:latin typeface="+mn-lt"/>
                <a:ea typeface="+mn-ea"/>
                <a:cs typeface="Arial"/>
              </a:rPr>
              <a:t> encoded by three ORFs, DEBS1–3</a:t>
            </a:r>
            <a:endParaRPr lang="pt-PT" sz="1200" b="0" strike="noStrike" spc="-1" dirty="0">
              <a:latin typeface="Arial"/>
              <a:cs typeface="Arial"/>
            </a:endParaRPr>
          </a:p>
          <a:p>
            <a:pPr marL="215900" indent="-215900">
              <a:lnSpc>
                <a:spcPct val="100000"/>
              </a:lnSpc>
            </a:pPr>
            <a:r>
              <a:rPr lang="en-GB" sz="1200" b="0" strike="noStrike" spc="-1" dirty="0">
                <a:solidFill>
                  <a:srgbClr val="000000"/>
                </a:solidFill>
                <a:latin typeface="+mn-lt"/>
                <a:ea typeface="+mn-ea"/>
                <a:cs typeface="Arial"/>
              </a:rPr>
              <a:t>All the modules encoded within DEBS1–3 are required for successful synthesis of 6-dEB and act in succession, like a </a:t>
            </a:r>
            <a:r>
              <a:rPr lang="en-GB" sz="1200" b="1" strike="noStrike" spc="-1" dirty="0">
                <a:solidFill>
                  <a:srgbClr val="000000"/>
                </a:solidFill>
                <a:latin typeface="+mn-lt"/>
                <a:ea typeface="+mn-ea"/>
                <a:cs typeface="Arial"/>
              </a:rPr>
              <a:t>giant molecular assembly line.</a:t>
            </a:r>
            <a:endParaRPr lang="pt-PT" sz="1200" strike="noStrike" spc="-1" dirty="0">
              <a:solidFill>
                <a:srgbClr val="000000"/>
              </a:solidFill>
              <a:latin typeface="+mn-lt"/>
              <a:ea typeface="+mn-ea"/>
              <a:cs typeface="Arial"/>
            </a:endParaRPr>
          </a:p>
          <a:p>
            <a:pPr marL="215900" indent="-215900"/>
            <a:endParaRPr lang="en-GB" b="1" spc="-1" dirty="0">
              <a:latin typeface="Arial"/>
              <a:cs typeface="Arial"/>
            </a:endParaRPr>
          </a:p>
          <a:p>
            <a:pPr marL="215900" indent="-215900"/>
            <a:r>
              <a:rPr lang="en-GB" spc="-1" dirty="0">
                <a:cs typeface="Arial"/>
              </a:rPr>
              <a:t>the product of one module in a polyketide synthesis pathway is passed on to the correct, subsequent module in the </a:t>
            </a:r>
            <a:r>
              <a:rPr lang="en-GB" spc="-1" dirty="0" err="1">
                <a:cs typeface="Arial"/>
              </a:rPr>
              <a:t>pathwa</a:t>
            </a:r>
            <a:endParaRPr lang="en-GB" spc="-1" dirty="0">
              <a:cs typeface="Arial"/>
            </a:endParaRPr>
          </a:p>
          <a:p>
            <a:pPr marL="215900" indent="-215900"/>
            <a:r>
              <a:rPr lang="en-GB" spc="-1" dirty="0">
                <a:cs typeface="Arial"/>
              </a:rPr>
              <a:t>How is it that reactive intermediates are directed vectorially along the assembly line?</a:t>
            </a:r>
            <a:endParaRPr lang="en-GB" dirty="0">
              <a:cs typeface="Arial"/>
            </a:endParaRPr>
          </a:p>
          <a:p>
            <a:pPr marL="215900" indent="-215900"/>
            <a:r>
              <a:rPr lang="en-GB" spc="-1" dirty="0">
                <a:cs typeface="Arial"/>
              </a:rPr>
              <a:t>vectorial specificity is due to the protein-protein interactions of the faces of the different protein modules in the pathways.</a:t>
            </a:r>
          </a:p>
          <a:p>
            <a:pPr marL="215900" indent="-215900"/>
            <a:endParaRPr lang="en-GB" spc="-1" dirty="0">
              <a:cs typeface="Arial"/>
            </a:endParaRPr>
          </a:p>
          <a:p>
            <a:pPr marL="215900" indent="-215900"/>
            <a:r>
              <a:rPr lang="en-GB" spc="-1" dirty="0">
                <a:cs typeface="Arial"/>
              </a:rPr>
              <a:t>Polyketides are synthesized by multienzyme polypeptides that resemble eukaryotic fatty acid synthase but are often much larger.</a:t>
            </a:r>
            <a:endParaRPr lang="en-GB" dirty="0">
              <a:cs typeface="Arial"/>
            </a:endParaRPr>
          </a:p>
        </p:txBody>
      </p:sp>
      <p:sp>
        <p:nvSpPr>
          <p:cNvPr id="206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F4372FD-42C0-4526-811F-F6319B072557}" type="slidenum">
              <a:rPr lang="en-GB" sz="1200" b="0" strike="noStrike" spc="-1">
                <a:latin typeface="Times New Roman"/>
              </a:rPr>
              <a:t>11</a:t>
            </a:fld>
            <a:endParaRPr lang="pt-PT"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PlaceHolder 1"/>
          <p:cNvSpPr>
            <a:spLocks noGrp="1" noRot="1" noChangeAspect="1"/>
          </p:cNvSpPr>
          <p:nvPr>
            <p:ph type="sldImg"/>
          </p:nvPr>
        </p:nvSpPr>
        <p:spPr>
          <a:xfrm>
            <a:off x="685800" y="1143000"/>
            <a:ext cx="5486400" cy="3086100"/>
          </a:xfrm>
          <a:prstGeom prst="rect">
            <a:avLst/>
          </a:prstGeom>
        </p:spPr>
      </p:sp>
      <p:sp>
        <p:nvSpPr>
          <p:cNvPr id="20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dirty="0">
                <a:solidFill>
                  <a:srgbClr val="000000"/>
                </a:solidFill>
                <a:latin typeface="+mn-lt"/>
                <a:ea typeface="+mn-ea"/>
              </a:rPr>
              <a:t>In addition to the clinical relevance and abundance of polyketides, there is one other reason behind the particular interest in polyketides as promising targets for synthetic biology: the highly modular architecture of both the BGCs and the constituent polyketide synthases (PKS) presents an ideal starting point from which to engineer chemical novelty in polyketides. </a:t>
            </a:r>
            <a:endParaRPr lang="pt-PT" sz="1200" b="0" strike="noStrike" spc="-1" dirty="0">
              <a:latin typeface="Arial"/>
            </a:endParaRPr>
          </a:p>
        </p:txBody>
      </p:sp>
      <p:sp>
        <p:nvSpPr>
          <p:cNvPr id="208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55F5DD8-9E3F-4F83-BCEF-A0C36E3B4993}" type="slidenum">
              <a:rPr lang="en-GB" sz="1200" b="0" strike="noStrike" spc="-1">
                <a:latin typeface="Times New Roman"/>
              </a:rPr>
              <a:t>13</a:t>
            </a:fld>
            <a:endParaRPr lang="pt-PT"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PlaceHolder 1"/>
          <p:cNvSpPr>
            <a:spLocks noGrp="1" noRot="1" noChangeAspect="1"/>
          </p:cNvSpPr>
          <p:nvPr>
            <p:ph type="sldImg"/>
          </p:nvPr>
        </p:nvSpPr>
        <p:spPr>
          <a:xfrm>
            <a:off x="685800" y="1143000"/>
            <a:ext cx="5486400" cy="3086100"/>
          </a:xfrm>
          <a:prstGeom prst="rect">
            <a:avLst/>
          </a:prstGeom>
        </p:spPr>
      </p:sp>
      <p:sp>
        <p:nvSpPr>
          <p:cNvPr id="208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Combinatorial biosynthesis</a:t>
            </a:r>
          </a:p>
        </p:txBody>
      </p:sp>
      <p:sp>
        <p:nvSpPr>
          <p:cNvPr id="20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1C66D90-0B9B-4481-B161-9F0FFF807466}" type="slidenum">
              <a:rPr lang="en-GB" sz="1200" b="0" strike="noStrike" spc="-1">
                <a:latin typeface="Times New Roman"/>
              </a:rPr>
              <a:t>14</a:t>
            </a:fld>
            <a:endParaRPr lang="pt-PT"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 name="PlaceHolder 1"/>
          <p:cNvSpPr>
            <a:spLocks noGrp="1" noRot="1" noChangeAspect="1"/>
          </p:cNvSpPr>
          <p:nvPr>
            <p:ph type="sldImg"/>
          </p:nvPr>
        </p:nvSpPr>
        <p:spPr>
          <a:xfrm>
            <a:off x="685800" y="1143000"/>
            <a:ext cx="5486400" cy="3086100"/>
          </a:xfrm>
          <a:prstGeom prst="rect">
            <a:avLst/>
          </a:prstGeom>
        </p:spPr>
      </p:sp>
      <p:sp>
        <p:nvSpPr>
          <p:cNvPr id="2086"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08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9ED818-731D-4DDF-9D53-7EB4E41EF20D}" type="slidenum">
              <a:rPr lang="en-GB" sz="1200" b="0" strike="noStrike" spc="-1">
                <a:latin typeface="Times New Roman"/>
              </a:rPr>
              <a:t>15</a:t>
            </a:fld>
            <a:endParaRPr lang="pt-PT"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PlaceHolder 1"/>
          <p:cNvSpPr>
            <a:spLocks noGrp="1" noRot="1" noChangeAspect="1"/>
          </p:cNvSpPr>
          <p:nvPr>
            <p:ph type="sldImg"/>
          </p:nvPr>
        </p:nvSpPr>
        <p:spPr>
          <a:xfrm>
            <a:off x="685800" y="1143000"/>
            <a:ext cx="5486400" cy="3086100"/>
          </a:xfrm>
          <a:prstGeom prst="rect">
            <a:avLst/>
          </a:prstGeom>
        </p:spPr>
      </p:sp>
      <p:sp>
        <p:nvSpPr>
          <p:cNvPr id="208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solidFill>
                  <a:srgbClr val="000000"/>
                </a:solidFill>
                <a:latin typeface="+mn-lt"/>
                <a:ea typeface="+mn-ea"/>
              </a:rPr>
              <a:t>S.parvulus: </a:t>
            </a:r>
            <a:r>
              <a:rPr lang="en-GB" sz="1200" b="1" strike="noStrike" spc="-1">
                <a:solidFill>
                  <a:srgbClr val="000000"/>
                </a:solidFill>
                <a:latin typeface="+mn-lt"/>
                <a:ea typeface="+mn-ea"/>
              </a:rPr>
              <a:t>actinorhodin</a:t>
            </a:r>
            <a:r>
              <a:rPr lang="en-GB" sz="1200" b="0" strike="noStrike" spc="-1">
                <a:solidFill>
                  <a:srgbClr val="000000"/>
                </a:solidFill>
                <a:latin typeface="+mn-lt"/>
                <a:ea typeface="+mn-ea"/>
              </a:rPr>
              <a:t> - antibiotic activity</a:t>
            </a:r>
            <a:endParaRPr lang="pt-PT" sz="1200" b="0" strike="noStrike" spc="-1">
              <a:latin typeface="Arial"/>
            </a:endParaRPr>
          </a:p>
          <a:p>
            <a:pPr>
              <a:lnSpc>
                <a:spcPct val="100000"/>
              </a:lnSpc>
            </a:pPr>
            <a:r>
              <a:rPr lang="en-GB" sz="2000" b="0" strike="noStrike" spc="-1">
                <a:solidFill>
                  <a:srgbClr val="000000"/>
                </a:solidFill>
                <a:latin typeface="+mn-lt"/>
                <a:ea typeface="+mn-ea"/>
              </a:rPr>
              <a:t>The selection of a heterologous host is contingent upon its ability to efficiently transcribe non-native pathways, translate the</a:t>
            </a:r>
            <a:endParaRPr lang="pt-PT" sz="2000" b="0" strike="noStrike" spc="-1">
              <a:latin typeface="Arial"/>
            </a:endParaRPr>
          </a:p>
          <a:p>
            <a:pPr>
              <a:lnSpc>
                <a:spcPct val="100000"/>
              </a:lnSpc>
            </a:pPr>
            <a:r>
              <a:rPr lang="en-GB" sz="2000" b="0" strike="noStrike" spc="-1">
                <a:solidFill>
                  <a:srgbClr val="000000"/>
                </a:solidFill>
                <a:latin typeface="+mn-lt"/>
                <a:ea typeface="+mn-ea"/>
              </a:rPr>
              <a:t>often GC rich transcripts, and possess all the starter and extender units necessary for polyketide production</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GB" sz="2000" b="1" strike="noStrike" spc="-1">
                <a:solidFill>
                  <a:srgbClr val="000000"/>
                </a:solidFill>
                <a:latin typeface="+mn-lt"/>
                <a:ea typeface="+mn-ea"/>
              </a:rPr>
              <a:t>E. coli </a:t>
            </a:r>
            <a:r>
              <a:rPr lang="en-GB" sz="2000" b="0" strike="noStrike" spc="-1">
                <a:solidFill>
                  <a:srgbClr val="000000"/>
                </a:solidFill>
                <a:latin typeface="+mn-lt"/>
                <a:ea typeface="+mn-ea"/>
              </a:rPr>
              <a:t>seems to be well suited for expression of pathways originating from Cyanobacteria that are challenging to modify genetically.</a:t>
            </a:r>
            <a:endParaRPr lang="pt-PT" sz="2000" b="0" strike="noStrike" spc="-1">
              <a:latin typeface="Arial"/>
            </a:endParaRPr>
          </a:p>
          <a:p>
            <a:pPr>
              <a:lnSpc>
                <a:spcPct val="100000"/>
              </a:lnSpc>
            </a:pPr>
            <a:r>
              <a:rPr lang="en-GB" sz="1200" b="0" strike="noStrike" spc="-1">
                <a:solidFill>
                  <a:srgbClr val="000000"/>
                </a:solidFill>
                <a:latin typeface="+mn-lt"/>
                <a:ea typeface="+mn-ea"/>
              </a:rPr>
              <a:t>The </a:t>
            </a:r>
            <a:r>
              <a:rPr lang="en-GB" sz="1200" b="1" strike="noStrike" spc="-1">
                <a:solidFill>
                  <a:srgbClr val="000000"/>
                </a:solidFill>
                <a:latin typeface="+mn-lt"/>
                <a:ea typeface="+mn-ea"/>
              </a:rPr>
              <a:t>titres</a:t>
            </a:r>
            <a:r>
              <a:rPr lang="en-GB" sz="1200" b="0" strike="noStrike" spc="-1">
                <a:solidFill>
                  <a:srgbClr val="000000"/>
                </a:solidFill>
                <a:latin typeface="+mn-lt"/>
                <a:ea typeface="+mn-ea"/>
              </a:rPr>
              <a:t> of SMs produced in E. coli have been generally </a:t>
            </a:r>
            <a:r>
              <a:rPr lang="en-GB" sz="1200" b="1" strike="noStrike" spc="-1">
                <a:solidFill>
                  <a:srgbClr val="000000"/>
                </a:solidFill>
                <a:latin typeface="+mn-lt"/>
                <a:ea typeface="+mn-ea"/>
              </a:rPr>
              <a:t>low.</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2000" b="0" strike="noStrike" spc="-1">
                <a:solidFill>
                  <a:srgbClr val="000000"/>
                </a:solidFill>
                <a:latin typeface="+mn-lt"/>
                <a:ea typeface="+mn-ea"/>
              </a:rPr>
              <a:t>Furthermore, synthetic biology allows the redesign of BGCs for effective heterologous expression in pre-engineered hosts, which will ultimately empower the construction of standardized high-throughput platforms for natural product discovery</a:t>
            </a:r>
            <a:endParaRPr lang="pt-PT" sz="2000" b="0" strike="noStrike" spc="-1">
              <a:latin typeface="Arial"/>
            </a:endParaRPr>
          </a:p>
          <a:p>
            <a:pPr>
              <a:lnSpc>
                <a:spcPct val="100000"/>
              </a:lnSpc>
            </a:pPr>
            <a:endParaRPr lang="pt-PT" sz="2000" b="0" strike="noStrike" spc="-1">
              <a:latin typeface="Arial"/>
            </a:endParaRPr>
          </a:p>
        </p:txBody>
      </p:sp>
      <p:sp>
        <p:nvSpPr>
          <p:cNvPr id="209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04536F-9582-417B-8FE3-9F2C847B2672}" type="slidenum">
              <a:rPr lang="en-GB" sz="1200" b="0" strike="noStrike" spc="-1">
                <a:latin typeface="Times New Roman"/>
              </a:rPr>
              <a:t>16</a:t>
            </a:fld>
            <a:endParaRPr lang="pt-PT"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PlaceHolder 1"/>
          <p:cNvSpPr>
            <a:spLocks noGrp="1" noRot="1" noChangeAspect="1"/>
          </p:cNvSpPr>
          <p:nvPr>
            <p:ph type="sldImg"/>
          </p:nvPr>
        </p:nvSpPr>
        <p:spPr>
          <a:xfrm>
            <a:off x="685800" y="1143000"/>
            <a:ext cx="5486400" cy="3086100"/>
          </a:xfrm>
          <a:prstGeom prst="rect">
            <a:avLst/>
          </a:prstGeom>
        </p:spPr>
      </p:sp>
      <p:sp>
        <p:nvSpPr>
          <p:cNvPr id="209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dirty="0">
                <a:solidFill>
                  <a:srgbClr val="000000"/>
                </a:solidFill>
                <a:latin typeface="+mn-lt"/>
                <a:ea typeface="+mn-ea"/>
              </a:rPr>
              <a:t>Since E. coli and S. cerevisiae are </a:t>
            </a:r>
            <a:r>
              <a:rPr lang="en-GB" sz="1200" b="1" strike="noStrike" spc="-1" dirty="0">
                <a:solidFill>
                  <a:srgbClr val="000000"/>
                </a:solidFill>
                <a:latin typeface="+mn-lt"/>
                <a:ea typeface="+mn-ea"/>
              </a:rPr>
              <a:t>not naturally equipped for production of complex chemicals</a:t>
            </a:r>
            <a:r>
              <a:rPr lang="en-GB" sz="1200" b="0" strike="noStrike" spc="-1" dirty="0">
                <a:solidFill>
                  <a:srgbClr val="000000"/>
                </a:solidFill>
                <a:latin typeface="+mn-lt"/>
                <a:ea typeface="+mn-ea"/>
              </a:rPr>
              <a:t>, issues with metabolic flux, codon usage, self-resistance and activation of biosynthetic acyl/peptidyl carrier proteins need to be resolved</a:t>
            </a:r>
            <a:endParaRPr lang="pt-PT" sz="1200" b="0" strike="noStrike" spc="-1" dirty="0">
              <a:latin typeface="Arial"/>
            </a:endParaRPr>
          </a:p>
          <a:p>
            <a:pPr marL="216000" indent="-216000">
              <a:lnSpc>
                <a:spcPct val="100000"/>
              </a:lnSpc>
            </a:pPr>
            <a:endParaRPr lang="pt-PT" sz="1200" b="0" strike="noStrike" spc="-1" dirty="0">
              <a:latin typeface="Arial"/>
            </a:endParaRPr>
          </a:p>
          <a:p>
            <a:pPr marL="216000" indent="-216000">
              <a:lnSpc>
                <a:spcPct val="100000"/>
              </a:lnSpc>
            </a:pPr>
            <a:r>
              <a:rPr lang="en-GB" sz="1200" b="0" strike="noStrike" spc="-1" dirty="0">
                <a:solidFill>
                  <a:srgbClr val="000000"/>
                </a:solidFill>
                <a:latin typeface="+mn-lt"/>
                <a:ea typeface="+mn-ea"/>
              </a:rPr>
              <a:t>To guarantee successful translation:</a:t>
            </a:r>
            <a:endParaRPr lang="pt-PT" sz="1200" b="0" strike="noStrike" spc="-1" dirty="0">
              <a:latin typeface="Arial"/>
            </a:endParaRPr>
          </a:p>
          <a:p>
            <a:pPr marL="171360" indent="-171000">
              <a:lnSpc>
                <a:spcPct val="100000"/>
              </a:lnSpc>
              <a:buClr>
                <a:srgbClr val="000000"/>
              </a:buClr>
              <a:buFont typeface="Arial"/>
              <a:buChar char="•"/>
            </a:pPr>
            <a:r>
              <a:rPr lang="en-GB" sz="1200" b="0" strike="noStrike" spc="-1" dirty="0">
                <a:solidFill>
                  <a:srgbClr val="000000"/>
                </a:solidFill>
                <a:latin typeface="+mn-lt"/>
                <a:ea typeface="+mn-ea"/>
              </a:rPr>
              <a:t>Directed promoter replacement </a:t>
            </a:r>
            <a:endParaRPr lang="pt-PT" sz="1200" b="0" strike="noStrike" spc="-1" dirty="0">
              <a:latin typeface="Arial"/>
            </a:endParaRPr>
          </a:p>
          <a:p>
            <a:pPr marL="171360" indent="-171000">
              <a:lnSpc>
                <a:spcPct val="100000"/>
              </a:lnSpc>
              <a:buClr>
                <a:srgbClr val="000000"/>
              </a:buClr>
              <a:buFont typeface="Arial"/>
              <a:buChar char="•"/>
            </a:pPr>
            <a:r>
              <a:rPr lang="en-GB" sz="1200" b="0" strike="noStrike" spc="-1" dirty="0">
                <a:solidFill>
                  <a:srgbClr val="000000"/>
                </a:solidFill>
                <a:latin typeface="+mn-lt"/>
                <a:ea typeface="+mn-ea"/>
              </a:rPr>
              <a:t>Use a host that is closely related to the native strain and rely on the native promoters from the gene cluster to be functional</a:t>
            </a:r>
            <a:endParaRPr lang="pt-PT" sz="1200" b="0" strike="noStrike" spc="-1" dirty="0">
              <a:latin typeface="Arial"/>
            </a:endParaRPr>
          </a:p>
        </p:txBody>
      </p:sp>
      <p:sp>
        <p:nvSpPr>
          <p:cNvPr id="20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3F6123B-4643-4A46-9A23-75032F11A4C8}" type="slidenum">
              <a:rPr lang="en-GB" sz="1200" b="0" strike="noStrike" spc="-1">
                <a:latin typeface="Times New Roman"/>
              </a:rPr>
              <a:t>17</a:t>
            </a:fld>
            <a:endParaRPr lang="pt-PT"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 name="PlaceHolder 1"/>
          <p:cNvSpPr>
            <a:spLocks noGrp="1" noRot="1" noChangeAspect="1"/>
          </p:cNvSpPr>
          <p:nvPr>
            <p:ph type="sldImg"/>
          </p:nvPr>
        </p:nvSpPr>
        <p:spPr>
          <a:xfrm>
            <a:off x="685800" y="1143000"/>
            <a:ext cx="5486400" cy="3086100"/>
          </a:xfrm>
          <a:prstGeom prst="rect">
            <a:avLst/>
          </a:prstGeom>
        </p:spPr>
      </p:sp>
      <p:sp>
        <p:nvSpPr>
          <p:cNvPr id="210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Psymberin: </a:t>
            </a:r>
            <a:r>
              <a:rPr lang="pt-PT" sz="2000" b="1" strike="noStrike" spc="-1">
                <a:latin typeface="Arial"/>
              </a:rPr>
              <a:t>citotoxin</a:t>
            </a:r>
            <a:r>
              <a:rPr lang="pt-PT" sz="2000" b="0" strike="noStrike" spc="-1">
                <a:latin typeface="Arial"/>
              </a:rPr>
              <a:t> from </a:t>
            </a:r>
            <a:r>
              <a:rPr lang="pt-PT" sz="2000" b="1" strike="noStrike" spc="-1">
                <a:latin typeface="Arial"/>
              </a:rPr>
              <a:t>sea sponge</a:t>
            </a:r>
            <a:endParaRPr lang="pt-PT" sz="2000" b="0" strike="noStrike" spc="-1">
              <a:latin typeface="Arial"/>
            </a:endParaRPr>
          </a:p>
          <a:p>
            <a:pPr marL="216000" indent="-216000">
              <a:lnSpc>
                <a:spcPct val="100000"/>
              </a:lnSpc>
            </a:pPr>
            <a:r>
              <a:rPr lang="en-GB" sz="2000" b="0" strike="noStrike" spc="-1">
                <a:latin typeface="Arial"/>
              </a:rPr>
              <a:t>Very similar structure to </a:t>
            </a:r>
            <a:r>
              <a:rPr lang="en-GB" sz="2000" b="1" strike="noStrike" spc="-1">
                <a:latin typeface="Arial"/>
              </a:rPr>
              <a:t>pederin</a:t>
            </a:r>
            <a:r>
              <a:rPr lang="en-GB" sz="2000" b="0" strike="noStrike" spc="-1">
                <a:latin typeface="Arial"/>
              </a:rPr>
              <a:t>, a natural product derived from the Paederus genus of beetles</a:t>
            </a:r>
            <a:endParaRPr lang="pt-PT" sz="2000" b="0" strike="noStrike" spc="-1">
              <a:latin typeface="Arial"/>
            </a:endParaRPr>
          </a:p>
          <a:p>
            <a:pPr marL="216000" indent="-216000">
              <a:lnSpc>
                <a:spcPct val="100000"/>
              </a:lnSpc>
            </a:pPr>
            <a:r>
              <a:rPr lang="en-GB" sz="2000" b="0" strike="noStrike" spc="-1">
                <a:latin typeface="Arial"/>
              </a:rPr>
              <a:t>trans-AT polyketide synthase cluster, designated as the Psy cluster</a:t>
            </a:r>
            <a:endParaRPr lang="pt-PT" sz="2000" b="0" strike="noStrike" spc="-1">
              <a:latin typeface="Arial"/>
            </a:endParaRPr>
          </a:p>
        </p:txBody>
      </p:sp>
      <p:sp>
        <p:nvSpPr>
          <p:cNvPr id="210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34547A2-9106-4541-8E07-CB81D3352DE9}" type="slidenum">
              <a:rPr lang="en-GB" sz="1200" b="0" strike="noStrike" spc="-1">
                <a:latin typeface="Times New Roman"/>
              </a:rPr>
              <a:t>18</a:t>
            </a:fld>
            <a:endParaRPr lang="pt-PT"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PlaceHolder 1"/>
          <p:cNvSpPr>
            <a:spLocks noGrp="1" noRot="1" noChangeAspect="1"/>
          </p:cNvSpPr>
          <p:nvPr>
            <p:ph type="sldImg"/>
          </p:nvPr>
        </p:nvSpPr>
        <p:spPr>
          <a:xfrm>
            <a:off x="685800" y="1143000"/>
            <a:ext cx="5486400" cy="3086100"/>
          </a:xfrm>
          <a:prstGeom prst="rect">
            <a:avLst/>
          </a:prstGeom>
        </p:spPr>
      </p:sp>
      <p:sp>
        <p:nvSpPr>
          <p:cNvPr id="2095" name="PlaceHolder 2"/>
          <p:cNvSpPr>
            <a:spLocks noGrp="1"/>
          </p:cNvSpPr>
          <p:nvPr>
            <p:ph type="body"/>
          </p:nvPr>
        </p:nvSpPr>
        <p:spPr>
          <a:xfrm>
            <a:off x="685800" y="4400640"/>
            <a:ext cx="5486040" cy="3600000"/>
          </a:xfrm>
          <a:prstGeom prst="rect">
            <a:avLst/>
          </a:prstGeom>
        </p:spPr>
        <p:txBody>
          <a:bodyPr>
            <a:noAutofit/>
          </a:bodyPr>
          <a:lstStyle/>
          <a:p>
            <a:r>
              <a:rPr lang="pt-PT" spc="-1" err="1">
                <a:cs typeface="Arial"/>
              </a:rPr>
              <a:t>The</a:t>
            </a:r>
            <a:r>
              <a:rPr lang="pt-PT" spc="-1">
                <a:cs typeface="Arial"/>
              </a:rPr>
              <a:t> </a:t>
            </a:r>
            <a:r>
              <a:rPr lang="pt-PT" spc="-1" err="1">
                <a:cs typeface="Arial"/>
              </a:rPr>
              <a:t>traditional</a:t>
            </a:r>
            <a:r>
              <a:rPr lang="pt-PT" spc="-1">
                <a:cs typeface="Arial"/>
              </a:rPr>
              <a:t> </a:t>
            </a:r>
            <a:r>
              <a:rPr lang="pt-PT" spc="-1" err="1">
                <a:cs typeface="Arial"/>
              </a:rPr>
              <a:t>discovery</a:t>
            </a:r>
            <a:r>
              <a:rPr lang="pt-PT" spc="-1">
                <a:cs typeface="Arial"/>
              </a:rPr>
              <a:t> </a:t>
            </a:r>
            <a:r>
              <a:rPr lang="pt-PT" spc="-1" err="1">
                <a:cs typeface="Arial"/>
              </a:rPr>
              <a:t>of</a:t>
            </a:r>
            <a:r>
              <a:rPr lang="pt-PT" spc="-1">
                <a:cs typeface="Arial"/>
              </a:rPr>
              <a:t> </a:t>
            </a:r>
            <a:r>
              <a:rPr lang="pt-PT" spc="-1" err="1">
                <a:cs typeface="Arial"/>
              </a:rPr>
              <a:t>new</a:t>
            </a:r>
            <a:r>
              <a:rPr lang="pt-PT" spc="-1">
                <a:cs typeface="Arial"/>
              </a:rPr>
              <a:t> natural </a:t>
            </a:r>
            <a:r>
              <a:rPr lang="pt-PT" spc="-1" err="1">
                <a:cs typeface="Arial"/>
              </a:rPr>
              <a:t>products</a:t>
            </a:r>
            <a:r>
              <a:rPr lang="pt-PT" spc="-1">
                <a:cs typeface="Arial"/>
              </a:rPr>
              <a:t> </a:t>
            </a:r>
            <a:r>
              <a:rPr lang="pt-PT" spc="-1" err="1">
                <a:cs typeface="Arial"/>
              </a:rPr>
              <a:t>that</a:t>
            </a:r>
            <a:r>
              <a:rPr lang="pt-PT" spc="-1">
                <a:cs typeface="Arial"/>
              </a:rPr>
              <a:t> </a:t>
            </a:r>
            <a:r>
              <a:rPr lang="pt-PT" spc="-1" err="1">
                <a:cs typeface="Arial"/>
              </a:rPr>
              <a:t>was</a:t>
            </a:r>
            <a:r>
              <a:rPr lang="pt-PT" spc="-1">
                <a:cs typeface="Arial"/>
              </a:rPr>
              <a:t> </a:t>
            </a:r>
            <a:r>
              <a:rPr lang="pt-PT" spc="-1" err="1">
                <a:cs typeface="Arial"/>
              </a:rPr>
              <a:t>mainly</a:t>
            </a:r>
            <a:r>
              <a:rPr lang="pt-PT" spc="-1">
                <a:cs typeface="Arial"/>
              </a:rPr>
              <a:t> </a:t>
            </a:r>
            <a:r>
              <a:rPr lang="pt-PT" spc="-1" err="1">
                <a:cs typeface="Arial"/>
              </a:rPr>
              <a:t>driven</a:t>
            </a:r>
            <a:r>
              <a:rPr lang="pt-PT" spc="-1">
                <a:cs typeface="Arial"/>
              </a:rPr>
              <a:t> </a:t>
            </a:r>
            <a:r>
              <a:rPr lang="pt-PT" spc="-1" err="1">
                <a:cs typeface="Arial"/>
              </a:rPr>
              <a:t>by</a:t>
            </a:r>
            <a:r>
              <a:rPr lang="pt-PT" spc="-1">
                <a:cs typeface="Arial"/>
              </a:rPr>
              <a:t> </a:t>
            </a:r>
            <a:r>
              <a:rPr lang="pt-PT" spc="-1" err="1">
                <a:cs typeface="Arial"/>
              </a:rPr>
              <a:t>bioactivity</a:t>
            </a:r>
            <a:r>
              <a:rPr lang="pt-PT" spc="-1">
                <a:cs typeface="Arial"/>
              </a:rPr>
              <a:t> </a:t>
            </a:r>
            <a:r>
              <a:rPr lang="pt-PT" spc="-1" err="1">
                <a:cs typeface="Arial"/>
              </a:rPr>
              <a:t>screening</a:t>
            </a:r>
            <a:r>
              <a:rPr lang="pt-PT" spc="-1">
                <a:cs typeface="Arial"/>
              </a:rPr>
              <a:t> </a:t>
            </a:r>
            <a:r>
              <a:rPr lang="pt-PT" spc="-1" err="1">
                <a:cs typeface="Arial"/>
              </a:rPr>
              <a:t>has</a:t>
            </a:r>
            <a:r>
              <a:rPr lang="pt-PT" spc="-1">
                <a:cs typeface="Arial"/>
              </a:rPr>
              <a:t> </a:t>
            </a:r>
            <a:r>
              <a:rPr lang="pt-PT" spc="-1" err="1">
                <a:cs typeface="Arial"/>
              </a:rPr>
              <a:t>now</a:t>
            </a:r>
            <a:r>
              <a:rPr lang="pt-PT" spc="-1">
                <a:cs typeface="Arial"/>
              </a:rPr>
              <a:t> </a:t>
            </a:r>
            <a:r>
              <a:rPr lang="pt-PT" spc="-1" err="1">
                <a:cs typeface="Arial"/>
              </a:rPr>
              <a:t>experienced</a:t>
            </a:r>
            <a:r>
              <a:rPr lang="pt-PT" spc="-1">
                <a:cs typeface="Arial"/>
              </a:rPr>
              <a:t> a </a:t>
            </a:r>
            <a:r>
              <a:rPr lang="pt-PT" spc="-1" err="1">
                <a:cs typeface="Arial"/>
              </a:rPr>
              <a:t>fresh</a:t>
            </a:r>
            <a:r>
              <a:rPr lang="pt-PT" spc="-1">
                <a:cs typeface="Arial"/>
              </a:rPr>
              <a:t> </a:t>
            </a:r>
            <a:r>
              <a:rPr lang="pt-PT" spc="-1" err="1">
                <a:cs typeface="Arial"/>
              </a:rPr>
              <a:t>new</a:t>
            </a:r>
            <a:r>
              <a:rPr lang="pt-PT" spc="-1">
                <a:cs typeface="Arial"/>
              </a:rPr>
              <a:t> </a:t>
            </a:r>
            <a:r>
              <a:rPr lang="pt-PT" spc="-1" err="1">
                <a:cs typeface="Arial"/>
              </a:rPr>
              <a:t>approach</a:t>
            </a:r>
            <a:r>
              <a:rPr lang="pt-PT" spc="-1">
                <a:cs typeface="Arial"/>
              </a:rPr>
              <a:t> in </a:t>
            </a:r>
            <a:r>
              <a:rPr lang="pt-PT" spc="-1" err="1">
                <a:cs typeface="Arial"/>
              </a:rPr>
              <a:t>the</a:t>
            </a:r>
            <a:r>
              <a:rPr lang="pt-PT" spc="-1">
                <a:cs typeface="Arial"/>
              </a:rPr>
              <a:t> </a:t>
            </a:r>
            <a:r>
              <a:rPr lang="pt-PT" spc="-1" err="1">
                <a:cs typeface="Arial"/>
              </a:rPr>
              <a:t>form</a:t>
            </a:r>
            <a:r>
              <a:rPr lang="pt-PT" spc="-1">
                <a:cs typeface="Arial"/>
              </a:rPr>
              <a:t> </a:t>
            </a:r>
            <a:r>
              <a:rPr lang="pt-PT" spc="-1" err="1">
                <a:cs typeface="Arial"/>
              </a:rPr>
              <a:t>of</a:t>
            </a:r>
            <a:r>
              <a:rPr lang="pt-PT" spc="-1">
                <a:cs typeface="Arial"/>
              </a:rPr>
              <a:t> </a:t>
            </a:r>
            <a:r>
              <a:rPr lang="pt-PT" spc="-1" err="1">
                <a:cs typeface="Arial"/>
              </a:rPr>
              <a:t>genome</a:t>
            </a:r>
            <a:r>
              <a:rPr lang="pt-PT" spc="-1">
                <a:cs typeface="Arial"/>
              </a:rPr>
              <a:t> </a:t>
            </a:r>
            <a:r>
              <a:rPr lang="pt-PT" spc="-1" err="1">
                <a:cs typeface="Arial"/>
              </a:rPr>
              <a:t>mining</a:t>
            </a:r>
            <a:r>
              <a:rPr lang="pt-PT" spc="-1">
                <a:cs typeface="Arial"/>
              </a:rPr>
              <a:t>. </a:t>
            </a:r>
            <a:endParaRPr lang="pt-PT">
              <a:cs typeface="Arial"/>
            </a:endParaRPr>
          </a:p>
          <a:p>
            <a:endParaRPr lang="pt-PT" spc="-1">
              <a:cs typeface="Arial"/>
            </a:endParaRPr>
          </a:p>
          <a:p>
            <a:r>
              <a:rPr lang="pt-PT" spc="-1" err="1">
                <a:cs typeface="Arial"/>
              </a:rPr>
              <a:t>thee</a:t>
            </a:r>
            <a:r>
              <a:rPr lang="pt-PT" spc="-1">
                <a:cs typeface="Arial"/>
              </a:rPr>
              <a:t> </a:t>
            </a:r>
            <a:r>
              <a:rPr lang="pt-PT" spc="-1" err="1">
                <a:cs typeface="Arial"/>
              </a:rPr>
              <a:t>vast</a:t>
            </a:r>
            <a:r>
              <a:rPr lang="pt-PT" spc="-1">
                <a:cs typeface="Arial"/>
              </a:rPr>
              <a:t> </a:t>
            </a:r>
            <a:r>
              <a:rPr lang="pt-PT" spc="-1" err="1">
                <a:cs typeface="Arial"/>
              </a:rPr>
              <a:t>improvement</a:t>
            </a:r>
            <a:r>
              <a:rPr lang="pt-PT" spc="-1">
                <a:cs typeface="Arial"/>
              </a:rPr>
              <a:t> in DNA </a:t>
            </a:r>
            <a:r>
              <a:rPr lang="pt-PT" spc="-1" err="1">
                <a:cs typeface="Arial"/>
              </a:rPr>
              <a:t>sequencing</a:t>
            </a:r>
            <a:r>
              <a:rPr lang="pt-PT" spc="-1">
                <a:cs typeface="Arial"/>
              </a:rPr>
              <a:t> in </a:t>
            </a:r>
            <a:r>
              <a:rPr lang="pt-PT" spc="-1" err="1">
                <a:cs typeface="Arial"/>
              </a:rPr>
              <a:t>the</a:t>
            </a:r>
            <a:r>
              <a:rPr lang="pt-PT" spc="-1">
                <a:cs typeface="Arial"/>
              </a:rPr>
              <a:t> </a:t>
            </a:r>
            <a:r>
              <a:rPr lang="pt-PT" spc="-1" err="1">
                <a:cs typeface="Arial"/>
              </a:rPr>
              <a:t>past</a:t>
            </a:r>
            <a:r>
              <a:rPr lang="pt-PT" spc="-1">
                <a:cs typeface="Arial"/>
              </a:rPr>
              <a:t> </a:t>
            </a:r>
            <a:r>
              <a:rPr lang="pt-PT" spc="-1" err="1">
                <a:cs typeface="Arial"/>
              </a:rPr>
              <a:t>decade</a:t>
            </a:r>
            <a:r>
              <a:rPr lang="pt-PT" spc="-1">
                <a:cs typeface="Arial"/>
              </a:rPr>
              <a:t> </a:t>
            </a:r>
            <a:r>
              <a:rPr lang="pt-PT" spc="-1" err="1">
                <a:cs typeface="Arial"/>
              </a:rPr>
              <a:t>has</a:t>
            </a:r>
            <a:r>
              <a:rPr lang="pt-PT" spc="-1">
                <a:cs typeface="Arial"/>
              </a:rPr>
              <a:t> led to </a:t>
            </a:r>
            <a:r>
              <a:rPr lang="pt-PT" spc="-1" err="1">
                <a:cs typeface="Arial"/>
              </a:rPr>
              <a:t>the</a:t>
            </a:r>
            <a:r>
              <a:rPr lang="pt-PT" spc="-1">
                <a:cs typeface="Arial"/>
              </a:rPr>
              <a:t> </a:t>
            </a:r>
            <a:r>
              <a:rPr lang="pt-PT" spc="-1" err="1">
                <a:cs typeface="Arial"/>
              </a:rPr>
              <a:t>identification</a:t>
            </a:r>
            <a:r>
              <a:rPr lang="pt-PT" spc="-1">
                <a:cs typeface="Arial"/>
              </a:rPr>
              <a:t> </a:t>
            </a:r>
            <a:r>
              <a:rPr lang="pt-PT" spc="-1" err="1">
                <a:cs typeface="Arial"/>
              </a:rPr>
              <a:t>of</a:t>
            </a:r>
            <a:r>
              <a:rPr lang="pt-PT" spc="-1">
                <a:cs typeface="Arial"/>
              </a:rPr>
              <a:t> </a:t>
            </a:r>
            <a:r>
              <a:rPr lang="pt-PT" spc="-1" err="1">
                <a:cs typeface="Arial"/>
              </a:rPr>
              <a:t>many</a:t>
            </a:r>
            <a:r>
              <a:rPr lang="pt-PT" spc="-1">
                <a:cs typeface="Arial"/>
              </a:rPr>
              <a:t> gene clusters </a:t>
            </a:r>
            <a:r>
              <a:rPr lang="pt-PT" spc="-1" err="1">
                <a:cs typeface="Arial"/>
              </a:rPr>
              <a:t>encoding</a:t>
            </a:r>
            <a:r>
              <a:rPr lang="pt-PT" spc="-1">
                <a:cs typeface="Arial"/>
              </a:rPr>
              <a:t> </a:t>
            </a:r>
            <a:r>
              <a:rPr lang="pt-PT" spc="-1" err="1">
                <a:cs typeface="Arial"/>
              </a:rPr>
              <a:t>polyketide</a:t>
            </a:r>
            <a:r>
              <a:rPr lang="pt-PT" spc="-1">
                <a:cs typeface="Arial"/>
              </a:rPr>
              <a:t> </a:t>
            </a:r>
            <a:r>
              <a:rPr lang="pt-PT" spc="-1" err="1">
                <a:cs typeface="Arial"/>
              </a:rPr>
              <a:t>assembly</a:t>
            </a:r>
            <a:r>
              <a:rPr lang="pt-PT" spc="-1">
                <a:cs typeface="Arial"/>
              </a:rPr>
              <a:t> </a:t>
            </a:r>
            <a:r>
              <a:rPr lang="pt-PT" spc="-1" err="1">
                <a:cs typeface="Arial"/>
              </a:rPr>
              <a:t>lines</a:t>
            </a:r>
            <a:r>
              <a:rPr lang="pt-PT" spc="-1">
                <a:cs typeface="Arial"/>
              </a:rPr>
              <a:t>.</a:t>
            </a:r>
            <a:endParaRPr lang="pt-PT">
              <a:cs typeface="Arial"/>
            </a:endParaRPr>
          </a:p>
        </p:txBody>
      </p:sp>
      <p:sp>
        <p:nvSpPr>
          <p:cNvPr id="20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7563F41-B2F0-49C2-BCE3-B0AB5E741297}" type="slidenum">
              <a:rPr lang="en-GB" sz="1200" b="0" strike="noStrike" spc="-1">
                <a:latin typeface="Times New Roman"/>
              </a:rPr>
              <a:t>19</a:t>
            </a:fld>
            <a:endParaRPr lang="pt-PT"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PlaceHolder 1"/>
          <p:cNvSpPr>
            <a:spLocks noGrp="1" noRot="1" noChangeAspect="1"/>
          </p:cNvSpPr>
          <p:nvPr>
            <p:ph type="sldImg"/>
          </p:nvPr>
        </p:nvSpPr>
        <p:spPr>
          <a:xfrm>
            <a:off x="685800" y="1143000"/>
            <a:ext cx="5486400" cy="3086100"/>
          </a:xfrm>
          <a:prstGeom prst="rect">
            <a:avLst/>
          </a:prstGeom>
        </p:spPr>
      </p:sp>
      <p:sp>
        <p:nvSpPr>
          <p:cNvPr id="2098"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2000" b="0" strike="noStrike" spc="-1">
                <a:latin typeface="Open Sans"/>
                <a:ea typeface="Open Sans"/>
              </a:rPr>
              <a:t>Filamentous fungi are prolific producers of polyketides</a:t>
            </a:r>
            <a:endParaRPr lang="pt-PT" sz="2000" b="0" strike="noStrike" spc="-1">
              <a:latin typeface="Arial"/>
            </a:endParaRPr>
          </a:p>
          <a:p>
            <a:pPr>
              <a:lnSpc>
                <a:spcPct val="100000"/>
              </a:lnSpc>
            </a:pPr>
            <a:endParaRPr lang="pt-PT" sz="2000" b="0" strike="noStrike" spc="-1">
              <a:latin typeface="Arial"/>
            </a:endParaRPr>
          </a:p>
        </p:txBody>
      </p:sp>
      <p:sp>
        <p:nvSpPr>
          <p:cNvPr id="20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FB5F13-9F06-4C91-BC80-E20B56BC438E}" type="slidenum">
              <a:rPr lang="en-GB" sz="1200" b="0" strike="noStrike" spc="-1">
                <a:latin typeface="Times New Roman"/>
              </a:rPr>
              <a:t>20</a:t>
            </a:fld>
            <a:endParaRPr lang="pt-PT"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 name="PlaceHolder 1"/>
          <p:cNvSpPr>
            <a:spLocks noGrp="1" noRot="1" noChangeAspect="1"/>
          </p:cNvSpPr>
          <p:nvPr>
            <p:ph type="sldImg"/>
          </p:nvPr>
        </p:nvSpPr>
        <p:spPr>
          <a:xfrm>
            <a:off x="685800" y="1143000"/>
            <a:ext cx="5486400" cy="3086100"/>
          </a:xfrm>
          <a:prstGeom prst="rect">
            <a:avLst/>
          </a:prstGeom>
        </p:spPr>
      </p:sp>
      <p:sp>
        <p:nvSpPr>
          <p:cNvPr id="2047" name="PlaceHolder 2"/>
          <p:cNvSpPr>
            <a:spLocks noGrp="1"/>
          </p:cNvSpPr>
          <p:nvPr>
            <p:ph type="body"/>
          </p:nvPr>
        </p:nvSpPr>
        <p:spPr>
          <a:xfrm>
            <a:off x="685800" y="4400640"/>
            <a:ext cx="5486040" cy="3600000"/>
          </a:xfrm>
          <a:prstGeom prst="rect">
            <a:avLst/>
          </a:prstGeom>
        </p:spPr>
        <p:txBody>
          <a:bodyPr>
            <a:noAutofit/>
          </a:bodyPr>
          <a:lstStyle/>
          <a:p>
            <a:pPr marL="171360" indent="-171000">
              <a:lnSpc>
                <a:spcPct val="100000"/>
              </a:lnSpc>
              <a:buClr>
                <a:srgbClr val="000000"/>
              </a:buClr>
              <a:buFont typeface="Arial"/>
              <a:buChar char="•"/>
            </a:pPr>
            <a:r>
              <a:rPr lang="en-GB" sz="1200" b="0" strike="noStrike" spc="-1" dirty="0">
                <a:solidFill>
                  <a:srgbClr val="000000"/>
                </a:solidFill>
                <a:latin typeface="+mn-lt"/>
                <a:ea typeface="+mn-ea"/>
              </a:rPr>
              <a:t>solve the current problems with </a:t>
            </a:r>
            <a:r>
              <a:rPr lang="en-GB" sz="1200" b="1" strike="noStrike" spc="-1" dirty="0">
                <a:solidFill>
                  <a:srgbClr val="000000"/>
                </a:solidFill>
                <a:latin typeface="+mn-lt"/>
                <a:ea typeface="+mn-ea"/>
              </a:rPr>
              <a:t>drug resistant pathogens</a:t>
            </a:r>
            <a:endParaRPr lang="pt-PT" sz="1200" b="0" strike="noStrike" spc="-1" dirty="0">
              <a:latin typeface="Arial"/>
            </a:endParaRPr>
          </a:p>
          <a:p>
            <a:pPr marL="171360" indent="-171000">
              <a:lnSpc>
                <a:spcPct val="100000"/>
              </a:lnSpc>
              <a:buClr>
                <a:srgbClr val="000000"/>
              </a:buClr>
              <a:buFont typeface="Arial"/>
              <a:buChar char="•"/>
            </a:pPr>
            <a:r>
              <a:rPr lang="en-GB" sz="1200" b="0" strike="noStrike" spc="-1" dirty="0">
                <a:solidFill>
                  <a:srgbClr val="000000"/>
                </a:solidFill>
                <a:latin typeface="+mn-lt"/>
                <a:ea typeface="+mn-ea"/>
              </a:rPr>
              <a:t>obtain </a:t>
            </a:r>
            <a:r>
              <a:rPr lang="en-GB" sz="1200" b="1" strike="noStrike" spc="-1" dirty="0">
                <a:solidFill>
                  <a:srgbClr val="000000"/>
                </a:solidFill>
                <a:latin typeface="+mn-lt"/>
                <a:ea typeface="+mn-ea"/>
              </a:rPr>
              <a:t>improved chemotherapy agents with reduced side effects</a:t>
            </a:r>
            <a:endParaRPr lang="pt-PT" sz="1200" b="0" strike="noStrike" spc="-1" dirty="0">
              <a:latin typeface="Arial"/>
            </a:endParaRPr>
          </a:p>
          <a:p>
            <a:pPr marL="171360" indent="-171000">
              <a:lnSpc>
                <a:spcPct val="100000"/>
              </a:lnSpc>
              <a:buClr>
                <a:srgbClr val="000000"/>
              </a:buClr>
              <a:buFont typeface="Arial"/>
              <a:buChar char="•"/>
            </a:pPr>
            <a:r>
              <a:rPr lang="en-GB" sz="1200" b="0" strike="noStrike" spc="-1" dirty="0">
                <a:solidFill>
                  <a:srgbClr val="000000"/>
                </a:solidFill>
                <a:latin typeface="+mn-lt"/>
                <a:ea typeface="+mn-ea"/>
              </a:rPr>
              <a:t>Pharmaceutical discovery pipelines -&gt; not been delivering the necessary amount of new drugs</a:t>
            </a:r>
            <a:endParaRPr lang="pt-PT" sz="1200" b="0" strike="noStrike" spc="-1" dirty="0">
              <a:latin typeface="Arial"/>
            </a:endParaRPr>
          </a:p>
        </p:txBody>
      </p:sp>
      <p:sp>
        <p:nvSpPr>
          <p:cNvPr id="20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E8FD929-DC93-479E-9806-F5C166235DD5}" type="slidenum">
              <a:rPr lang="en-GB" sz="1200" b="0" strike="noStrike" spc="-1">
                <a:latin typeface="Times New Roman"/>
              </a:rPr>
              <a:t>2</a:t>
            </a:fld>
            <a:endParaRPr lang="pt-PT"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PlaceHolder 1"/>
          <p:cNvSpPr>
            <a:spLocks noGrp="1" noRot="1" noChangeAspect="1"/>
          </p:cNvSpPr>
          <p:nvPr>
            <p:ph type="sldImg"/>
          </p:nvPr>
        </p:nvSpPr>
        <p:spPr>
          <a:xfrm>
            <a:off x="685800" y="1143000"/>
            <a:ext cx="5486400" cy="3086100"/>
          </a:xfrm>
          <a:prstGeom prst="rect">
            <a:avLst/>
          </a:prstGeom>
        </p:spPr>
      </p:sp>
      <p:sp>
        <p:nvSpPr>
          <p:cNvPr id="21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The approach I used to study the secondary metabolism </a:t>
            </a:r>
            <a:r>
              <a:rPr lang="en-US" sz="2000" b="0" strike="noStrike" spc="-1">
                <a:latin typeface="Wingdings"/>
              </a:rPr>
              <a:t></a:t>
            </a:r>
            <a:r>
              <a:rPr lang="en-US" sz="2000" b="0" strike="noStrike" spc="-1">
                <a:latin typeface="Times New Roman"/>
              </a:rPr>
              <a:t> Genome Mining</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8BAA730-6927-41CF-8339-9B78531B7949}" type="slidenum">
              <a:rPr lang="en-GB" sz="1200" b="0" strike="noStrike" spc="-1">
                <a:latin typeface="Times New Roman"/>
              </a:rPr>
              <a:t>21</a:t>
            </a:fld>
            <a:endParaRPr lang="pt-PT"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PlaceHolder 1"/>
          <p:cNvSpPr>
            <a:spLocks noGrp="1" noRot="1" noChangeAspect="1"/>
          </p:cNvSpPr>
          <p:nvPr>
            <p:ph type="sldImg"/>
          </p:nvPr>
        </p:nvSpPr>
        <p:spPr>
          <a:xfrm>
            <a:off x="685800" y="1143000"/>
            <a:ext cx="5486400" cy="3086100"/>
          </a:xfrm>
          <a:prstGeom prst="rect">
            <a:avLst/>
          </a:prstGeom>
        </p:spPr>
      </p:sp>
      <p:sp>
        <p:nvSpPr>
          <p:cNvPr id="2101"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0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57421B1-0605-47D9-8B13-2A6CCB739E60}" type="slidenum">
              <a:rPr lang="en-GB" sz="1200" b="0" strike="noStrike" spc="-1">
                <a:latin typeface="Times New Roman"/>
              </a:rPr>
              <a:t>22</a:t>
            </a:fld>
            <a:endParaRPr lang="pt-PT"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PlaceHolder 1"/>
          <p:cNvSpPr>
            <a:spLocks noGrp="1" noRot="1" noChangeAspect="1"/>
          </p:cNvSpPr>
          <p:nvPr>
            <p:ph type="sldImg"/>
          </p:nvPr>
        </p:nvSpPr>
        <p:spPr>
          <a:xfrm>
            <a:off x="685800" y="1143000"/>
            <a:ext cx="5486400" cy="3086100"/>
          </a:xfrm>
          <a:prstGeom prst="rect">
            <a:avLst/>
          </a:prstGeom>
        </p:spPr>
      </p:sp>
      <p:sp>
        <p:nvSpPr>
          <p:cNvPr id="210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1200" b="1" strike="noStrike" spc="-1">
                <a:latin typeface="Tw Cen MT"/>
              </a:rPr>
              <a:t>Marine Bacteria </a:t>
            </a:r>
            <a:endParaRPr lang="pt-PT" sz="1200" b="0" strike="noStrike" spc="-1">
              <a:latin typeface="Arial"/>
            </a:endParaRPr>
          </a:p>
          <a:p>
            <a:pPr marL="216000" indent="-216000">
              <a:lnSpc>
                <a:spcPct val="100000"/>
              </a:lnSpc>
            </a:pPr>
            <a:r>
              <a:rPr lang="pt-PT" sz="1200" b="1" strike="noStrike" spc="-1">
                <a:latin typeface="Tw Cen MT"/>
              </a:rPr>
              <a:t>~</a:t>
            </a:r>
            <a:r>
              <a:rPr lang="pt-PT" sz="1200" b="0" strike="noStrike" spc="-1">
                <a:latin typeface="Tw Cen MT"/>
              </a:rPr>
              <a:t>200 novel compounds/year</a:t>
            </a:r>
            <a:endParaRPr lang="pt-PT" sz="1200" b="0" strike="noStrike" spc="-1">
              <a:latin typeface="Arial"/>
            </a:endParaRPr>
          </a:p>
          <a:p>
            <a:pPr marL="216000" indent="-216000">
              <a:lnSpc>
                <a:spcPct val="100000"/>
              </a:lnSpc>
            </a:pPr>
            <a:r>
              <a:rPr lang="pt-PT" sz="1200" b="1" strike="noStrike" spc="-1">
                <a:latin typeface="Tw Cen MT"/>
              </a:rPr>
              <a:t>Marine Fungi </a:t>
            </a:r>
            <a:r>
              <a:rPr lang="pt-PT" sz="1200" b="0" strike="noStrike" spc="-1">
                <a:latin typeface="Tw Cen MT"/>
              </a:rPr>
              <a:t>~</a:t>
            </a:r>
            <a:endParaRPr lang="pt-PT" sz="1200" b="0" strike="noStrike" spc="-1">
              <a:latin typeface="Arial"/>
            </a:endParaRPr>
          </a:p>
          <a:p>
            <a:pPr marL="216000" indent="-216000">
              <a:lnSpc>
                <a:spcPct val="100000"/>
              </a:lnSpc>
            </a:pPr>
            <a:r>
              <a:rPr lang="pt-PT" sz="1200" b="0" strike="noStrike" spc="-1">
                <a:latin typeface="Tw Cen MT"/>
              </a:rPr>
              <a:t>500 novel compounds/year</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pt-PT" sz="2000" b="0" strike="noStrike" spc="-1">
                <a:latin typeface="Tw Cen MT"/>
              </a:rPr>
              <a:t>Microorganisms have been na excelent source of new drugs</a:t>
            </a:r>
            <a:endParaRPr lang="pt-PT" sz="2000" b="0" strike="noStrike" spc="-1">
              <a:latin typeface="Arial"/>
            </a:endParaRPr>
          </a:p>
          <a:p>
            <a:pPr marL="216000" indent="-216000">
              <a:lnSpc>
                <a:spcPct val="100000"/>
              </a:lnSpc>
            </a:pPr>
            <a:r>
              <a:rPr lang="pt-PT" sz="2000" b="0" strike="noStrike" spc="-1">
                <a:latin typeface="Tw Cen MT"/>
              </a:rPr>
              <a:t>And in recente years, we have came to the conslusion that marne biomes are incredible reservoirs of new compounds</a:t>
            </a:r>
            <a:endParaRPr lang="pt-PT" sz="2000" b="0" strike="noStrike" spc="-1">
              <a:latin typeface="Arial"/>
            </a:endParaRPr>
          </a:p>
          <a:p>
            <a:pPr marL="216000" indent="-216000">
              <a:lnSpc>
                <a:spcPct val="100000"/>
              </a:lnSpc>
            </a:pPr>
            <a:r>
              <a:rPr lang="pt-PT" sz="2000" b="0" strike="noStrike" spc="-1">
                <a:latin typeface="Tw Cen MT"/>
              </a:rPr>
              <a:t>One of the most promising ecossystems to look for new bioactive compound is the oceans.</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Tw Cen MT"/>
              </a:rPr>
              <a:t>As you can see, in 2006: less than 20% of the total new marine drugs were from microorganisms.</a:t>
            </a:r>
            <a:endParaRPr lang="pt-PT" sz="2000" b="0" strike="noStrike" spc="-1">
              <a:latin typeface="Arial"/>
            </a:endParaRPr>
          </a:p>
          <a:p>
            <a:pPr marL="216000" indent="-216000">
              <a:lnSpc>
                <a:spcPct val="100000"/>
              </a:lnSpc>
            </a:pPr>
            <a:r>
              <a:rPr lang="pt-PT" sz="2000" b="0" strike="noStrike" spc="-1">
                <a:latin typeface="Tw Cen MT"/>
              </a:rPr>
              <a:t>This percentage raised to 50% in 2016</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AB2599-ADC8-43AF-A94C-3BF86D315420}" type="slidenum">
              <a:rPr lang="en-US" sz="1200" b="0" strike="noStrike" spc="-1">
                <a:solidFill>
                  <a:srgbClr val="000000"/>
                </a:solidFill>
                <a:latin typeface="Calibri"/>
                <a:ea typeface="+mn-ea"/>
              </a:rPr>
              <a:t>24</a:t>
            </a:fld>
            <a:endParaRPr lang="pt-PT" sz="1200" b="0" strike="noStrike" spc="-1">
              <a:latin typeface="Times New Roman"/>
            </a:endParaRPr>
          </a:p>
        </p:txBody>
      </p:sp>
    </p:spTree>
    <p:extLst>
      <p:ext uri="{BB962C8B-B14F-4D97-AF65-F5344CB8AC3E}">
        <p14:creationId xmlns:p14="http://schemas.microsoft.com/office/powerpoint/2010/main" val="3533845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PlaceHolder 1"/>
          <p:cNvSpPr>
            <a:spLocks noGrp="1" noRot="1" noChangeAspect="1"/>
          </p:cNvSpPr>
          <p:nvPr>
            <p:ph type="sldImg"/>
          </p:nvPr>
        </p:nvSpPr>
        <p:spPr>
          <a:xfrm>
            <a:off x="685800" y="1143000"/>
            <a:ext cx="5486400" cy="3086100"/>
          </a:xfrm>
          <a:prstGeom prst="rect">
            <a:avLst/>
          </a:prstGeom>
        </p:spPr>
      </p:sp>
      <p:sp>
        <p:nvSpPr>
          <p:cNvPr id="211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dirty="0" err="1">
                <a:latin typeface="Arial"/>
              </a:rPr>
              <a:t>Many</a:t>
            </a:r>
            <a:r>
              <a:rPr lang="pt-PT" sz="2000" b="0" strike="noStrike" spc="-1" dirty="0">
                <a:latin typeface="Arial"/>
              </a:rPr>
              <a:t> </a:t>
            </a:r>
            <a:r>
              <a:rPr lang="pt-PT" sz="2000" b="0" strike="noStrike" spc="-1" dirty="0" err="1">
                <a:latin typeface="Arial"/>
              </a:rPr>
              <a:t>of</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microrrganisms</a:t>
            </a:r>
            <a:r>
              <a:rPr lang="pt-PT" sz="2000" b="0" strike="noStrike" spc="-1" dirty="0">
                <a:latin typeface="Arial"/>
              </a:rPr>
              <a:t> </a:t>
            </a:r>
            <a:r>
              <a:rPr lang="pt-PT" sz="2000" b="0" strike="noStrike" spc="-1" dirty="0" err="1">
                <a:latin typeface="Arial"/>
              </a:rPr>
              <a:t>that</a:t>
            </a:r>
            <a:r>
              <a:rPr lang="pt-PT" sz="2000" b="0" strike="noStrike" spc="-1" dirty="0">
                <a:latin typeface="Arial"/>
              </a:rPr>
              <a:t> are </a:t>
            </a:r>
            <a:r>
              <a:rPr lang="pt-PT" sz="2000" b="0" strike="noStrike" spc="-1" dirty="0" err="1">
                <a:latin typeface="Arial"/>
              </a:rPr>
              <a:t>found</a:t>
            </a:r>
            <a:r>
              <a:rPr lang="pt-PT" sz="2000" b="0" strike="noStrike" spc="-1" dirty="0">
                <a:latin typeface="Arial"/>
              </a:rPr>
              <a:t> to </a:t>
            </a:r>
            <a:r>
              <a:rPr lang="pt-PT" sz="2000" b="0" strike="noStrike" spc="-1" dirty="0" err="1">
                <a:latin typeface="Arial"/>
              </a:rPr>
              <a:t>produce</a:t>
            </a:r>
            <a:r>
              <a:rPr lang="pt-PT" sz="2000" b="0" strike="noStrike" spc="-1" dirty="0">
                <a:latin typeface="Arial"/>
              </a:rPr>
              <a:t> </a:t>
            </a:r>
            <a:r>
              <a:rPr lang="pt-PT" sz="2000" b="0" strike="noStrike" spc="-1" dirty="0" err="1">
                <a:latin typeface="Arial"/>
              </a:rPr>
              <a:t>interesting</a:t>
            </a:r>
            <a:r>
              <a:rPr lang="pt-PT" sz="2000" b="0" strike="noStrike" spc="-1" dirty="0">
                <a:latin typeface="Arial"/>
              </a:rPr>
              <a:t> </a:t>
            </a:r>
            <a:r>
              <a:rPr lang="pt-PT" sz="2000" b="0" strike="noStrike" spc="-1" dirty="0" err="1">
                <a:latin typeface="Arial"/>
              </a:rPr>
              <a:t>compound</a:t>
            </a:r>
            <a:r>
              <a:rPr lang="pt-PT" sz="2000" b="0" strike="noStrike" spc="-1" dirty="0">
                <a:latin typeface="Arial"/>
              </a:rPr>
              <a:t> come </a:t>
            </a:r>
            <a:r>
              <a:rPr lang="pt-PT" sz="2000" b="0" strike="noStrike" spc="-1" dirty="0" err="1">
                <a:latin typeface="Arial"/>
              </a:rPr>
              <a:t>from</a:t>
            </a:r>
            <a:r>
              <a:rPr lang="pt-PT" sz="2000" b="0" strike="noStrike" spc="-1" dirty="0">
                <a:latin typeface="Arial"/>
              </a:rPr>
              <a:t> </a:t>
            </a:r>
            <a:r>
              <a:rPr lang="pt-PT" sz="2000" b="0" strike="noStrike" spc="-1" dirty="0" err="1">
                <a:latin typeface="Arial"/>
              </a:rPr>
              <a:t>sponges</a:t>
            </a:r>
            <a:r>
              <a:rPr lang="pt-PT" sz="2000" b="0" strike="noStrike" spc="-1" dirty="0">
                <a:latin typeface="Arial"/>
              </a:rPr>
              <a:t> </a:t>
            </a:r>
            <a:r>
              <a:rPr lang="pt-PT" sz="2000" b="0" strike="noStrike" spc="-1" dirty="0" err="1">
                <a:latin typeface="Arial"/>
              </a:rPr>
              <a:t>and</a:t>
            </a:r>
            <a:r>
              <a:rPr lang="pt-PT" sz="2000" b="0" strike="noStrike" spc="-1" dirty="0">
                <a:latin typeface="Arial"/>
              </a:rPr>
              <a:t> soft </a:t>
            </a:r>
            <a:r>
              <a:rPr lang="pt-PT" sz="2000" b="0" strike="noStrike" spc="-1" dirty="0" err="1">
                <a:latin typeface="Arial"/>
              </a:rPr>
              <a:t>corals</a:t>
            </a:r>
            <a:endParaRPr lang="pt-PT" sz="2000" b="0" strike="noStrike" spc="-1" dirty="0">
              <a:latin typeface="Arial"/>
            </a:endParaRPr>
          </a:p>
          <a:p>
            <a:pPr>
              <a:lnSpc>
                <a:spcPct val="100000"/>
              </a:lnSpc>
            </a:pPr>
            <a:endParaRPr lang="pt-PT" sz="2000" b="0" strike="noStrike" spc="-1" dirty="0">
              <a:latin typeface="Arial"/>
            </a:endParaRPr>
          </a:p>
        </p:txBody>
      </p:sp>
      <p:sp>
        <p:nvSpPr>
          <p:cNvPr id="211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5FE76BF-2592-410F-881D-4929CB2203D4}" type="slidenum">
              <a:rPr lang="en-US" sz="1200" b="0" strike="noStrike" spc="-1">
                <a:latin typeface="Times New Roman"/>
              </a:rPr>
              <a:t>25</a:t>
            </a:fld>
            <a:endParaRPr lang="pt-PT"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dirty="0">
                <a:latin typeface="Arial"/>
              </a:rPr>
              <a:t>To have an idea of this potential, we recently performed </a:t>
            </a:r>
            <a:endParaRPr lang="pt-PT" sz="1200" b="0" strike="noStrike" spc="-1" dirty="0">
              <a:latin typeface="Arial"/>
            </a:endParaRPr>
          </a:p>
          <a:p>
            <a:pPr>
              <a:lnSpc>
                <a:spcPct val="100000"/>
              </a:lnSpc>
            </a:pPr>
            <a:r>
              <a:rPr lang="en-GB" sz="1200" b="0" strike="noStrike" spc="-1" dirty="0">
                <a:latin typeface="Arial"/>
              </a:rPr>
              <a:t>a comparative </a:t>
            </a:r>
            <a:r>
              <a:rPr lang="en-GB" sz="1200" b="0" strike="noStrike" spc="-1" dirty="0" err="1">
                <a:latin typeface="Arial"/>
              </a:rPr>
              <a:t>genomcs</a:t>
            </a:r>
            <a:r>
              <a:rPr lang="en-GB" sz="1200" b="0" strike="noStrike" spc="-1" dirty="0">
                <a:latin typeface="Arial"/>
              </a:rPr>
              <a:t> approach of the genomes of 15 bacterial isolates from the gorgonian coral </a:t>
            </a:r>
            <a:r>
              <a:rPr lang="en-GB" sz="1200" b="0" strike="noStrike" spc="-1" dirty="0" err="1">
                <a:latin typeface="Arial"/>
              </a:rPr>
              <a:t>Eunicella</a:t>
            </a:r>
            <a:r>
              <a:rPr lang="en-GB" sz="1200" b="0" strike="noStrike" spc="-1" dirty="0">
                <a:latin typeface="Arial"/>
              </a:rPr>
              <a:t> </a:t>
            </a:r>
            <a:r>
              <a:rPr lang="en-GB" sz="1200" b="0" strike="noStrike" spc="-1" dirty="0" err="1">
                <a:latin typeface="Arial"/>
              </a:rPr>
              <a:t>labiata</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Where you can see a huge biosynthetic potential.</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We were specially intrigued by a particular genus, the </a:t>
            </a:r>
            <a:r>
              <a:rPr lang="en-GB" sz="1200" b="0" strike="noStrike" spc="-1" dirty="0" err="1">
                <a:latin typeface="Arial"/>
              </a:rPr>
              <a:t>Aquimarina</a:t>
            </a:r>
            <a:r>
              <a:rPr lang="en-GB" sz="1200" b="0" strike="noStrike" spc="-1" dirty="0">
                <a:latin typeface="Arial"/>
              </a:rPr>
              <a:t> genus</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Polyketides: structurally complex &amp; diverse secondary metabolites (examples: Erythromycin, Tetracyclines, </a:t>
            </a:r>
            <a:r>
              <a:rPr lang="en-GB" sz="1200" b="0" strike="noStrike" spc="-1" dirty="0" err="1">
                <a:latin typeface="Arial"/>
              </a:rPr>
              <a:t>Avermectin</a:t>
            </a:r>
            <a:r>
              <a:rPr lang="en-GB" sz="1200" b="0" strike="noStrike" spc="-1" dirty="0">
                <a:latin typeface="Arial"/>
              </a:rPr>
              <a:t>) </a:t>
            </a:r>
            <a:endParaRPr lang="pt-PT" sz="1200" b="0" strike="noStrike" spc="-1" dirty="0">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26</a:t>
            </a:fld>
            <a:endParaRPr lang="pt-PT"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PlaceHolder 1"/>
          <p:cNvSpPr>
            <a:spLocks noGrp="1" noRot="1" noChangeAspect="1"/>
          </p:cNvSpPr>
          <p:nvPr>
            <p:ph type="sldImg"/>
          </p:nvPr>
        </p:nvSpPr>
        <p:spPr>
          <a:xfrm>
            <a:off x="685800" y="1143000"/>
            <a:ext cx="5486400" cy="3086100"/>
          </a:xfrm>
          <a:prstGeom prst="rect">
            <a:avLst/>
          </a:prstGeom>
        </p:spPr>
      </p:sp>
      <p:sp>
        <p:nvSpPr>
          <p:cNvPr id="211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1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EB8CAC-67DB-44A5-98B9-1FFA6F7AE13D}" type="slidenum">
              <a:rPr lang="en-US" sz="1200" b="0" strike="noStrike" spc="-1">
                <a:latin typeface="Times New Roman"/>
              </a:rPr>
              <a:t>27</a:t>
            </a:fld>
            <a:endParaRPr lang="pt-PT"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PlaceHolder 1"/>
          <p:cNvSpPr>
            <a:spLocks noGrp="1" noRot="1" noChangeAspect="1"/>
          </p:cNvSpPr>
          <p:nvPr>
            <p:ph type="sldImg"/>
          </p:nvPr>
        </p:nvSpPr>
        <p:spPr>
          <a:xfrm>
            <a:off x="685800" y="1143000"/>
            <a:ext cx="5486400" cy="3086100"/>
          </a:xfrm>
          <a:prstGeom prst="rect">
            <a:avLst/>
          </a:prstGeom>
        </p:spPr>
      </p:sp>
      <p:sp>
        <p:nvSpPr>
          <p:cNvPr id="211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9BB7226-0C7D-4574-A9B8-FE92C91E11EB}" type="slidenum">
              <a:rPr lang="en-US" sz="1200" b="0" strike="noStrike" spc="-1">
                <a:latin typeface="Times New Roman"/>
              </a:rPr>
              <a:t>28</a:t>
            </a:fld>
            <a:endParaRPr lang="pt-PT"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 name="PlaceHolder 1"/>
          <p:cNvSpPr>
            <a:spLocks noGrp="1" noRot="1" noChangeAspect="1"/>
          </p:cNvSpPr>
          <p:nvPr>
            <p:ph type="sldImg"/>
          </p:nvPr>
        </p:nvSpPr>
        <p:spPr>
          <a:xfrm>
            <a:off x="685800" y="1143000"/>
            <a:ext cx="5486400" cy="3086100"/>
          </a:xfrm>
          <a:prstGeom prst="rect">
            <a:avLst/>
          </a:prstGeom>
        </p:spPr>
      </p:sp>
      <p:sp>
        <p:nvSpPr>
          <p:cNvPr id="2122"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EB3572-A111-4955-9966-94BB1589F32C}" type="slidenum">
              <a:rPr lang="en-US" sz="1200" b="0" strike="noStrike" spc="-1">
                <a:solidFill>
                  <a:srgbClr val="000000"/>
                </a:solidFill>
                <a:latin typeface="Calibri"/>
                <a:ea typeface="+mn-ea"/>
              </a:rPr>
              <a:t>29</a:t>
            </a:fld>
            <a:endParaRPr lang="pt-PT"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PlaceHolder 1"/>
          <p:cNvSpPr>
            <a:spLocks noGrp="1" noRot="1" noChangeAspect="1"/>
          </p:cNvSpPr>
          <p:nvPr>
            <p:ph type="sldImg"/>
          </p:nvPr>
        </p:nvSpPr>
        <p:spPr>
          <a:xfrm>
            <a:off x="685800" y="1143000"/>
            <a:ext cx="5486400" cy="3086100"/>
          </a:xfrm>
          <a:prstGeom prst="rect">
            <a:avLst/>
          </a:prstGeom>
        </p:spPr>
      </p:sp>
      <p:sp>
        <p:nvSpPr>
          <p:cNvPr id="2125"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8BA4FE-4CBA-4A41-A058-C1209A382103}" type="slidenum">
              <a:rPr lang="en-US" sz="1200" b="0" strike="noStrike" spc="-1">
                <a:solidFill>
                  <a:srgbClr val="000000"/>
                </a:solidFill>
                <a:latin typeface="Calibri"/>
                <a:ea typeface="+mn-ea"/>
              </a:rPr>
              <a:t>30</a:t>
            </a:fld>
            <a:endParaRPr lang="pt-PT"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9" name="PlaceHolder 1"/>
          <p:cNvSpPr>
            <a:spLocks noGrp="1" noRot="1" noChangeAspect="1"/>
          </p:cNvSpPr>
          <p:nvPr>
            <p:ph type="sldImg"/>
          </p:nvPr>
        </p:nvSpPr>
        <p:spPr>
          <a:xfrm>
            <a:off x="685800" y="1143000"/>
            <a:ext cx="5486400" cy="3086100"/>
          </a:xfrm>
          <a:prstGeom prst="rect">
            <a:avLst/>
          </a:prstGeom>
        </p:spPr>
      </p:sp>
      <p:sp>
        <p:nvSpPr>
          <p:cNvPr id="220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8F81FB-F01E-4024-9747-493824B9C5A4}" type="slidenum">
              <a:rPr lang="en-GB" sz="1200" b="0" strike="noStrike" spc="-1">
                <a:latin typeface="Times New Roman"/>
              </a:rPr>
              <a:t>31</a:t>
            </a:fld>
            <a:endParaRPr lang="pt-PT"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PlaceHolder 1"/>
          <p:cNvSpPr>
            <a:spLocks noGrp="1" noRot="1" noChangeAspect="1"/>
          </p:cNvSpPr>
          <p:nvPr>
            <p:ph type="sldImg"/>
          </p:nvPr>
        </p:nvSpPr>
        <p:spPr>
          <a:xfrm>
            <a:off x="685800" y="1143000"/>
            <a:ext cx="5486400" cy="3086100"/>
          </a:xfrm>
          <a:prstGeom prst="rect">
            <a:avLst/>
          </a:prstGeom>
        </p:spPr>
      </p:sp>
      <p:sp>
        <p:nvSpPr>
          <p:cNvPr id="2050"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endParaRPr lang="en-US" sz="2000" b="1" strike="noStrike" spc="-1">
              <a:latin typeface="ScalaSansLF-Bold"/>
            </a:endParaRPr>
          </a:p>
        </p:txBody>
      </p:sp>
      <p:sp>
        <p:nvSpPr>
          <p:cNvPr id="205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8E47A7-FAEF-4583-AE74-8EE06685E7C7}" type="slidenum">
              <a:rPr lang="en-US" sz="1200" b="0" strike="noStrike" spc="-1">
                <a:latin typeface="Times New Roman"/>
              </a:rPr>
              <a:t>3</a:t>
            </a:fld>
            <a:endParaRPr lang="pt-PT"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 name="PlaceHolder 1"/>
          <p:cNvSpPr>
            <a:spLocks noGrp="1" noRot="1" noChangeAspect="1"/>
          </p:cNvSpPr>
          <p:nvPr>
            <p:ph type="sldImg"/>
          </p:nvPr>
        </p:nvSpPr>
        <p:spPr>
          <a:xfrm>
            <a:off x="685800" y="1143000"/>
            <a:ext cx="5486400" cy="3086100"/>
          </a:xfrm>
          <a:prstGeom prst="rect">
            <a:avLst/>
          </a:prstGeom>
        </p:spPr>
      </p:sp>
      <p:sp>
        <p:nvSpPr>
          <p:cNvPr id="2203"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AD7F90E-9B9F-46E3-9FFB-B51410616AC8}" type="slidenum">
              <a:rPr lang="en-GB" sz="1200" b="0" strike="noStrike" spc="-1">
                <a:latin typeface="Times New Roman"/>
              </a:rPr>
              <a:t>32</a:t>
            </a:fld>
            <a:endParaRPr lang="pt-PT" sz="1200" b="0" strike="noStrike"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 name="PlaceHolder 1"/>
          <p:cNvSpPr>
            <a:spLocks noGrp="1" noRot="1" noChangeAspect="1"/>
          </p:cNvSpPr>
          <p:nvPr>
            <p:ph type="sldImg"/>
          </p:nvPr>
        </p:nvSpPr>
        <p:spPr>
          <a:xfrm>
            <a:off x="685800" y="1143000"/>
            <a:ext cx="5486400" cy="3086100"/>
          </a:xfrm>
          <a:prstGeom prst="rect">
            <a:avLst/>
          </a:prstGeom>
        </p:spPr>
      </p:sp>
      <p:sp>
        <p:nvSpPr>
          <p:cNvPr id="219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1200" b="0" u="sng" strike="noStrike" spc="-1">
                <a:uFillTx/>
                <a:latin typeface="open sans"/>
              </a:rPr>
              <a:t>Goals</a:t>
            </a:r>
            <a:endParaRPr lang="pt-PT" sz="1200" b="0" strike="noStrike" spc="-1">
              <a:latin typeface="Arial"/>
            </a:endParaRPr>
          </a:p>
          <a:p>
            <a:pPr>
              <a:lnSpc>
                <a:spcPct val="100000"/>
              </a:lnSpc>
            </a:pPr>
            <a:r>
              <a:rPr lang="en-US" sz="1200" b="1" strike="noStrike" spc="-1">
                <a:latin typeface="open sans"/>
              </a:rPr>
              <a:t>Search for biosynthetic gene clusters (BGCs) </a:t>
            </a:r>
            <a:r>
              <a:rPr lang="en-US" sz="1200" b="1" strike="noStrike" spc="-1">
                <a:latin typeface="Wingdings"/>
              </a:rPr>
              <a:t></a:t>
            </a:r>
            <a:r>
              <a:rPr lang="en-US" sz="1200" b="1" strike="noStrike" spc="-1">
                <a:latin typeface="open sans"/>
              </a:rPr>
              <a:t> </a:t>
            </a:r>
            <a:r>
              <a:rPr lang="en-GB" sz="2000" b="0" strike="noStrike" spc="-1">
                <a:latin typeface="Open Sans"/>
                <a:ea typeface="Open Sans"/>
              </a:rPr>
              <a:t>Are Aquimarina species potential sources of novel bioactive natural products?</a:t>
            </a:r>
            <a:endParaRPr lang="pt-PT" sz="2000" b="0" strike="noStrike" spc="-1">
              <a:latin typeface="Arial"/>
            </a:endParaRPr>
          </a:p>
          <a:p>
            <a:pPr>
              <a:lnSpc>
                <a:spcPct val="100000"/>
              </a:lnSpc>
            </a:pPr>
            <a:r>
              <a:rPr lang="en-US" sz="1200" b="1" strike="noStrike" spc="-1">
                <a:latin typeface="open sans"/>
                <a:ea typeface="Open Sans"/>
              </a:rPr>
              <a:t>General description of the genus </a:t>
            </a:r>
            <a:r>
              <a:rPr lang="en-US" sz="1200" b="1" strike="noStrike" spc="-1">
                <a:latin typeface="Wingdings"/>
                <a:ea typeface="Open Sans"/>
              </a:rPr>
              <a:t></a:t>
            </a:r>
            <a:r>
              <a:rPr lang="en-US" sz="1200" b="1" strike="noStrike" spc="-1">
                <a:latin typeface="open sans"/>
                <a:ea typeface="Open Sans"/>
              </a:rPr>
              <a:t> </a:t>
            </a:r>
            <a:r>
              <a:rPr lang="en-US" sz="2000" b="0" strike="noStrike" spc="-1">
                <a:latin typeface="Open Sans"/>
                <a:ea typeface="Open Sans"/>
              </a:rPr>
              <a:t>What are the core metabolic traits of the </a:t>
            </a:r>
            <a:r>
              <a:rPr lang="en-US" sz="2000" b="0" i="1" strike="noStrike" spc="-1">
                <a:latin typeface="Open Sans"/>
                <a:ea typeface="Open Sans"/>
              </a:rPr>
              <a:t>Aquimarina</a:t>
            </a:r>
            <a:r>
              <a:rPr lang="en-US" sz="2000" b="0" strike="noStrike" spc="-1">
                <a:latin typeface="Open Sans"/>
                <a:ea typeface="Open Sans"/>
              </a:rPr>
              <a:t> genus?</a:t>
            </a:r>
            <a:r>
              <a:rPr lang="pt-PT" sz="2000" b="0" strike="noStrike" spc="-1">
                <a:latin typeface="Open Sans"/>
                <a:ea typeface="Open Sans"/>
              </a:rPr>
              <a:t>​</a:t>
            </a:r>
            <a:endParaRPr lang="pt-PT" sz="2000" b="0" strike="noStrike" spc="-1">
              <a:latin typeface="Arial"/>
            </a:endParaRPr>
          </a:p>
          <a:p>
            <a:pPr>
              <a:lnSpc>
                <a:spcPct val="100000"/>
              </a:lnSpc>
            </a:pPr>
            <a:r>
              <a:rPr lang="en-GB" sz="2000" b="1" strike="noStrike" spc="-1">
                <a:latin typeface="Open Sans"/>
                <a:ea typeface="Open Sans"/>
              </a:rPr>
              <a:t>Comparison between Host-associated and Free-living organisms </a:t>
            </a:r>
            <a:r>
              <a:rPr lang="en-GB" sz="2000" b="0" strike="noStrike" spc="-1">
                <a:latin typeface="Wingdings"/>
                <a:ea typeface="Open Sans"/>
              </a:rPr>
              <a:t></a:t>
            </a:r>
            <a:r>
              <a:rPr lang="en-GB" sz="2000" b="0" strike="noStrike" spc="-1">
                <a:latin typeface="Open Sans"/>
                <a:ea typeface="Open Sans"/>
              </a:rPr>
              <a:t> </a:t>
            </a:r>
            <a:r>
              <a:rPr lang="en-US" sz="2000" b="0" strike="noStrike" spc="-1">
                <a:latin typeface="Open Sans"/>
                <a:ea typeface="Open Sans"/>
              </a:rPr>
              <a:t>Presence of a functional difference ?</a:t>
            </a:r>
            <a:endParaRPr lang="pt-PT" sz="2000" b="0" strike="noStrike" spc="-1">
              <a:latin typeface="Arial"/>
            </a:endParaRPr>
          </a:p>
          <a:p>
            <a:pPr>
              <a:lnSpc>
                <a:spcPct val="100000"/>
              </a:lnSpc>
            </a:pPr>
            <a:endParaRPr lang="pt-PT" sz="2000" b="0" strike="noStrike" spc="-1">
              <a:latin typeface="Arial"/>
            </a:endParaRPr>
          </a:p>
        </p:txBody>
      </p:sp>
      <p:sp>
        <p:nvSpPr>
          <p:cNvPr id="219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53E551-B88D-4BFE-9DF9-A4A61ABD9922}" type="slidenum">
              <a:rPr lang="en-GB" sz="1200" b="0" strike="noStrike" spc="-1">
                <a:latin typeface="Times New Roman"/>
              </a:rPr>
              <a:t>33</a:t>
            </a:fld>
            <a:endParaRPr lang="pt-PT"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PlaceHolder 1"/>
          <p:cNvSpPr>
            <a:spLocks noGrp="1" noRot="1" noChangeAspect="1"/>
          </p:cNvSpPr>
          <p:nvPr>
            <p:ph type="sldImg"/>
          </p:nvPr>
        </p:nvSpPr>
        <p:spPr>
          <a:xfrm>
            <a:off x="685800" y="1143000"/>
            <a:ext cx="5486400" cy="3086100"/>
          </a:xfrm>
          <a:prstGeom prst="rect">
            <a:avLst/>
          </a:prstGeom>
        </p:spPr>
      </p:sp>
      <p:sp>
        <p:nvSpPr>
          <p:cNvPr id="2209"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dirty="0">
              <a:latin typeface="Arial"/>
            </a:endParaRPr>
          </a:p>
        </p:txBody>
      </p:sp>
      <p:sp>
        <p:nvSpPr>
          <p:cNvPr id="221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CE8D601-D4F5-4C9D-A48C-137A3FC9B44B}" type="slidenum">
              <a:rPr lang="en-GB" sz="1200" b="0" strike="noStrike" spc="-1">
                <a:latin typeface="Times New Roman"/>
              </a:rPr>
              <a:t>34</a:t>
            </a:fld>
            <a:endParaRPr lang="pt-PT" sz="1200" b="0" strike="noStrike"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 name="PlaceHolder 1"/>
          <p:cNvSpPr>
            <a:spLocks noGrp="1" noRot="1" noChangeAspect="1"/>
          </p:cNvSpPr>
          <p:nvPr>
            <p:ph type="sldImg"/>
          </p:nvPr>
        </p:nvSpPr>
        <p:spPr>
          <a:xfrm>
            <a:off x="685800" y="1143000"/>
            <a:ext cx="5486400" cy="3086100"/>
          </a:xfrm>
          <a:prstGeom prst="rect">
            <a:avLst/>
          </a:prstGeom>
        </p:spPr>
      </p:sp>
      <p:sp>
        <p:nvSpPr>
          <p:cNvPr id="2212"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1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42375FB-1B7F-4473-AA4D-A720977D147E}" type="slidenum">
              <a:rPr lang="en-GB" sz="1200" b="0" strike="noStrike" spc="-1">
                <a:latin typeface="Times New Roman"/>
              </a:rPr>
              <a:t>35</a:t>
            </a:fld>
            <a:endParaRPr lang="pt-PT" sz="1200" b="0" strike="noStrike" spc="-1">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PlaceHolder 1"/>
          <p:cNvSpPr>
            <a:spLocks noGrp="1" noRot="1" noChangeAspect="1"/>
          </p:cNvSpPr>
          <p:nvPr>
            <p:ph type="sldImg"/>
          </p:nvPr>
        </p:nvSpPr>
        <p:spPr>
          <a:xfrm>
            <a:off x="685800" y="1143000"/>
            <a:ext cx="5486400" cy="3086100"/>
          </a:xfrm>
          <a:prstGeom prst="rect">
            <a:avLst/>
          </a:prstGeom>
        </p:spPr>
      </p:sp>
      <p:sp>
        <p:nvSpPr>
          <p:cNvPr id="2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latin typeface="Arial"/>
              </a:rPr>
              <a:t>Copy number of open reading frames (ORFs) of biocatalyst protein families (PFAM) present in all Aquimarina genomes</a:t>
            </a:r>
            <a:endParaRPr lang="pt-PT" sz="2000" b="0" strike="noStrike" spc="-1">
              <a:latin typeface="Arial"/>
            </a:endParaRPr>
          </a:p>
        </p:txBody>
      </p:sp>
      <p:sp>
        <p:nvSpPr>
          <p:cNvPr id="2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CC8B73A-CE70-45F2-BE9E-433CEB6576CF}" type="slidenum">
              <a:rPr lang="en-GB" sz="1200" b="0" strike="noStrike" spc="-1">
                <a:latin typeface="Times New Roman"/>
              </a:rPr>
              <a:t>36</a:t>
            </a:fld>
            <a:endParaRPr lang="pt-PT"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 name="PlaceHolder 1"/>
          <p:cNvSpPr>
            <a:spLocks noGrp="1" noRot="1" noChangeAspect="1"/>
          </p:cNvSpPr>
          <p:nvPr>
            <p:ph type="sldImg"/>
          </p:nvPr>
        </p:nvSpPr>
        <p:spPr>
          <a:xfrm>
            <a:off x="685800" y="1143000"/>
            <a:ext cx="5486400" cy="3086100"/>
          </a:xfrm>
          <a:prstGeom prst="rect">
            <a:avLst/>
          </a:prstGeom>
        </p:spPr>
      </p:sp>
      <p:sp>
        <p:nvSpPr>
          <p:cNvPr id="223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2000" b="0" strike="noStrike" spc="-1">
                <a:latin typeface="Arial"/>
              </a:rPr>
              <a:t>Absence of clustering by life-style </a:t>
            </a:r>
            <a:endParaRPr lang="pt-PT" sz="2000" b="0" strike="noStrike" spc="-1">
              <a:latin typeface="Arial"/>
            </a:endParaRPr>
          </a:p>
          <a:p>
            <a:pPr>
              <a:lnSpc>
                <a:spcPct val="100000"/>
              </a:lnSpc>
            </a:pPr>
            <a:endParaRPr lang="pt-PT" sz="2000" b="0" strike="noStrike" spc="-1">
              <a:latin typeface="Arial"/>
            </a:endParaRPr>
          </a:p>
        </p:txBody>
      </p:sp>
      <p:sp>
        <p:nvSpPr>
          <p:cNvPr id="224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7DA230-6657-4279-A3E0-8245D40BBF51}" type="slidenum">
              <a:rPr lang="en-GB" sz="1200" b="0" strike="noStrike" spc="-1">
                <a:latin typeface="Times New Roman"/>
              </a:rPr>
              <a:t>37</a:t>
            </a:fld>
            <a:endParaRPr lang="pt-PT" sz="1200" b="0" strike="noStrike"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PlaceHolder 1"/>
          <p:cNvSpPr>
            <a:spLocks noGrp="1" noRot="1" noChangeAspect="1"/>
          </p:cNvSpPr>
          <p:nvPr>
            <p:ph type="sldImg"/>
          </p:nvPr>
        </p:nvSpPr>
        <p:spPr>
          <a:xfrm>
            <a:off x="685800" y="1143000"/>
            <a:ext cx="5486400" cy="3086100"/>
          </a:xfrm>
          <a:prstGeom prst="rect">
            <a:avLst/>
          </a:prstGeom>
        </p:spPr>
      </p:sp>
      <p:sp>
        <p:nvSpPr>
          <p:cNvPr id="2131"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8909726-1F10-46D0-BE52-5874DBD37F78}" type="slidenum">
              <a:rPr lang="en-US" sz="1200" b="0" strike="noStrike" spc="-1">
                <a:solidFill>
                  <a:srgbClr val="000000"/>
                </a:solidFill>
                <a:latin typeface="Calibri"/>
                <a:ea typeface="+mn-ea"/>
              </a:rPr>
              <a:t>38</a:t>
            </a:fld>
            <a:endParaRPr lang="pt-PT" sz="1200" b="0" strike="noStrike"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 name="PlaceHolder 1"/>
          <p:cNvSpPr>
            <a:spLocks noGrp="1" noRot="1" noChangeAspect="1"/>
          </p:cNvSpPr>
          <p:nvPr>
            <p:ph type="sldImg"/>
          </p:nvPr>
        </p:nvSpPr>
        <p:spPr>
          <a:xfrm>
            <a:off x="685800" y="1143000"/>
            <a:ext cx="5486400" cy="3086100"/>
          </a:xfrm>
          <a:prstGeom prst="rect">
            <a:avLst/>
          </a:prstGeom>
        </p:spPr>
      </p:sp>
      <p:sp>
        <p:nvSpPr>
          <p:cNvPr id="222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COGs</a:t>
            </a:r>
            <a:endParaRPr lang="pt-PT" sz="2000" b="0" strike="noStrike" spc="-1">
              <a:latin typeface="Arial"/>
            </a:endParaRPr>
          </a:p>
          <a:p>
            <a:pPr>
              <a:lnSpc>
                <a:spcPct val="100000"/>
              </a:lnSpc>
            </a:pPr>
            <a:r>
              <a:rPr lang="pt-PT" sz="2000" b="1" strike="noStrike" spc="-1">
                <a:latin typeface="Arial"/>
              </a:rPr>
              <a:t>STAMP</a:t>
            </a:r>
            <a:endParaRPr lang="pt-PT" sz="2000" b="0" strike="noStrike" spc="-1">
              <a:latin typeface="Arial"/>
            </a:endParaRPr>
          </a:p>
          <a:p>
            <a:pPr>
              <a:lnSpc>
                <a:spcPct val="100000"/>
              </a:lnSpc>
            </a:pPr>
            <a:r>
              <a:rPr lang="pt-PT" sz="1200" b="0" strike="noStrike" spc="-1">
                <a:latin typeface="Arial"/>
              </a:rPr>
              <a:t>Default settings</a:t>
            </a:r>
          </a:p>
          <a:p>
            <a:pPr>
              <a:lnSpc>
                <a:spcPct val="100000"/>
              </a:lnSpc>
            </a:pPr>
            <a:endParaRPr lang="pt-PT" sz="1200" b="0" strike="noStrike" spc="-1">
              <a:latin typeface="Arial"/>
            </a:endParaRPr>
          </a:p>
          <a:p>
            <a:pPr>
              <a:lnSpc>
                <a:spcPct val="100000"/>
              </a:lnSpc>
            </a:pPr>
            <a:endParaRPr lang="pt-PT" sz="1200" b="0" strike="noStrike" spc="-1">
              <a:latin typeface="Arial"/>
            </a:endParaRPr>
          </a:p>
        </p:txBody>
      </p:sp>
      <p:sp>
        <p:nvSpPr>
          <p:cNvPr id="2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0DA7C3C-5568-4657-A3A8-2E8F6E54132A}" type="slidenum">
              <a:rPr lang="en-GB" sz="1200" b="0" strike="noStrike" spc="-1">
                <a:latin typeface="Times New Roman"/>
              </a:rPr>
              <a:t>39</a:t>
            </a:fld>
            <a:endParaRPr lang="pt-PT" sz="1200" b="0" strike="noStrike"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 name="PlaceHolder 1"/>
          <p:cNvSpPr>
            <a:spLocks noGrp="1" noRot="1" noChangeAspect="1"/>
          </p:cNvSpPr>
          <p:nvPr>
            <p:ph type="sldImg"/>
          </p:nvPr>
        </p:nvSpPr>
        <p:spPr>
          <a:xfrm>
            <a:off x="685800" y="1143000"/>
            <a:ext cx="5486400" cy="3086100"/>
          </a:xfrm>
          <a:prstGeom prst="rect">
            <a:avLst/>
          </a:prstGeom>
        </p:spPr>
      </p:sp>
      <p:sp>
        <p:nvSpPr>
          <p:cNvPr id="223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SIMPER </a:t>
            </a:r>
            <a:r>
              <a:rPr lang="pt-PT" sz="2000" b="0" strike="noStrike" spc="-1">
                <a:latin typeface="Arial"/>
              </a:rPr>
              <a:t>analysis – COGs – Groups 1, 2 and 3</a:t>
            </a:r>
          </a:p>
          <a:p>
            <a:pPr>
              <a:lnSpc>
                <a:spcPct val="100000"/>
              </a:lnSpc>
            </a:pPr>
            <a:r>
              <a:rPr lang="en-GB" sz="2000" b="0" strike="noStrike" spc="-1">
                <a:latin typeface="Arial"/>
              </a:rPr>
              <a:t>LRR </a:t>
            </a:r>
            <a:r>
              <a:rPr lang="en-GB" sz="2000" b="0" strike="noStrike" spc="-1">
                <a:latin typeface="Wingdings"/>
              </a:rPr>
              <a:t></a:t>
            </a:r>
            <a:r>
              <a:rPr lang="en-GB" sz="2000" b="0" strike="noStrike" spc="-1">
                <a:latin typeface="Times New Roman"/>
              </a:rPr>
              <a:t> eukaryotic- like proteins (ELP), possibly involved in patterns of host– symbiont recognition</a:t>
            </a:r>
            <a:endParaRPr lang="pt-PT" sz="2000" b="0" strike="noStrike" spc="-1">
              <a:latin typeface="Arial"/>
            </a:endParaRPr>
          </a:p>
          <a:p>
            <a:pPr>
              <a:lnSpc>
                <a:spcPct val="100000"/>
              </a:lnSpc>
            </a:pPr>
            <a:r>
              <a:rPr lang="en-GB" sz="1200" b="0" strike="noStrike" spc="-1">
                <a:latin typeface="Open Sans"/>
                <a:ea typeface="Open Sans"/>
              </a:rPr>
              <a:t>LytS/YehU family </a:t>
            </a:r>
            <a:r>
              <a:rPr lang="en-GB" sz="1200" b="0" strike="noStrike" spc="-1">
                <a:latin typeface="Wingdings"/>
                <a:ea typeface="Open Sans"/>
              </a:rPr>
              <a:t></a:t>
            </a:r>
            <a:r>
              <a:rPr lang="en-GB" sz="1200" b="0" strike="noStrike" spc="-1">
                <a:latin typeface="Open Sans"/>
                <a:ea typeface="Open Sans"/>
              </a:rPr>
              <a:t> </a:t>
            </a:r>
            <a:r>
              <a:rPr lang="en-GB" sz="1200" b="0" strike="noStrike" spc="-1">
                <a:solidFill>
                  <a:srgbClr val="000000"/>
                </a:solidFill>
                <a:latin typeface="+mn-lt"/>
                <a:ea typeface="+mn-ea"/>
              </a:rPr>
              <a:t>Signal transduction mechanisms</a:t>
            </a:r>
            <a:endParaRPr lang="pt-PT" sz="1200" b="0" strike="noStrike" spc="-1">
              <a:latin typeface="Arial"/>
            </a:endParaRPr>
          </a:p>
        </p:txBody>
      </p:sp>
      <p:sp>
        <p:nvSpPr>
          <p:cNvPr id="2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4B2E01-CC35-4C52-867E-8E72B4EFFBBA}" type="slidenum">
              <a:rPr lang="en-GB" sz="1200" b="0" strike="noStrike" spc="-1">
                <a:latin typeface="Times New Roman"/>
              </a:rPr>
              <a:t>40</a:t>
            </a:fld>
            <a:endParaRPr lang="pt-PT" sz="1200" b="0" strike="noStrike" spc="-1">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3" name="PlaceHolder 1"/>
          <p:cNvSpPr>
            <a:spLocks noGrp="1" noRot="1" noChangeAspect="1"/>
          </p:cNvSpPr>
          <p:nvPr>
            <p:ph type="sldImg"/>
          </p:nvPr>
        </p:nvSpPr>
        <p:spPr>
          <a:xfrm>
            <a:off x="685800" y="1143000"/>
            <a:ext cx="5486400" cy="3086100"/>
          </a:xfrm>
          <a:prstGeom prst="rect">
            <a:avLst/>
          </a:prstGeom>
        </p:spPr>
      </p:sp>
      <p:sp>
        <p:nvSpPr>
          <p:cNvPr id="213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A0AD1AB-21F3-4DD9-B69F-7DDC930522FD}" type="slidenum">
              <a:rPr lang="en-US" sz="1200" b="0" strike="noStrike" spc="-1">
                <a:solidFill>
                  <a:srgbClr val="000000"/>
                </a:solidFill>
                <a:latin typeface="Calibri"/>
                <a:ea typeface="+mn-ea"/>
              </a:rPr>
              <a:t>41</a:t>
            </a:fld>
            <a:endParaRPr lang="pt-PT"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PlaceHolder 1"/>
          <p:cNvSpPr>
            <a:spLocks noGrp="1" noRot="1" noChangeAspect="1"/>
          </p:cNvSpPr>
          <p:nvPr>
            <p:ph type="sldImg"/>
          </p:nvPr>
        </p:nvSpPr>
        <p:spPr>
          <a:xfrm>
            <a:off x="685800" y="1143000"/>
            <a:ext cx="5486400" cy="3086100"/>
          </a:xfrm>
          <a:prstGeom prst="rect">
            <a:avLst/>
          </a:prstGeom>
        </p:spPr>
      </p:sp>
      <p:sp>
        <p:nvSpPr>
          <p:cNvPr id="205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a:solidFill>
                  <a:srgbClr val="000000"/>
                </a:solidFill>
                <a:latin typeface="+mn-lt"/>
                <a:ea typeface="+mn-ea"/>
              </a:rPr>
              <a:t>Large percentage of drugs used in the clinic today</a:t>
            </a:r>
            <a:endParaRPr lang="pt-PT" sz="1200" b="0" strike="noStrike" spc="-1">
              <a:latin typeface="Arial"/>
            </a:endParaRPr>
          </a:p>
        </p:txBody>
      </p:sp>
      <p:sp>
        <p:nvSpPr>
          <p:cNvPr id="20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3AF64FF-D7CC-4392-8F44-7CBE568E4918}" type="slidenum">
              <a:rPr lang="en-GB" sz="1200" b="0" strike="noStrike" spc="-1">
                <a:latin typeface="Times New Roman"/>
              </a:rPr>
              <a:t>4</a:t>
            </a:fld>
            <a:endParaRPr lang="pt-PT" sz="1200" b="0" strike="noStrike" spc="-1">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42</a:t>
            </a:fld>
            <a:endParaRPr lang="pt-PT" sz="1200" b="0" strike="noStrike" spc="-1">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43</a:t>
            </a:fld>
            <a:endParaRPr lang="pt-PT" sz="1200" b="0" strike="noStrike" spc="-1">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 name="PlaceHolder 1"/>
          <p:cNvSpPr>
            <a:spLocks noGrp="1" noRot="1" noChangeAspect="1"/>
          </p:cNvSpPr>
          <p:nvPr>
            <p:ph type="sldImg"/>
          </p:nvPr>
        </p:nvSpPr>
        <p:spPr>
          <a:xfrm>
            <a:off x="685800" y="1143000"/>
            <a:ext cx="5486400" cy="3086100"/>
          </a:xfrm>
          <a:prstGeom prst="rect">
            <a:avLst/>
          </a:prstGeom>
        </p:spPr>
      </p:sp>
      <p:sp>
        <p:nvSpPr>
          <p:cNvPr id="2248"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6BE7FE8-53CE-4A94-BF09-562F171022E7}" type="slidenum">
              <a:rPr lang="en-GB" sz="1200" b="0" strike="noStrike" spc="-1">
                <a:latin typeface="Times New Roman"/>
              </a:rPr>
              <a:t>44</a:t>
            </a:fld>
            <a:endParaRPr lang="pt-PT" sz="1200" b="0" strike="noStrike" spc="-1">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 name="PlaceHolder 1"/>
          <p:cNvSpPr>
            <a:spLocks noGrp="1" noRot="1" noChangeAspect="1"/>
          </p:cNvSpPr>
          <p:nvPr>
            <p:ph type="sldImg"/>
          </p:nvPr>
        </p:nvSpPr>
        <p:spPr>
          <a:xfrm>
            <a:off x="685800" y="1143000"/>
            <a:ext cx="5486400" cy="3086100"/>
          </a:xfrm>
          <a:prstGeom prst="rect">
            <a:avLst/>
          </a:prstGeom>
        </p:spPr>
      </p:sp>
      <p:sp>
        <p:nvSpPr>
          <p:cNvPr id="214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err="1">
                <a:latin typeface="Arial"/>
              </a:rPr>
              <a:t>So</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work</a:t>
            </a:r>
            <a:r>
              <a:rPr lang="pt-PT" sz="2000" b="0" strike="noStrike" spc="-1">
                <a:latin typeface="Arial"/>
              </a:rPr>
              <a:t> </a:t>
            </a:r>
            <a:r>
              <a:rPr lang="pt-PT" sz="2000" b="0" strike="noStrike" spc="-1" err="1">
                <a:latin typeface="Arial"/>
              </a:rPr>
              <a:t>is</a:t>
            </a:r>
            <a:r>
              <a:rPr lang="pt-PT" sz="2000" b="0" strike="noStrike" spc="-1">
                <a:latin typeface="Arial"/>
              </a:rPr>
              <a:t> </a:t>
            </a:r>
            <a:r>
              <a:rPr lang="pt-PT" sz="2000" b="0" strike="noStrike" spc="-1" err="1">
                <a:latin typeface="Arial"/>
              </a:rPr>
              <a:t>divided</a:t>
            </a:r>
            <a:r>
              <a:rPr lang="pt-PT" sz="2000" b="0" strike="noStrike" spc="-1">
                <a:latin typeface="Arial"/>
              </a:rPr>
              <a:t> </a:t>
            </a:r>
            <a:r>
              <a:rPr lang="pt-PT" sz="2000" b="0" strike="noStrike" spc="-1" err="1">
                <a:latin typeface="Arial"/>
              </a:rPr>
              <a:t>into</a:t>
            </a:r>
            <a:r>
              <a:rPr lang="pt-PT" sz="2000" b="0" strike="noStrike" spc="-1">
                <a:latin typeface="Arial"/>
              </a:rPr>
              <a:t> 4 </a:t>
            </a:r>
            <a:r>
              <a:rPr lang="pt-PT" sz="2000" b="0" strike="noStrike" spc="-1" err="1">
                <a:latin typeface="Arial"/>
              </a:rPr>
              <a:t>main</a:t>
            </a:r>
            <a:r>
              <a:rPr lang="pt-PT" sz="2000" b="0" strike="noStrike" spc="-1">
                <a:latin typeface="Arial"/>
              </a:rPr>
              <a:t> </a:t>
            </a:r>
            <a:r>
              <a:rPr lang="pt-PT" sz="2000" b="0" strike="noStrike" spc="-1" err="1">
                <a:latin typeface="Arial"/>
              </a:rPr>
              <a:t>tasks</a:t>
            </a:r>
            <a:r>
              <a:rPr lang="pt-PT" sz="2000" b="0" strike="noStrike" spc="-1">
                <a:latin typeface="Arial"/>
              </a:rPr>
              <a:t>.</a:t>
            </a:r>
          </a:p>
          <a:p>
            <a:pPr>
              <a:lnSpc>
                <a:spcPct val="100000"/>
              </a:lnSpc>
            </a:pPr>
            <a:endParaRPr lang="pt-PT" sz="2000" b="0" strike="noStrike" spc="-1">
              <a:latin typeface="Arial"/>
            </a:endParaRPr>
          </a:p>
          <a:p>
            <a:pPr>
              <a:lnSpc>
                <a:spcPct val="100000"/>
              </a:lnSpc>
            </a:pPr>
            <a:r>
              <a:rPr lang="pt-PT" sz="2000" b="0" strike="noStrike" spc="-1" err="1">
                <a:latin typeface="Arial"/>
              </a:rPr>
              <a:t>Starting</a:t>
            </a:r>
            <a:r>
              <a:rPr lang="pt-PT" sz="2000" b="0" strike="noStrike" spc="-1">
                <a:latin typeface="Arial"/>
              </a:rPr>
              <a:t> </a:t>
            </a:r>
            <a:r>
              <a:rPr lang="pt-PT" sz="2000" b="0" strike="noStrike" spc="-1" err="1">
                <a:latin typeface="Arial"/>
              </a:rPr>
              <a:t>from</a:t>
            </a:r>
            <a:r>
              <a:rPr lang="pt-PT" sz="2000" b="0" strike="noStrike" spc="-1">
                <a:latin typeface="Arial"/>
              </a:rPr>
              <a:t> a </a:t>
            </a:r>
            <a:r>
              <a:rPr lang="pt-PT" sz="2000" b="0" strike="noStrike" spc="-1" err="1">
                <a:latin typeface="Arial"/>
              </a:rPr>
              <a:t>comparative</a:t>
            </a:r>
            <a:r>
              <a:rPr lang="pt-PT" sz="2000" b="0" strike="noStrike" spc="-1">
                <a:latin typeface="Arial"/>
              </a:rPr>
              <a:t> </a:t>
            </a:r>
            <a:r>
              <a:rPr lang="pt-PT" sz="2000" b="0" strike="noStrike" spc="-1" err="1">
                <a:latin typeface="Arial"/>
              </a:rPr>
              <a:t>genómics</a:t>
            </a:r>
            <a:r>
              <a:rPr lang="pt-PT" sz="2000" b="0" strike="noStrike" spc="-1">
                <a:latin typeface="Arial"/>
              </a:rPr>
              <a:t> </a:t>
            </a:r>
            <a:r>
              <a:rPr lang="pt-PT" sz="2000" b="0" strike="noStrike" spc="-1" err="1">
                <a:latin typeface="Arial"/>
              </a:rPr>
              <a:t>approach</a:t>
            </a:r>
            <a:r>
              <a:rPr lang="pt-PT" sz="2000" b="0" strike="noStrike" spc="-1">
                <a:latin typeface="Arial"/>
              </a:rPr>
              <a:t> </a:t>
            </a:r>
            <a:r>
              <a:rPr lang="pt-PT" sz="2000" b="0" strike="noStrike" spc="-1" err="1">
                <a:latin typeface="Arial"/>
              </a:rPr>
              <a:t>where</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dissect</a:t>
            </a:r>
            <a:r>
              <a:rPr lang="pt-PT" sz="2000" b="0" strike="noStrike" spc="-1">
                <a:latin typeface="Arial"/>
              </a:rPr>
              <a:t> </a:t>
            </a:r>
            <a:r>
              <a:rPr lang="pt-PT" sz="2000" b="0" strike="noStrike" spc="-1" err="1">
                <a:latin typeface="Arial"/>
              </a:rPr>
              <a:t>Aquimarina</a:t>
            </a:r>
            <a:r>
              <a:rPr lang="pt-PT" sz="2000" b="0" strike="noStrike" spc="-1">
                <a:latin typeface="Arial"/>
              </a:rPr>
              <a:t> </a:t>
            </a:r>
            <a:r>
              <a:rPr lang="pt-PT" sz="2000" b="0" strike="noStrike" spc="-1" err="1">
                <a:latin typeface="Arial"/>
              </a:rPr>
              <a:t>genomes</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will</a:t>
            </a:r>
            <a:r>
              <a:rPr lang="pt-PT" sz="2000" b="0" strike="noStrike" spc="-1">
                <a:latin typeface="Arial"/>
              </a:rPr>
              <a:t> </a:t>
            </a:r>
            <a:r>
              <a:rPr lang="pt-PT" sz="2000" b="0" strike="noStrike" spc="-1" err="1">
                <a:latin typeface="Arial"/>
              </a:rPr>
              <a:t>go</a:t>
            </a:r>
            <a:r>
              <a:rPr lang="pt-PT" sz="2000" b="0" strike="noStrike" spc="-1">
                <a:latin typeface="Arial"/>
              </a:rPr>
              <a:t> </a:t>
            </a:r>
            <a:r>
              <a:rPr lang="pt-PT" sz="2000" b="0" strike="noStrike" spc="-1" err="1">
                <a:latin typeface="Arial"/>
              </a:rPr>
              <a:t>into</a:t>
            </a:r>
            <a:r>
              <a:rPr lang="pt-PT" sz="2000" b="0" strike="noStrike" spc="-1">
                <a:latin typeface="Arial"/>
              </a:rPr>
              <a:t> </a:t>
            </a:r>
            <a:r>
              <a:rPr lang="pt-PT" sz="2000" b="0" strike="noStrike" spc="-1" err="1">
                <a:latin typeface="Arial"/>
              </a:rPr>
              <a:t>testing</a:t>
            </a:r>
            <a:r>
              <a:rPr lang="pt-PT" sz="2000" b="0" strike="noStrike" spc="-1">
                <a:latin typeface="Arial"/>
              </a:rPr>
              <a:t> </a:t>
            </a:r>
            <a:r>
              <a:rPr lang="pt-PT" sz="2000" b="0" strike="noStrike" spc="-1" err="1">
                <a:latin typeface="Arial"/>
              </a:rPr>
              <a:t>bioactivities</a:t>
            </a:r>
            <a:r>
              <a:rPr lang="pt-PT" sz="2000" b="0" strike="noStrike" spc="-1">
                <a:latin typeface="Arial"/>
              </a:rPr>
              <a:t>. </a:t>
            </a:r>
          </a:p>
          <a:p>
            <a:pPr>
              <a:lnSpc>
                <a:spcPct val="100000"/>
              </a:lnSpc>
            </a:pPr>
            <a:endParaRPr lang="pt-PT" sz="2000" b="0" strike="noStrike" spc="-1">
              <a:latin typeface="Arial"/>
            </a:endParaRPr>
          </a:p>
          <a:p>
            <a:pPr>
              <a:lnSpc>
                <a:spcPct val="100000"/>
              </a:lnSpc>
            </a:pPr>
            <a:r>
              <a:rPr lang="pt-PT" sz="2000" b="0" strike="noStrike" spc="-1">
                <a:latin typeface="Arial"/>
              </a:rPr>
              <a:t>Beneficial </a:t>
            </a:r>
            <a:r>
              <a:rPr lang="pt-PT" sz="2000" b="0" strike="noStrike" spc="-1" err="1">
                <a:latin typeface="Arial"/>
              </a:rPr>
              <a:t>or</a:t>
            </a:r>
            <a:r>
              <a:rPr lang="pt-PT" sz="2000" b="0" strike="noStrike" spc="-1">
                <a:latin typeface="Arial"/>
              </a:rPr>
              <a:t> </a:t>
            </a:r>
            <a:r>
              <a:rPr lang="pt-PT" sz="2000" b="0" strike="noStrike" spc="-1" err="1">
                <a:latin typeface="Arial"/>
              </a:rPr>
              <a:t>pathogenic</a:t>
            </a:r>
            <a:r>
              <a:rPr lang="pt-PT" sz="2000" b="0" strike="noStrike" spc="-1">
                <a:latin typeface="Arial"/>
              </a:rPr>
              <a:t> </a:t>
            </a:r>
            <a:r>
              <a:rPr lang="pt-PT" sz="2000" b="0" strike="noStrike" spc="-1" err="1">
                <a:latin typeface="Arial"/>
              </a:rPr>
              <a:t>relation</a:t>
            </a:r>
            <a:r>
              <a:rPr lang="pt-PT" sz="2000" b="0" strike="noStrike" spc="-1">
                <a:latin typeface="Arial"/>
              </a:rPr>
              <a:t> </a:t>
            </a:r>
            <a:r>
              <a:rPr lang="pt-PT" sz="2000" b="0" strike="noStrike" spc="-1" err="1">
                <a:latin typeface="Arial"/>
              </a:rPr>
              <a:t>with</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hosts</a:t>
            </a:r>
            <a:r>
              <a:rPr lang="pt-PT" sz="2000" b="0" strike="noStrike" spc="-1">
                <a:latin typeface="Arial"/>
              </a:rPr>
              <a:t>?</a:t>
            </a:r>
          </a:p>
          <a:p>
            <a:pPr>
              <a:lnSpc>
                <a:spcPct val="100000"/>
              </a:lnSpc>
            </a:pPr>
            <a:r>
              <a:rPr lang="pt-PT" sz="2000" b="1" strike="noStrike" spc="-1" err="1">
                <a:latin typeface="Tw Cen MT"/>
              </a:rPr>
              <a:t>What</a:t>
            </a:r>
            <a:r>
              <a:rPr lang="pt-PT" sz="2000" b="1" strike="noStrike" spc="-1">
                <a:latin typeface="Tw Cen MT"/>
              </a:rPr>
              <a:t> </a:t>
            </a:r>
            <a:r>
              <a:rPr lang="pt-PT" sz="2000" b="1" strike="noStrike" spc="-1" err="1">
                <a:latin typeface="Tw Cen MT"/>
              </a:rPr>
              <a:t>is</a:t>
            </a:r>
            <a:r>
              <a:rPr lang="pt-PT" sz="2000" b="1" strike="noStrike" spc="-1">
                <a:latin typeface="Tw Cen MT"/>
              </a:rPr>
              <a:t> </a:t>
            </a:r>
            <a:r>
              <a:rPr lang="pt-PT" sz="2000" b="1" strike="noStrike" spc="-1" err="1">
                <a:latin typeface="Tw Cen MT"/>
              </a:rPr>
              <a:t>the</a:t>
            </a:r>
            <a:r>
              <a:rPr lang="pt-PT" sz="2000" b="1" strike="noStrike" spc="-1">
                <a:latin typeface="Tw Cen MT"/>
              </a:rPr>
              <a:t> </a:t>
            </a:r>
            <a:r>
              <a:rPr lang="pt-PT" sz="2000" b="1" strike="noStrike" spc="-1" err="1">
                <a:latin typeface="Tw Cen MT"/>
              </a:rPr>
              <a:t>ecological</a:t>
            </a:r>
            <a:r>
              <a:rPr lang="pt-PT" sz="2000" b="1" strike="noStrike" spc="-1">
                <a:latin typeface="Tw Cen MT"/>
              </a:rPr>
              <a:t> role </a:t>
            </a:r>
            <a:r>
              <a:rPr lang="pt-PT" sz="2000" b="1" strike="noStrike" spc="-1" err="1">
                <a:latin typeface="Tw Cen MT"/>
              </a:rPr>
              <a:t>of</a:t>
            </a:r>
            <a:r>
              <a:rPr lang="pt-PT" sz="2000" b="1" strike="noStrike" spc="-1">
                <a:latin typeface="Tw Cen MT"/>
              </a:rPr>
              <a:t> </a:t>
            </a:r>
            <a:r>
              <a:rPr lang="pt-PT" sz="2000" b="1" strike="noStrike" spc="-1" err="1">
                <a:latin typeface="Tw Cen MT"/>
              </a:rPr>
              <a:t>this</a:t>
            </a:r>
            <a:r>
              <a:rPr lang="pt-PT" sz="2000" b="1" strike="noStrike" spc="-1">
                <a:latin typeface="Tw Cen MT"/>
              </a:rPr>
              <a:t> </a:t>
            </a:r>
            <a:r>
              <a:rPr lang="pt-PT" sz="2000" b="1" strike="noStrike" spc="-1" err="1">
                <a:latin typeface="Tw Cen MT"/>
              </a:rPr>
              <a:t>species</a:t>
            </a:r>
            <a:r>
              <a:rPr lang="pt-PT" sz="2000" b="1" strike="noStrike" spc="-1">
                <a:latin typeface="Tw Cen MT"/>
              </a:rPr>
              <a:t> in </a:t>
            </a:r>
            <a:r>
              <a:rPr lang="pt-PT" sz="2000" b="1" strike="noStrike" spc="-1" err="1">
                <a:latin typeface="Tw Cen MT"/>
              </a:rPr>
              <a:t>the</a:t>
            </a:r>
            <a:r>
              <a:rPr lang="pt-PT" sz="2000" b="1" strike="noStrike" spc="-1">
                <a:latin typeface="Tw Cen MT"/>
              </a:rPr>
              <a:t> </a:t>
            </a:r>
            <a:r>
              <a:rPr lang="pt-PT" sz="2000" b="1" strike="noStrike" spc="-1" err="1">
                <a:latin typeface="Tw Cen MT"/>
              </a:rPr>
              <a:t>environments</a:t>
            </a:r>
            <a:r>
              <a:rPr lang="pt-PT" sz="2000" b="1" strike="noStrike" spc="-1">
                <a:latin typeface="Tw Cen MT"/>
              </a:rPr>
              <a:t> </a:t>
            </a:r>
            <a:r>
              <a:rPr lang="pt-PT" sz="2000" b="1" strike="noStrike" spc="-1" err="1">
                <a:latin typeface="Tw Cen MT"/>
              </a:rPr>
              <a:t>where</a:t>
            </a:r>
            <a:r>
              <a:rPr lang="pt-PT" sz="2000" b="1" strike="noStrike" spc="-1">
                <a:latin typeface="Tw Cen MT"/>
              </a:rPr>
              <a:t> </a:t>
            </a:r>
            <a:r>
              <a:rPr lang="pt-PT" sz="2000" b="1" strike="noStrike" spc="-1" err="1">
                <a:latin typeface="Tw Cen MT"/>
              </a:rPr>
              <a:t>they</a:t>
            </a:r>
            <a:r>
              <a:rPr lang="pt-PT" sz="2000" b="1" strike="noStrike" spc="-1">
                <a:latin typeface="Tw Cen MT"/>
              </a:rPr>
              <a:t> </a:t>
            </a:r>
            <a:r>
              <a:rPr lang="pt-PT" sz="2000" b="1" strike="noStrike" spc="-1" err="1">
                <a:latin typeface="Tw Cen MT"/>
              </a:rPr>
              <a:t>belong</a:t>
            </a:r>
            <a:r>
              <a:rPr lang="pt-PT" sz="2000" b="1" strike="noStrike" spc="-1">
                <a:latin typeface="Tw Cen MT"/>
              </a:rPr>
              <a:t>?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AE5A9A6-60A8-4310-BC8B-7EA8771266A4}" type="slidenum">
              <a:rPr lang="en-US" sz="1200" b="0" strike="noStrike" spc="-1">
                <a:latin typeface="Times New Roman"/>
              </a:rPr>
              <a:t>45</a:t>
            </a:fld>
            <a:endParaRPr lang="pt-PT" sz="1200" b="0" strike="noStrike" spc="-1">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5" name="PlaceHolder 1"/>
          <p:cNvSpPr>
            <a:spLocks noGrp="1" noRot="1" noChangeAspect="1"/>
          </p:cNvSpPr>
          <p:nvPr>
            <p:ph type="sldImg"/>
          </p:nvPr>
        </p:nvSpPr>
        <p:spPr>
          <a:xfrm>
            <a:off x="685800" y="1143000"/>
            <a:ext cx="5486400" cy="3086100"/>
          </a:xfrm>
          <a:prstGeom prst="rect">
            <a:avLst/>
          </a:prstGeom>
        </p:spPr>
      </p:sp>
      <p:sp>
        <p:nvSpPr>
          <p:cNvPr id="2146"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err="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8077C20-1ADE-4A49-B98F-A8F0E27048B7}" type="slidenum">
              <a:rPr lang="en-US" sz="1200" b="0" strike="noStrike" spc="-1">
                <a:solidFill>
                  <a:srgbClr val="000000"/>
                </a:solidFill>
                <a:latin typeface="Calibri"/>
                <a:ea typeface="+mn-ea"/>
              </a:rPr>
              <a:t>49</a:t>
            </a:fld>
            <a:endParaRPr lang="pt-PT" sz="1200" b="0" strike="noStrike" spc="-1">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 name="PlaceHolder 1"/>
          <p:cNvSpPr>
            <a:spLocks noGrp="1" noRot="1" noChangeAspect="1"/>
          </p:cNvSpPr>
          <p:nvPr>
            <p:ph type="sldImg"/>
          </p:nvPr>
        </p:nvSpPr>
        <p:spPr>
          <a:xfrm>
            <a:off x="685800" y="1143000"/>
            <a:ext cx="5486400" cy="3086100"/>
          </a:xfrm>
          <a:prstGeom prst="rect">
            <a:avLst/>
          </a:prstGeom>
        </p:spPr>
      </p:sp>
      <p:sp>
        <p:nvSpPr>
          <p:cNvPr id="2149"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5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B7C4E46-AB59-4068-A887-EE0C2131AE4F}" type="slidenum">
              <a:rPr lang="en-US" sz="1200" b="0" strike="noStrike" spc="-1">
                <a:latin typeface="Times New Roman"/>
              </a:rPr>
              <a:t>50</a:t>
            </a:fld>
            <a:endParaRPr lang="pt-PT" sz="1200" b="0" strike="noStrike" spc="-1">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 name="PlaceHolder 1"/>
          <p:cNvSpPr>
            <a:spLocks noGrp="1" noRot="1" noChangeAspect="1"/>
          </p:cNvSpPr>
          <p:nvPr>
            <p:ph type="sldImg"/>
          </p:nvPr>
        </p:nvSpPr>
        <p:spPr>
          <a:xfrm>
            <a:off x="685800" y="1143000"/>
            <a:ext cx="5486400" cy="3086100"/>
          </a:xfrm>
          <a:prstGeom prst="rect">
            <a:avLst/>
          </a:prstGeom>
        </p:spPr>
      </p:sp>
      <p:sp>
        <p:nvSpPr>
          <p:cNvPr id="215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Antitumoral activity</a:t>
            </a:r>
          </a:p>
        </p:txBody>
      </p:sp>
      <p:sp>
        <p:nvSpPr>
          <p:cNvPr id="215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36F7B81-1307-4948-879E-7016A698BC13}" type="slidenum">
              <a:rPr lang="en-US" sz="1200" b="0" strike="noStrike" spc="-1">
                <a:latin typeface="Times New Roman"/>
              </a:rPr>
              <a:t>52</a:t>
            </a:fld>
            <a:endParaRPr lang="pt-PT" sz="1200" b="0" strike="noStrike" spc="-1">
              <a:latin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PlaceHolder 1"/>
          <p:cNvSpPr>
            <a:spLocks noGrp="1" noRot="1" noChangeAspect="1"/>
          </p:cNvSpPr>
          <p:nvPr>
            <p:ph type="sldImg"/>
          </p:nvPr>
        </p:nvSpPr>
        <p:spPr>
          <a:xfrm>
            <a:off x="685800" y="1143000"/>
            <a:ext cx="5486400" cy="3086100"/>
          </a:xfrm>
          <a:prstGeom prst="rect">
            <a:avLst/>
          </a:prstGeom>
        </p:spPr>
      </p:sp>
      <p:sp>
        <p:nvSpPr>
          <p:cNvPr id="215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latin typeface="Arial"/>
              </a:rPr>
              <a:t>After the results from the genomic inspection of the genus Aquimarina, coupled with the interesting results in the screening for drug-like activities, we ended in an urgent question:</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en-GB" sz="2000" b="0" strike="noStrike" spc="-1">
                <a:latin typeface="Arial"/>
              </a:rPr>
              <a:t>Is Aquimarina an isolated case among the Flavobacteriacae family and the Phylum bacteroidetes.</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en-GB" sz="2000" b="0" strike="noStrike" spc="-1">
                <a:latin typeface="Arial"/>
              </a:rPr>
              <a:t>These are well know for its degrading capabilities, not for the biosynthetic potential.</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en-GB" sz="2000" b="0" strike="noStrike" spc="-1">
                <a:latin typeface="Arial"/>
              </a:rPr>
              <a:t>The plan that we came up to answer this question is based on the exploitation of metagenomics.</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8437CD2-09F5-4588-B1FE-CAC47759BA69}" type="slidenum">
              <a:rPr lang="en-US" sz="1200" b="0" strike="noStrike" spc="-1">
                <a:latin typeface="Times New Roman"/>
              </a:rPr>
              <a:t>54</a:t>
            </a:fld>
            <a:endParaRPr lang="pt-PT" sz="1200" b="0" strike="noStrike" spc="-1">
              <a:latin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 name="PlaceHolder 1"/>
          <p:cNvSpPr>
            <a:spLocks noGrp="1" noRot="1" noChangeAspect="1"/>
          </p:cNvSpPr>
          <p:nvPr>
            <p:ph type="sldImg"/>
          </p:nvPr>
        </p:nvSpPr>
        <p:spPr>
          <a:xfrm>
            <a:off x="685800" y="1143000"/>
            <a:ext cx="5486400" cy="3086100"/>
          </a:xfrm>
          <a:prstGeom prst="rect">
            <a:avLst/>
          </a:prstGeom>
        </p:spPr>
      </p:sp>
      <p:sp>
        <p:nvSpPr>
          <p:cNvPr id="2182"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8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143501E-35E4-438E-A079-2D36C676CA73}" type="slidenum">
              <a:rPr lang="en-GB" sz="1200" b="0" strike="noStrike" spc="-1">
                <a:latin typeface="Times New Roman"/>
              </a:rPr>
              <a:t>55</a:t>
            </a:fld>
            <a:endParaRPr lang="pt-PT" sz="1200" b="0" strike="noStrike" spc="-1">
              <a:latin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PlaceHolder 1"/>
          <p:cNvSpPr>
            <a:spLocks noGrp="1" noRot="1" noChangeAspect="1"/>
          </p:cNvSpPr>
          <p:nvPr>
            <p:ph type="sldImg"/>
          </p:nvPr>
        </p:nvSpPr>
        <p:spPr>
          <a:xfrm>
            <a:off x="685800" y="1143000"/>
            <a:ext cx="5486400" cy="3086100"/>
          </a:xfrm>
          <a:prstGeom prst="rect">
            <a:avLst/>
          </a:prstGeom>
        </p:spPr>
      </p:sp>
      <p:sp>
        <p:nvSpPr>
          <p:cNvPr id="218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Agariltytic activity was recently described for a Aquimarina strain</a:t>
            </a:r>
          </a:p>
        </p:txBody>
      </p:sp>
      <p:sp>
        <p:nvSpPr>
          <p:cNvPr id="218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C34DC08-035F-43E2-A22F-67C4ECBBE63F}" type="slidenum">
              <a:rPr lang="en-GB" sz="1200" b="0" strike="noStrike" spc="-1">
                <a:latin typeface="Times New Roman"/>
              </a:rPr>
              <a:t>56</a:t>
            </a:fld>
            <a:endParaRPr lang="pt-PT"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hlinkClick r:id="rId3"/>
              </a:rPr>
              <a:t>https://www.researchgate.net/publication/258065578_Strategies_for_mining_fungal_natural_products</a:t>
            </a:r>
            <a:r>
              <a:rPr lang="en-US"/>
              <a:t>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a:t>
            </a:fld>
            <a:endParaRPr lang="pt-PT" sz="1400" b="0" strike="noStrike" spc="-1">
              <a:latin typeface="Times New Roman"/>
            </a:endParaRPr>
          </a:p>
        </p:txBody>
      </p:sp>
    </p:spTree>
    <p:extLst>
      <p:ext uri="{BB962C8B-B14F-4D97-AF65-F5344CB8AC3E}">
        <p14:creationId xmlns:p14="http://schemas.microsoft.com/office/powerpoint/2010/main" val="284505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 name="PlaceHolder 1"/>
          <p:cNvSpPr>
            <a:spLocks noGrp="1" noRot="1" noChangeAspect="1"/>
          </p:cNvSpPr>
          <p:nvPr>
            <p:ph type="sldImg"/>
          </p:nvPr>
        </p:nvSpPr>
        <p:spPr>
          <a:xfrm>
            <a:off x="685800" y="1143000"/>
            <a:ext cx="5486400" cy="3086100"/>
          </a:xfrm>
          <a:prstGeom prst="rect">
            <a:avLst/>
          </a:prstGeom>
        </p:spPr>
      </p:sp>
      <p:sp>
        <p:nvSpPr>
          <p:cNvPr id="2158"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1200" b="0" strike="noStrike" spc="-1">
                <a:latin typeface="Tw Cen MT"/>
              </a:rPr>
              <a:t>obtained by ‘binning’ together assembled metagenomic contigs with similar sequence composition, depth of coverage across one or more related samples and taxonomic affiliations</a:t>
            </a:r>
            <a:endParaRPr lang="pt-PT" sz="1200" b="0" strike="noStrike" spc="-1">
              <a:latin typeface="Arial"/>
            </a:endParaRPr>
          </a:p>
          <a:p>
            <a:pPr>
              <a:lnSpc>
                <a:spcPct val="100000"/>
              </a:lnSpc>
            </a:pP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US" sz="1200" b="0" strike="noStrike" spc="-1">
                <a:latin typeface="Tw Cen MT"/>
              </a:rPr>
              <a:t>We lack in-depth knowledge of the full secondary metabolite biosynthetic potential encrypted in the genomes of the widespread and abundant species that dominate marine ecosystems worldwide.</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US" sz="2000" b="0" strike="noStrike" spc="-1">
                <a:latin typeface="CIDFont+F1"/>
              </a:rPr>
              <a:t>Establish phylogenetic relationships and patterns of distribution across different taxa and marine settings (e.g. HA vs FL)</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US" sz="2000" b="0" strike="noStrike" spc="-1">
                <a:latin typeface="CIDFont+F1"/>
              </a:rPr>
              <a:t>Uncover SM-BGCs specifically involved in the production of novel drug-like candidates</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pt-PT" sz="2000" b="0" strike="noStrike" spc="-1">
                <a:latin typeface="CIDFont+F1"/>
              </a:rPr>
              <a:t>Is the Aquimarina spp. an isolated case?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5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6FC02D7-D7CF-4AFA-84DF-C927789BDD2F}" type="slidenum">
              <a:rPr lang="en-US" sz="1200" b="0" strike="noStrike" spc="-1">
                <a:latin typeface="Times New Roman"/>
              </a:rPr>
              <a:t>57</a:t>
            </a:fld>
            <a:endParaRPr lang="pt-PT" sz="1200" b="0" strike="noStrike" spc="-1">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 name="PlaceHolder 1"/>
          <p:cNvSpPr>
            <a:spLocks noGrp="1" noRot="1" noChangeAspect="1"/>
          </p:cNvSpPr>
          <p:nvPr>
            <p:ph type="sldImg"/>
          </p:nvPr>
        </p:nvSpPr>
        <p:spPr>
          <a:xfrm>
            <a:off x="685800" y="1143000"/>
            <a:ext cx="5486400" cy="3086100"/>
          </a:xfrm>
          <a:prstGeom prst="rect">
            <a:avLst/>
          </a:prstGeom>
        </p:spPr>
      </p:sp>
      <p:sp>
        <p:nvSpPr>
          <p:cNvPr id="216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1200" b="0" strike="noStrike" spc="-1">
                <a:latin typeface="Arial"/>
              </a:rPr>
              <a:t>We lack in-depth knowledge of the full secondary metabolite biosynthetic potential encrypted in the genomes of the widespread and abundant species that dominate marine ecosystems worldwide.</a:t>
            </a:r>
            <a:endParaRPr lang="pt-PT" sz="1200" b="0" strike="noStrike" spc="-1">
              <a:latin typeface="Arial"/>
            </a:endParaRPr>
          </a:p>
          <a:p>
            <a:pPr marL="216000" indent="-216000">
              <a:lnSpc>
                <a:spcPct val="100000"/>
              </a:lnSpc>
            </a:pPr>
            <a:endParaRPr lang="pt-PT" sz="1200" b="0" strike="noStrike" spc="-1">
              <a:latin typeface="Arial"/>
            </a:endParaRPr>
          </a:p>
          <a:p>
            <a:pPr>
              <a:lnSpc>
                <a:spcPct val="100000"/>
              </a:lnSpc>
            </a:pPr>
            <a:r>
              <a:rPr lang="en-US" sz="2000" b="0" strike="noStrike" spc="-1">
                <a:latin typeface="CIDFont+F1"/>
              </a:rPr>
              <a:t>Establish phylogenetic relationships and patterns of distribution across different taxa and marine settings (e.g. HA vs FL)</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US" sz="2000" b="0" strike="noStrike" spc="-1">
                <a:latin typeface="CIDFont+F1"/>
              </a:rPr>
              <a:t>Uncover SM-BGCs specifically involved in the production of novel drug-like candidates</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pt-PT" sz="2000" b="0" strike="noStrike" spc="-1">
                <a:latin typeface="CIDFont+F1"/>
              </a:rPr>
              <a:t>Is the Aquimarina spp. an isolated case?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6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A5A7D55-E3DE-4F59-930F-6EB000742F39}" type="slidenum">
              <a:rPr lang="en-US" sz="1200" b="0" strike="noStrike" spc="-1">
                <a:latin typeface="Times New Roman"/>
              </a:rPr>
              <a:t>58</a:t>
            </a:fld>
            <a:endParaRPr lang="pt-PT" sz="1200" b="0" strike="noStrike" spc="-1">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3" name="PlaceHolder 1"/>
          <p:cNvSpPr>
            <a:spLocks noGrp="1" noRot="1" noChangeAspect="1"/>
          </p:cNvSpPr>
          <p:nvPr>
            <p:ph type="sldImg"/>
          </p:nvPr>
        </p:nvSpPr>
        <p:spPr>
          <a:xfrm>
            <a:off x="685800" y="1143000"/>
            <a:ext cx="5486400" cy="3086100"/>
          </a:xfrm>
          <a:prstGeom prst="rect">
            <a:avLst/>
          </a:prstGeom>
        </p:spPr>
      </p:sp>
      <p:sp>
        <p:nvSpPr>
          <p:cNvPr id="216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a:latin typeface="Tw Cen MT"/>
              </a:rPr>
              <a:t>Genome-guided approach.</a:t>
            </a:r>
            <a:endParaRPr lang="pt-PT" sz="2000" b="0" strike="noStrike" spc="-1">
              <a:latin typeface="Arial"/>
            </a:endParaRPr>
          </a:p>
          <a:p>
            <a:pPr>
              <a:lnSpc>
                <a:spcPct val="100000"/>
              </a:lnSpc>
            </a:pPr>
            <a:endParaRPr lang="pt-PT" sz="2000" b="0" strike="noStrike" spc="-1">
              <a:latin typeface="Arial"/>
            </a:endParaRPr>
          </a:p>
        </p:txBody>
      </p:sp>
      <p:sp>
        <p:nvSpPr>
          <p:cNvPr id="216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877DFE3-B0B0-4E80-A898-8C25D0C29144}" type="slidenum">
              <a:rPr lang="en-US" sz="1200" b="0" strike="noStrike" spc="-1">
                <a:latin typeface="Times New Roman"/>
              </a:rPr>
              <a:t>60</a:t>
            </a:fld>
            <a:endParaRPr lang="pt-PT" sz="1200" b="0" strike="noStrike" spc="-1">
              <a:latin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 name="PlaceHolder 1"/>
          <p:cNvSpPr>
            <a:spLocks noGrp="1" noRot="1" noChangeAspect="1"/>
          </p:cNvSpPr>
          <p:nvPr>
            <p:ph type="sldImg"/>
          </p:nvPr>
        </p:nvSpPr>
        <p:spPr>
          <a:xfrm>
            <a:off x="685800" y="1143000"/>
            <a:ext cx="5486400" cy="3086100"/>
          </a:xfrm>
          <a:prstGeom prst="rect">
            <a:avLst/>
          </a:prstGeom>
        </p:spPr>
      </p:sp>
      <p:sp>
        <p:nvSpPr>
          <p:cNvPr id="216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a:latin typeface="Tw Cen MT"/>
              </a:rPr>
              <a:t>Genome-guided approach.</a:t>
            </a:r>
            <a:endParaRPr lang="pt-PT" sz="2000" b="0" strike="noStrike" spc="-1">
              <a:latin typeface="Arial"/>
            </a:endParaRPr>
          </a:p>
          <a:p>
            <a:pPr>
              <a:lnSpc>
                <a:spcPct val="100000"/>
              </a:lnSpc>
            </a:pPr>
            <a:endParaRPr lang="pt-PT" sz="2000" b="0" strike="noStrike" spc="-1">
              <a:latin typeface="Arial"/>
            </a:endParaRPr>
          </a:p>
        </p:txBody>
      </p:sp>
      <p:sp>
        <p:nvSpPr>
          <p:cNvPr id="216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E99128-1A2B-454E-94E4-96B30C8D6EC5}" type="slidenum">
              <a:rPr lang="en-US" sz="1200" b="0" strike="noStrike" spc="-1">
                <a:latin typeface="Times New Roman"/>
              </a:rPr>
              <a:t>61</a:t>
            </a:fld>
            <a:endParaRPr lang="pt-PT" sz="1200" b="0" strike="noStrike" spc="-1">
              <a:latin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PlaceHolder 1"/>
          <p:cNvSpPr>
            <a:spLocks noGrp="1" noRot="1" noChangeAspect="1"/>
          </p:cNvSpPr>
          <p:nvPr>
            <p:ph type="sldImg"/>
          </p:nvPr>
        </p:nvSpPr>
        <p:spPr>
          <a:xfrm>
            <a:off x="685800" y="1143000"/>
            <a:ext cx="5486400" cy="3086100"/>
          </a:xfrm>
          <a:prstGeom prst="rect">
            <a:avLst/>
          </a:prstGeom>
        </p:spPr>
      </p:sp>
      <p:sp>
        <p:nvSpPr>
          <p:cNvPr id="217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7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E354370-30BA-4557-AFFD-DB197C98FB28}" type="slidenum">
              <a:rPr lang="en-US" sz="1200" b="0" strike="noStrike" spc="-1">
                <a:latin typeface="Times New Roman"/>
              </a:rPr>
              <a:t>63</a:t>
            </a:fld>
            <a:endParaRPr lang="pt-PT" sz="1200" b="0" strike="noStrike" spc="-1">
              <a:latin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profile hidden Markov models of genes that are specific for certain types of gene clusters, antiSMASH is able to accurately identify the gene clusters encoding secondary metabolites of all known broad chemical classes.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antiSMASH not only detects the gene clusters, but also offers detailed sequence analysis.</a:t>
            </a:r>
            <a:r>
              <a:rPr lang="en-US" dirty="0"/>
              <a:t> </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65</a:t>
            </a:fld>
            <a:endParaRPr lang="pt-PT" sz="1400" b="0" strike="noStrike" spc="-1">
              <a:latin typeface="Times New Roman"/>
            </a:endParaRPr>
          </a:p>
        </p:txBody>
      </p:sp>
    </p:spTree>
    <p:extLst>
      <p:ext uri="{BB962C8B-B14F-4D97-AF65-F5344CB8AC3E}">
        <p14:creationId xmlns:p14="http://schemas.microsoft.com/office/powerpoint/2010/main" val="2340154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a:t>
            </a:r>
          </a:p>
          <a:p>
            <a:r>
              <a:rPr lang="en-US"/>
              <a:t>Enter your email address (optional, but highly recommended: you get an email when your results have been processed).</a:t>
            </a:r>
          </a:p>
          <a:p>
            <a:r>
              <a:rPr lang="en-US"/>
              <a:t>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a:p>
            <a:endParaRPr lang="en-US"/>
          </a:p>
          <a:p>
            <a:endParaRPr lang="en-US"/>
          </a:p>
          <a:p>
            <a:r>
              <a:rPr lang="en-US"/>
              <a:t>Select all extra features.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66</a:t>
            </a:fld>
            <a:endParaRPr lang="pt-PT" sz="1400" b="0" strike="noStrike" spc="-1">
              <a:latin typeface="Times New Roman"/>
            </a:endParaRPr>
          </a:p>
        </p:txBody>
      </p:sp>
    </p:spTree>
    <p:extLst>
      <p:ext uri="{BB962C8B-B14F-4D97-AF65-F5344CB8AC3E}">
        <p14:creationId xmlns:p14="http://schemas.microsoft.com/office/powerpoint/2010/main" val="29088615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antiSMASH</a:t>
            </a:r>
            <a:r>
              <a:rPr lang="en-US"/>
              <a:t> can work with different formats of data. Data can be uploaded in </a:t>
            </a:r>
            <a:r>
              <a:rPr lang="en-US" err="1"/>
              <a:t>Genbank</a:t>
            </a:r>
            <a:r>
              <a:rPr lang="en-US"/>
              <a:t> (recommended), EMBL, or plain FASTA format.</a:t>
            </a:r>
          </a:p>
          <a:p>
            <a:endParaRPr lang="en-US"/>
          </a:p>
          <a:p>
            <a:r>
              <a:rPr lang="en-US"/>
              <a:t>The quality of the prediction by </a:t>
            </a:r>
            <a:r>
              <a:rPr lang="en-US" err="1"/>
              <a:t>antiSMASH</a:t>
            </a:r>
            <a:r>
              <a:rPr lang="en-US"/>
              <a:t> is highly dependent on the quality of the input data. If you analyze poor quality draft genomes with many (thousands)  of small contigs and low N 50 , </a:t>
            </a:r>
            <a:r>
              <a:rPr lang="en-US" err="1"/>
              <a:t>antiSMASH</a:t>
            </a:r>
            <a:r>
              <a:rPr lang="en-US"/>
              <a:t> may not be able to detect gene clusters if they are scattered over multiple contigs.</a:t>
            </a:r>
          </a:p>
          <a:p>
            <a:endParaRPr lang="en-US"/>
          </a:p>
          <a:p>
            <a:r>
              <a:rPr lang="en-US"/>
              <a:t>Please be also aware, that many of the specificity determination algorithms in </a:t>
            </a:r>
            <a:r>
              <a:rPr lang="en-US" err="1"/>
              <a:t>antiSMASH</a:t>
            </a:r>
            <a:r>
              <a:rPr lang="en-US"/>
              <a:t> depend on the presence/absence of conserved amino acids at specific positions in the enzyme sequence. If the sequence quality is low and thus also the amino acid of the translated proteins cannot be fully trusted all predictions have to be taken with precautions.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67</a:t>
            </a:fld>
            <a:endParaRPr lang="pt-PT" sz="1400" b="0" strike="noStrike" spc="-1">
              <a:latin typeface="Times New Roman"/>
            </a:endParaRPr>
          </a:p>
        </p:txBody>
      </p:sp>
    </p:spTree>
    <p:extLst>
      <p:ext uri="{BB962C8B-B14F-4D97-AF65-F5344CB8AC3E}">
        <p14:creationId xmlns:p14="http://schemas.microsoft.com/office/powerpoint/2010/main" val="65066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enter your email address (optional, but highly recommended </a:t>
            </a:r>
            <a:r>
              <a:rPr lang="en-US">
                <a:sym typeface="Wingdings" pitchFamily="2" charset="2"/>
              </a:rPr>
              <a:t> </a:t>
            </a:r>
            <a:r>
              <a:rPr lang="en-US"/>
              <a:t>you get an email when your results have been processed) 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70</a:t>
            </a:fld>
            <a:endParaRPr lang="pt-PT" sz="1400" b="0" strike="noStrike" spc="-1">
              <a:latin typeface="Times New Roman"/>
            </a:endParaRPr>
          </a:p>
        </p:txBody>
      </p:sp>
    </p:spTree>
    <p:extLst>
      <p:ext uri="{BB962C8B-B14F-4D97-AF65-F5344CB8AC3E}">
        <p14:creationId xmlns:p14="http://schemas.microsoft.com/office/powerpoint/2010/main" val="3999667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antiSMASH</a:t>
            </a:r>
            <a:r>
              <a:rPr lang="en-US"/>
              <a:t> homepage https://antismash.secondarymetabolites.org for bacterial sequences,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https://fungismash.secondarymetabolites.org for fungal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http://plantismash.secondarymetabolites.org/ for plant 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Select the correct type of </a:t>
            </a:r>
            <a:r>
              <a:rPr lang="en-US" err="1"/>
              <a:t>antiSMASH</a:t>
            </a:r>
            <a:r>
              <a:rPr lang="en-US"/>
              <a:t> analysis you want to carry out, as some of the functions are restricted (useful) for bacterial resp. fungal resp. plant sequences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71</a:t>
            </a:fld>
            <a:endParaRPr lang="pt-PT" sz="1400" b="0" strike="noStrike" spc="-1">
              <a:latin typeface="Times New Roman"/>
            </a:endParaRPr>
          </a:p>
        </p:txBody>
      </p:sp>
    </p:spTree>
    <p:extLst>
      <p:ext uri="{BB962C8B-B14F-4D97-AF65-F5344CB8AC3E}">
        <p14:creationId xmlns:p14="http://schemas.microsoft.com/office/powerpoint/2010/main" val="3505001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PlaceHolder 1"/>
          <p:cNvSpPr>
            <a:spLocks noGrp="1" noRot="1" noChangeAspect="1"/>
          </p:cNvSpPr>
          <p:nvPr>
            <p:ph type="sldImg"/>
          </p:nvPr>
        </p:nvSpPr>
        <p:spPr>
          <a:xfrm>
            <a:off x="685800" y="1143000"/>
            <a:ext cx="5486400" cy="3086100"/>
          </a:xfrm>
          <a:prstGeom prst="rect">
            <a:avLst/>
          </a:prstGeom>
        </p:spPr>
      </p:sp>
      <p:sp>
        <p:nvSpPr>
          <p:cNvPr id="2074"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pc="-1" dirty="0">
                <a:solidFill>
                  <a:srgbClr val="000000"/>
                </a:solidFill>
                <a:cs typeface="Arial"/>
              </a:rPr>
              <a:t>A BGC can be defined as a physically clustered group of two or more genes in a particular genome that together encode a biosynthetic pathway for the production of a specialized metabolite (including its chemical variants)</a:t>
            </a:r>
            <a:endParaRPr lang="pt-PT" spc="-1" dirty="0">
              <a:solidFill>
                <a:srgbClr val="000000"/>
              </a:solidFill>
              <a:cs typeface="Arial"/>
            </a:endParaRPr>
          </a:p>
          <a:p>
            <a:pPr marL="215900" indent="-215900"/>
            <a:endParaRPr lang="en-GB" spc="-1" dirty="0">
              <a:solidFill>
                <a:srgbClr val="000000"/>
              </a:solidFill>
              <a:cs typeface="Arial"/>
            </a:endParaRPr>
          </a:p>
          <a:p>
            <a:pPr marL="215900" indent="-215900"/>
            <a:r>
              <a:rPr lang="en-GB" sz="1200" b="0" strike="noStrike" spc="-1" dirty="0">
                <a:solidFill>
                  <a:srgbClr val="000000"/>
                </a:solidFill>
                <a:latin typeface="+mn-lt"/>
                <a:ea typeface="+mn-ea"/>
                <a:cs typeface="Arial"/>
              </a:rPr>
              <a:t>bacterial natural products are generally clustered into </a:t>
            </a:r>
            <a:r>
              <a:rPr lang="en-GB" sz="1200" b="1" strike="noStrike" spc="-1" dirty="0">
                <a:solidFill>
                  <a:srgbClr val="000000"/>
                </a:solidFill>
                <a:latin typeface="+mn-lt"/>
                <a:ea typeface="+mn-ea"/>
                <a:cs typeface="Arial"/>
              </a:rPr>
              <a:t>contiguous stretches of DNA</a:t>
            </a:r>
            <a:r>
              <a:rPr lang="en-GB" spc="-1" dirty="0">
                <a:solidFill>
                  <a:srgbClr val="000000"/>
                </a:solidFill>
                <a:cs typeface="Arial"/>
              </a:rPr>
              <a:t> </a:t>
            </a:r>
            <a:endParaRPr lang="pt-PT" sz="1200" b="0" strike="noStrike" spc="-1" dirty="0">
              <a:latin typeface="Arial"/>
              <a:cs typeface="Arial"/>
            </a:endParaRPr>
          </a:p>
          <a:p>
            <a:pPr marL="170815" indent="-170815">
              <a:buClr>
                <a:srgbClr val="000000"/>
              </a:buClr>
              <a:buFont typeface="Arial"/>
              <a:buChar char="•"/>
            </a:pPr>
            <a:r>
              <a:rPr lang="en-GB" sz="1200" b="0" strike="noStrike" spc="-1" dirty="0">
                <a:solidFill>
                  <a:srgbClr val="000000"/>
                </a:solidFill>
                <a:latin typeface="+mn-lt"/>
                <a:ea typeface="+mn-ea"/>
                <a:cs typeface="Arial"/>
              </a:rPr>
              <a:t>PKS biosynthetic enzymes</a:t>
            </a:r>
            <a:r>
              <a:rPr lang="en-GB" spc="-1" dirty="0">
                <a:solidFill>
                  <a:srgbClr val="000000"/>
                </a:solidFill>
                <a:cs typeface="Arial"/>
              </a:rPr>
              <a:t> </a:t>
            </a:r>
            <a:endParaRPr lang="pt-PT" spc="-1" dirty="0">
              <a:solidFill>
                <a:srgbClr val="000000"/>
              </a:solidFill>
            </a:endParaRPr>
          </a:p>
          <a:p>
            <a:pPr marL="171360" indent="-171000">
              <a:lnSpc>
                <a:spcPct val="100000"/>
              </a:lnSpc>
              <a:buClr>
                <a:srgbClr val="000000"/>
              </a:buClr>
              <a:buFont typeface="Arial"/>
              <a:buChar char="•"/>
            </a:pPr>
            <a:r>
              <a:rPr lang="en-GB" sz="1200" b="0" strike="noStrike" spc="-1" dirty="0">
                <a:solidFill>
                  <a:srgbClr val="000000"/>
                </a:solidFill>
                <a:latin typeface="+mn-lt"/>
                <a:ea typeface="+mn-ea"/>
                <a:cs typeface="Arial"/>
              </a:rPr>
              <a:t>resistance enzymes specific to the produced metabolite</a:t>
            </a:r>
            <a:r>
              <a:rPr lang="en-GB" spc="-1" dirty="0">
                <a:solidFill>
                  <a:srgbClr val="000000"/>
                </a:solidFill>
                <a:cs typeface="Arial"/>
              </a:rPr>
              <a:t> </a:t>
            </a:r>
            <a:endParaRPr lang="pt-PT" sz="1200" b="0" strike="noStrike" spc="-1" dirty="0">
              <a:latin typeface="Arial"/>
            </a:endParaRPr>
          </a:p>
          <a:p>
            <a:pPr marL="170815" indent="-170815">
              <a:lnSpc>
                <a:spcPct val="100000"/>
              </a:lnSpc>
              <a:buClr>
                <a:srgbClr val="000000"/>
              </a:buClr>
              <a:buFont typeface="Arial"/>
              <a:buChar char="•"/>
            </a:pPr>
            <a:r>
              <a:rPr lang="en-GB" sz="1200" b="0" strike="noStrike" spc="-1" dirty="0">
                <a:solidFill>
                  <a:srgbClr val="000000"/>
                </a:solidFill>
                <a:latin typeface="+mn-lt"/>
                <a:ea typeface="+mn-ea"/>
                <a:cs typeface="Arial"/>
              </a:rPr>
              <a:t>enzymes required to produce unusual building blocks</a:t>
            </a:r>
            <a:endParaRPr lang="pt-PT" sz="1200" b="0" strike="noStrike" spc="-1" dirty="0">
              <a:latin typeface="Arial"/>
              <a:cs typeface="Arial"/>
            </a:endParaRPr>
          </a:p>
          <a:p>
            <a:pPr marL="170815" indent="-170815">
              <a:lnSpc>
                <a:spcPct val="100000"/>
              </a:lnSpc>
              <a:buClr>
                <a:srgbClr val="000000"/>
              </a:buClr>
              <a:buFont typeface="Arial"/>
              <a:buChar char="•"/>
            </a:pPr>
            <a:r>
              <a:rPr lang="en-GB" sz="1200" b="0" strike="noStrike" spc="-1" dirty="0">
                <a:solidFill>
                  <a:srgbClr val="000000"/>
                </a:solidFill>
                <a:latin typeface="+mn-lt"/>
                <a:ea typeface="+mn-ea"/>
                <a:cs typeface="Arial"/>
              </a:rPr>
              <a:t>regulatory machinery to control transcription in the native host.</a:t>
            </a:r>
            <a:endParaRPr lang="pt-PT" sz="1200" b="0" strike="noStrike" spc="-1" dirty="0">
              <a:latin typeface="Arial"/>
              <a:cs typeface="Arial"/>
            </a:endParaRPr>
          </a:p>
        </p:txBody>
      </p:sp>
      <p:sp>
        <p:nvSpPr>
          <p:cNvPr id="20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677DCE8-B634-41B2-82A6-4B5EA3646772}" type="slidenum">
              <a:rPr lang="en-GB" sz="1200" b="0" strike="noStrike" spc="-1">
                <a:latin typeface="Times New Roman"/>
              </a:rPr>
              <a:t>6</a:t>
            </a:fld>
            <a:endParaRPr lang="pt-PT" sz="1200" b="0" strike="noStrike" spc="-1">
              <a:latin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72</a:t>
            </a:fld>
            <a:endParaRPr lang="pt-PT" sz="1400" b="0" strike="noStrike" spc="-1">
              <a:latin typeface="Times New Roman"/>
            </a:endParaRPr>
          </a:p>
        </p:txBody>
      </p:sp>
    </p:spTree>
    <p:extLst>
      <p:ext uri="{BB962C8B-B14F-4D97-AF65-F5344CB8AC3E}">
        <p14:creationId xmlns:p14="http://schemas.microsoft.com/office/powerpoint/2010/main" val="17433903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73</a:t>
            </a:fld>
            <a:endParaRPr lang="pt-PT" sz="1400" b="0" strike="noStrike" spc="-1">
              <a:latin typeface="Times New Roman"/>
            </a:endParaRPr>
          </a:p>
        </p:txBody>
      </p:sp>
    </p:spTree>
    <p:extLst>
      <p:ext uri="{BB962C8B-B14F-4D97-AF65-F5344CB8AC3E}">
        <p14:creationId xmlns:p14="http://schemas.microsoft.com/office/powerpoint/2010/main" val="646726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74</a:t>
            </a:fld>
            <a:endParaRPr lang="pt-PT" sz="1200" b="0" strike="noStrike" spc="-1">
              <a:latin typeface="Times New Roman"/>
            </a:endParaRPr>
          </a:p>
        </p:txBody>
      </p:sp>
    </p:spTree>
    <p:extLst>
      <p:ext uri="{BB962C8B-B14F-4D97-AF65-F5344CB8AC3E}">
        <p14:creationId xmlns:p14="http://schemas.microsoft.com/office/powerpoint/2010/main" val="15046057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latin typeface="Arial"/>
              </a:rPr>
              <a:t>To have an idea of this potential, we recently performed </a:t>
            </a:r>
            <a:endParaRPr lang="pt-PT" sz="1200" b="0" strike="noStrike" spc="-1">
              <a:latin typeface="Arial"/>
            </a:endParaRPr>
          </a:p>
          <a:p>
            <a:pPr>
              <a:lnSpc>
                <a:spcPct val="100000"/>
              </a:lnSpc>
            </a:pPr>
            <a:r>
              <a:rPr lang="en-GB" sz="1200" b="0" strike="noStrike" spc="-1">
                <a:latin typeface="Arial"/>
              </a:rPr>
              <a:t>a comparative genomcs approach of the genomes of 15 bacterial isolates from the gorgonian coral Eunicella labiata</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Where you can see a huge biosynthetic potential.</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We were specially intrigued by a particular genus, the Aquimarina genus</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Polyketides: structurally complex &amp; diverse secondary metabolites (examples: Erythromycin, Tetracyclines, Avermectin) </a:t>
            </a:r>
            <a:endParaRPr lang="pt-PT" sz="1200" b="0" strike="noStrike" spc="-1">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75</a:t>
            </a:fld>
            <a:endParaRPr lang="pt-PT" sz="1200" b="0" strike="noStrike" spc="-1">
              <a:latin typeface="Times New Roman"/>
            </a:endParaRPr>
          </a:p>
        </p:txBody>
      </p:sp>
    </p:spTree>
    <p:extLst>
      <p:ext uri="{BB962C8B-B14F-4D97-AF65-F5344CB8AC3E}">
        <p14:creationId xmlns:p14="http://schemas.microsoft.com/office/powerpoint/2010/main" val="17112224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217488" y="812800"/>
            <a:ext cx="7124700" cy="4008438"/>
          </a:xfrm>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p:nvPr>
        </p:nvSpPr>
        <p:spPr/>
        <p:txBody>
          <a:bodyPr/>
          <a:lstStyle/>
          <a:p>
            <a:pPr algn="r"/>
            <a:fld id="{48215E0F-D4E3-498E-9C4B-58FAA04927E1}" type="slidenum">
              <a:rPr lang="pt-PT" sz="1400" b="0" strike="noStrike" spc="-1" smtClean="0">
                <a:latin typeface="Times New Roman"/>
              </a:rPr>
              <a:t>76</a:t>
            </a:fld>
            <a:endParaRPr lang="pt-PT" sz="1400" b="0" strike="noStrike" spc="-1">
              <a:latin typeface="Times New Roman"/>
            </a:endParaRPr>
          </a:p>
        </p:txBody>
      </p:sp>
    </p:spTree>
    <p:extLst>
      <p:ext uri="{BB962C8B-B14F-4D97-AF65-F5344CB8AC3E}">
        <p14:creationId xmlns:p14="http://schemas.microsoft.com/office/powerpoint/2010/main" val="7544040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77</a:t>
            </a:fld>
            <a:endParaRPr lang="pt-PT" sz="1400" b="0" strike="noStrike" spc="-1">
              <a:latin typeface="Times New Roman"/>
            </a:endParaRPr>
          </a:p>
        </p:txBody>
      </p:sp>
    </p:spTree>
    <p:extLst>
      <p:ext uri="{BB962C8B-B14F-4D97-AF65-F5344CB8AC3E}">
        <p14:creationId xmlns:p14="http://schemas.microsoft.com/office/powerpoint/2010/main" val="37815829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78</a:t>
            </a:fld>
            <a:endParaRPr lang="pt-PT" sz="1400" b="0" strike="noStrike" spc="-1">
              <a:latin typeface="Times New Roman"/>
            </a:endParaRPr>
          </a:p>
        </p:txBody>
      </p:sp>
    </p:spTree>
    <p:extLst>
      <p:ext uri="{BB962C8B-B14F-4D97-AF65-F5344CB8AC3E}">
        <p14:creationId xmlns:p14="http://schemas.microsoft.com/office/powerpoint/2010/main" val="5482658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79</a:t>
            </a:fld>
            <a:endParaRPr lang="pt-PT" sz="1400" b="0" strike="noStrike" spc="-1">
              <a:latin typeface="Times New Roman"/>
            </a:endParaRPr>
          </a:p>
        </p:txBody>
      </p:sp>
    </p:spTree>
    <p:extLst>
      <p:ext uri="{BB962C8B-B14F-4D97-AF65-F5344CB8AC3E}">
        <p14:creationId xmlns:p14="http://schemas.microsoft.com/office/powerpoint/2010/main" val="1132835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81</a:t>
            </a:fld>
            <a:endParaRPr lang="pt-PT"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PlaceHolder 1"/>
          <p:cNvSpPr>
            <a:spLocks noGrp="1" noRot="1" noChangeAspect="1"/>
          </p:cNvSpPr>
          <p:nvPr>
            <p:ph type="sldImg"/>
          </p:nvPr>
        </p:nvSpPr>
        <p:spPr>
          <a:xfrm>
            <a:off x="685800" y="1143000"/>
            <a:ext cx="5486400" cy="3086100"/>
          </a:xfrm>
          <a:prstGeom prst="rect">
            <a:avLst/>
          </a:prstGeom>
        </p:spPr>
      </p:sp>
      <p:sp>
        <p:nvSpPr>
          <p:cNvPr id="207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dirty="0">
                <a:solidFill>
                  <a:srgbClr val="000000"/>
                </a:solidFill>
                <a:latin typeface="Open Sans"/>
                <a:ea typeface="Open Sans"/>
              </a:rPr>
              <a:t>BGCs proposed </a:t>
            </a:r>
            <a:r>
              <a:rPr lang="en-GB" sz="2000" b="0" strike="noStrike" spc="-1" dirty="0">
                <a:solidFill>
                  <a:srgbClr val="000000"/>
                </a:solidFill>
                <a:latin typeface="Wingdings"/>
                <a:ea typeface="Open Sans"/>
              </a:rPr>
              <a:t>-</a:t>
            </a:r>
            <a:r>
              <a:rPr lang="en-GB" sz="2000" b="0" strike="noStrike" spc="-1" dirty="0">
                <a:solidFill>
                  <a:srgbClr val="000000"/>
                </a:solidFill>
                <a:latin typeface="Open Sans"/>
                <a:ea typeface="Open Sans"/>
              </a:rPr>
              <a:t> among life's </a:t>
            </a:r>
            <a:r>
              <a:rPr lang="en-GB" sz="2000" b="1" strike="noStrike" spc="-1" dirty="0">
                <a:solidFill>
                  <a:srgbClr val="000000"/>
                </a:solidFill>
                <a:latin typeface="Open Sans"/>
                <a:ea typeface="Open Sans"/>
              </a:rPr>
              <a:t>most diverse </a:t>
            </a:r>
            <a:r>
              <a:rPr lang="en-GB" sz="2000" b="0" strike="noStrike" spc="-1" dirty="0">
                <a:solidFill>
                  <a:srgbClr val="000000"/>
                </a:solidFill>
                <a:latin typeface="Open Sans"/>
                <a:ea typeface="Open Sans"/>
              </a:rPr>
              <a:t>and </a:t>
            </a:r>
            <a:r>
              <a:rPr lang="en-GB" sz="2000" b="1" strike="noStrike" spc="-1" dirty="0">
                <a:solidFill>
                  <a:srgbClr val="000000"/>
                </a:solidFill>
                <a:latin typeface="Open Sans"/>
                <a:ea typeface="Open Sans"/>
              </a:rPr>
              <a:t>rapidly evolving </a:t>
            </a:r>
            <a:r>
              <a:rPr lang="en-GB" sz="2000" b="0" strike="noStrike" spc="-1" dirty="0">
                <a:solidFill>
                  <a:srgbClr val="000000"/>
                </a:solidFill>
                <a:latin typeface="Open Sans"/>
                <a:ea typeface="Open Sans"/>
              </a:rPr>
              <a:t>genetic elements</a:t>
            </a:r>
            <a:endParaRPr lang="pt-PT" sz="2000" b="0" strike="noStrike" spc="-1" dirty="0">
              <a:latin typeface="Arial"/>
            </a:endParaRPr>
          </a:p>
        </p:txBody>
      </p:sp>
      <p:sp>
        <p:nvSpPr>
          <p:cNvPr id="207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5FE46FB-739E-4294-BF25-079F17DB578E}" type="slidenum">
              <a:rPr lang="en-GB" sz="1200" b="0" strike="noStrike" spc="-1">
                <a:latin typeface="Times New Roman"/>
              </a:rPr>
              <a:t>7</a:t>
            </a:fld>
            <a:endParaRPr lang="pt-PT"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PlaceHolder 1"/>
          <p:cNvSpPr>
            <a:spLocks noGrp="1" noRot="1" noChangeAspect="1"/>
          </p:cNvSpPr>
          <p:nvPr>
            <p:ph type="sldImg"/>
          </p:nvPr>
        </p:nvSpPr>
        <p:spPr>
          <a:xfrm>
            <a:off x="685800" y="1143000"/>
            <a:ext cx="5486400" cy="3086100"/>
          </a:xfrm>
          <a:prstGeom prst="rect">
            <a:avLst/>
          </a:prstGeom>
        </p:spPr>
      </p:sp>
      <p:sp>
        <p:nvSpPr>
          <p:cNvPr id="2056"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dirty="0">
                <a:solidFill>
                  <a:srgbClr val="000000"/>
                </a:solidFill>
                <a:latin typeface="+mn-lt"/>
                <a:ea typeface="+mn-ea"/>
                <a:cs typeface="Arial"/>
              </a:rPr>
              <a:t>These compounds improve bacterial fitness through selective and specific interactions with biological targets</a:t>
            </a:r>
            <a:endParaRPr lang="pt-PT" sz="1200" b="0" strike="noStrike" spc="-1" dirty="0">
              <a:solidFill>
                <a:srgbClr val="000000"/>
              </a:solidFill>
              <a:latin typeface="+mn-lt"/>
              <a:ea typeface="+mn-ea"/>
              <a:cs typeface="Arial"/>
            </a:endParaRPr>
          </a:p>
          <a:p>
            <a:pPr marL="215900" indent="-215900"/>
            <a:endParaRPr lang="en-GB" spc="-1" dirty="0">
              <a:latin typeface="Arial"/>
              <a:cs typeface="Arial"/>
            </a:endParaRPr>
          </a:p>
          <a:p>
            <a:pPr marL="215900" indent="-215900"/>
            <a:r>
              <a:rPr lang="en-GB" spc="-1" dirty="0">
                <a:cs typeface="Arial"/>
              </a:rPr>
              <a:t>Polyketides are synthesized in bacteria, fungi, plants, and certain marine animals by the stepwise condensation of </a:t>
            </a:r>
            <a:r>
              <a:rPr lang="en-GB" spc="-1" dirty="0">
                <a:cs typeface="Arial"/>
                <a:hlinkClick r:id="rId3"/>
              </a:rPr>
              <a:t>acetyl-CoA</a:t>
            </a:r>
            <a:r>
              <a:rPr lang="en-GB" spc="-1" dirty="0">
                <a:cs typeface="Arial"/>
              </a:rPr>
              <a:t> or </a:t>
            </a:r>
            <a:r>
              <a:rPr lang="en-GB" spc="-1" dirty="0">
                <a:cs typeface="Arial"/>
                <a:hlinkClick r:id="rId4"/>
              </a:rPr>
              <a:t>propionyl-CoA</a:t>
            </a:r>
            <a:r>
              <a:rPr lang="en-GB" spc="-1" dirty="0">
                <a:cs typeface="Arial"/>
              </a:rPr>
              <a:t> with </a:t>
            </a:r>
            <a:r>
              <a:rPr lang="en-GB" spc="-1" dirty="0">
                <a:cs typeface="Arial"/>
                <a:hlinkClick r:id="rId5"/>
              </a:rPr>
              <a:t>malonyl-CoA</a:t>
            </a:r>
            <a:r>
              <a:rPr lang="en-GB" spc="-1" dirty="0">
                <a:cs typeface="Arial"/>
              </a:rPr>
              <a:t> or </a:t>
            </a:r>
            <a:r>
              <a:rPr lang="en-GB" spc="-1" dirty="0" err="1">
                <a:cs typeface="Arial"/>
              </a:rPr>
              <a:t>methylmalonyl</a:t>
            </a:r>
            <a:r>
              <a:rPr lang="en-GB" spc="-1" dirty="0">
                <a:cs typeface="Arial"/>
              </a:rPr>
              <a:t>-CoA extender units. Each condensation reaction is driven by the decarboxylation of the extender unit and yields a beta-keto functional group (e.g., an </a:t>
            </a:r>
            <a:r>
              <a:rPr lang="en-GB" spc="-1" dirty="0" err="1">
                <a:cs typeface="Arial"/>
              </a:rPr>
              <a:t>acetoacetyl</a:t>
            </a:r>
            <a:r>
              <a:rPr lang="en-GB" spc="-1" dirty="0">
                <a:cs typeface="Arial"/>
              </a:rPr>
              <a:t> group; this is why the ultimate product is called a polyketide).</a:t>
            </a:r>
            <a:endParaRPr lang="en-GB" dirty="0">
              <a:cs typeface="Arial"/>
            </a:endParaRPr>
          </a:p>
        </p:txBody>
      </p:sp>
      <p:sp>
        <p:nvSpPr>
          <p:cNvPr id="205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CEF8FF-1C51-474D-A02D-508816E39960}" type="slidenum">
              <a:rPr lang="en-GB" sz="1200" b="0" strike="noStrike" spc="-1">
                <a:latin typeface="Times New Roman"/>
              </a:rPr>
              <a:t>8</a:t>
            </a:fld>
            <a:endParaRPr lang="pt-PT"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PlaceHolder 1"/>
          <p:cNvSpPr>
            <a:spLocks noGrp="1" noRot="1" noChangeAspect="1"/>
          </p:cNvSpPr>
          <p:nvPr>
            <p:ph type="sldImg"/>
          </p:nvPr>
        </p:nvSpPr>
        <p:spPr>
          <a:xfrm>
            <a:off x="685800" y="1143000"/>
            <a:ext cx="5486400" cy="3086100"/>
          </a:xfrm>
          <a:prstGeom prst="rect">
            <a:avLst/>
          </a:prstGeom>
        </p:spPr>
      </p:sp>
      <p:sp>
        <p:nvSpPr>
          <p:cNvPr id="2059"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dirty="0">
                <a:solidFill>
                  <a:srgbClr val="000000"/>
                </a:solidFill>
                <a:latin typeface="+mn-lt"/>
                <a:ea typeface="+mn-ea"/>
                <a:cs typeface="Arial"/>
              </a:rPr>
              <a:t>These compounds improve bacterial fitness through selective and specific interactions with biological targets</a:t>
            </a:r>
            <a:endParaRPr lang="pt-PT" sz="1200" b="0" strike="noStrike" spc="-1" dirty="0">
              <a:solidFill>
                <a:srgbClr val="000000"/>
              </a:solidFill>
              <a:latin typeface="+mn-lt"/>
              <a:ea typeface="+mn-ea"/>
              <a:cs typeface="Arial"/>
            </a:endParaRPr>
          </a:p>
          <a:p>
            <a:pPr marL="215900" indent="-215900"/>
            <a:endParaRPr lang="en-GB" spc="-1" dirty="0">
              <a:latin typeface="Arial"/>
              <a:cs typeface="Arial"/>
            </a:endParaRPr>
          </a:p>
          <a:p>
            <a:pPr marL="215900" indent="-215900"/>
            <a:r>
              <a:rPr lang="en-GB" spc="-1" dirty="0">
                <a:cs typeface="Arial"/>
              </a:rPr>
              <a:t>Polyketide antibiotics include many of the most commonly used antibiotics in medicine today such as erythromycin, rapamycin and </a:t>
            </a:r>
            <a:r>
              <a:rPr lang="en-GB" spc="-1" dirty="0" err="1">
                <a:cs typeface="Arial"/>
              </a:rPr>
              <a:t>avermectin</a:t>
            </a:r>
            <a:r>
              <a:rPr lang="en-GB" spc="-1" dirty="0">
                <a:cs typeface="Arial"/>
              </a:rPr>
              <a:t>.</a:t>
            </a:r>
          </a:p>
          <a:p>
            <a:pPr marL="215900" indent="-215900"/>
            <a:endParaRPr lang="en-GB" spc="-1" dirty="0">
              <a:cs typeface="Arial"/>
            </a:endParaRPr>
          </a:p>
          <a:p>
            <a:pPr marL="215900" indent="-215900"/>
            <a:endParaRPr lang="en-GB" spc="-1" dirty="0">
              <a:cs typeface="Arial"/>
            </a:endParaRPr>
          </a:p>
          <a:p>
            <a:pPr algn="l"/>
            <a:r>
              <a:rPr lang="en-US" b="1" i="0" dirty="0" err="1">
                <a:solidFill>
                  <a:srgbClr val="202122"/>
                </a:solidFill>
                <a:effectLst/>
                <a:latin typeface="Arial" panose="020B0604020202020204" pitchFamily="34" charset="0"/>
              </a:rPr>
              <a:t>Pederin</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Vesicant"/>
              </a:rPr>
              <a:t>vesicant</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Toxic"/>
              </a:rPr>
              <a:t>toxic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5" tooltip="Amide"/>
              </a:rPr>
              <a:t>amide</a:t>
            </a:r>
            <a:r>
              <a:rPr lang="en-US" b="0" i="0" dirty="0">
                <a:solidFill>
                  <a:srgbClr val="202122"/>
                </a:solidFill>
                <a:effectLst/>
                <a:latin typeface="Arial" panose="020B0604020202020204" pitchFamily="34" charset="0"/>
              </a:rPr>
              <a:t> with two </a:t>
            </a:r>
            <a:r>
              <a:rPr lang="en-US" b="0" i="0" u="none" strike="noStrike" dirty="0">
                <a:solidFill>
                  <a:srgbClr val="0645AD"/>
                </a:solidFill>
                <a:effectLst/>
                <a:latin typeface="Arial" panose="020B0604020202020204" pitchFamily="34" charset="0"/>
                <a:hlinkClick r:id="rId6" tooltip="Tetrahydropyran"/>
              </a:rPr>
              <a:t>tetrahydropyran</a:t>
            </a:r>
            <a:r>
              <a:rPr lang="en-US" b="0" i="0" dirty="0">
                <a:solidFill>
                  <a:srgbClr val="202122"/>
                </a:solidFill>
                <a:effectLst/>
                <a:latin typeface="Arial" panose="020B0604020202020204" pitchFamily="34" charset="0"/>
              </a:rPr>
              <a:t> rings, found in the </a:t>
            </a:r>
            <a:r>
              <a:rPr lang="en-US" b="0" i="0" u="none" strike="noStrike" dirty="0" err="1">
                <a:solidFill>
                  <a:srgbClr val="0645AD"/>
                </a:solidFill>
                <a:effectLst/>
                <a:latin typeface="Arial" panose="020B0604020202020204" pitchFamily="34" charset="0"/>
                <a:hlinkClick r:id="rId7" tooltip="Haemolymph"/>
              </a:rPr>
              <a:t>haemolymph</a:t>
            </a:r>
            <a:r>
              <a:rPr lang="en-US" b="0" i="0" dirty="0">
                <a:solidFill>
                  <a:srgbClr val="202122"/>
                </a:solidFill>
                <a:effectLst/>
                <a:latin typeface="Arial" panose="020B0604020202020204" pitchFamily="34" charset="0"/>
              </a:rPr>
              <a:t> of the beetle genus </a:t>
            </a:r>
            <a:r>
              <a:rPr lang="en-US" b="0" i="1" u="none" strike="noStrike" dirty="0" err="1">
                <a:solidFill>
                  <a:srgbClr val="0645AD"/>
                </a:solidFill>
                <a:effectLst/>
                <a:latin typeface="Arial" panose="020B0604020202020204" pitchFamily="34" charset="0"/>
                <a:hlinkClick r:id="rId8" tooltip="Paederus"/>
              </a:rPr>
              <a:t>Paederus</a:t>
            </a:r>
            <a:r>
              <a:rPr lang="en-US" b="0" i="0" dirty="0">
                <a:solidFill>
                  <a:srgbClr val="202122"/>
                </a:solidFill>
                <a:effectLst/>
                <a:latin typeface="Arial" panose="020B0604020202020204" pitchFamily="34" charset="0"/>
              </a:rPr>
              <a:t>, including the </a:t>
            </a:r>
            <a:r>
              <a:rPr lang="en-US" b="0" i="0" u="none" strike="noStrike" dirty="0">
                <a:solidFill>
                  <a:srgbClr val="0645AD"/>
                </a:solidFill>
                <a:effectLst/>
                <a:latin typeface="Arial" panose="020B0604020202020204" pitchFamily="34" charset="0"/>
                <a:hlinkClick r:id="rId9" tooltip="Nairobi fly"/>
              </a:rPr>
              <a:t>Nairobi fly</a:t>
            </a:r>
            <a:r>
              <a:rPr lang="en-US" b="0" i="0" dirty="0">
                <a:solidFill>
                  <a:srgbClr val="202122"/>
                </a:solidFill>
                <a:effectLst/>
                <a:latin typeface="Arial" panose="020B0604020202020204" pitchFamily="34" charset="0"/>
              </a:rPr>
              <a:t>, belonging to the family </a:t>
            </a:r>
            <a:r>
              <a:rPr lang="en-US" b="0" i="0" u="none" strike="noStrike" dirty="0" err="1">
                <a:solidFill>
                  <a:srgbClr val="0645AD"/>
                </a:solidFill>
                <a:effectLst/>
                <a:latin typeface="Arial" panose="020B0604020202020204" pitchFamily="34" charset="0"/>
                <a:hlinkClick r:id="rId10" tooltip="Staphylinidae"/>
              </a:rPr>
              <a:t>Staphylinidae</a:t>
            </a:r>
            <a:r>
              <a:rPr lang="en-US" b="0" i="0" dirty="0">
                <a:solidFill>
                  <a:srgbClr val="202122"/>
                </a:solidFill>
                <a:effectLst/>
                <a:latin typeface="Arial" panose="020B0604020202020204" pitchFamily="34" charset="0"/>
              </a:rPr>
              <a:t>. It was first characterized by processing 25 million field-collected </a:t>
            </a:r>
            <a:r>
              <a:rPr lang="en-US" b="0" i="1" dirty="0">
                <a:solidFill>
                  <a:srgbClr val="202122"/>
                </a:solidFill>
                <a:effectLst/>
                <a:latin typeface="Arial" panose="020B0604020202020204" pitchFamily="34" charset="0"/>
              </a:rPr>
              <a:t>P. </a:t>
            </a:r>
            <a:r>
              <a:rPr lang="en-US" b="0" i="1" dirty="0" err="1">
                <a:solidFill>
                  <a:srgbClr val="202122"/>
                </a:solidFill>
                <a:effectLst/>
                <a:latin typeface="Arial" panose="020B0604020202020204" pitchFamily="34" charset="0"/>
              </a:rPr>
              <a:t>fuscipes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1"/>
              </a:rPr>
              <a:t>[1]</a:t>
            </a:r>
            <a:r>
              <a:rPr lang="en-US" b="0" i="0" dirty="0">
                <a:solidFill>
                  <a:srgbClr val="202122"/>
                </a:solidFill>
                <a:effectLst/>
                <a:latin typeface="Arial" panose="020B0604020202020204" pitchFamily="34" charset="0"/>
              </a:rPr>
              <a:t> It makes up approximately 0.025% of an insects weight (for </a:t>
            </a:r>
            <a:r>
              <a:rPr lang="en-US" b="0" i="1" dirty="0">
                <a:solidFill>
                  <a:srgbClr val="202122"/>
                </a:solidFill>
                <a:effectLst/>
                <a:latin typeface="Arial" panose="020B0604020202020204" pitchFamily="34" charset="0"/>
              </a:rPr>
              <a:t>P. </a:t>
            </a:r>
            <a:r>
              <a:rPr lang="en-US" b="0" i="1" dirty="0" err="1">
                <a:solidFill>
                  <a:srgbClr val="202122"/>
                </a:solidFill>
                <a:effectLst/>
                <a:latin typeface="Arial" panose="020B0604020202020204" pitchFamily="34" charset="0"/>
              </a:rPr>
              <a:t>fuscipes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1"/>
              </a:rPr>
              <a:t>[1]</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It has been demonstrated that the production of </a:t>
            </a:r>
            <a:r>
              <a:rPr lang="en-US" b="0" i="0" dirty="0" err="1">
                <a:solidFill>
                  <a:srgbClr val="202122"/>
                </a:solidFill>
                <a:effectLst/>
                <a:latin typeface="Arial" panose="020B0604020202020204" pitchFamily="34" charset="0"/>
              </a:rPr>
              <a:t>pederin</a:t>
            </a:r>
            <a:r>
              <a:rPr lang="en-US" b="0" i="0" dirty="0">
                <a:solidFill>
                  <a:srgbClr val="202122"/>
                </a:solidFill>
                <a:effectLst/>
                <a:latin typeface="Arial" panose="020B0604020202020204" pitchFamily="34" charset="0"/>
              </a:rPr>
              <a:t> relies on the activities of an </a:t>
            </a:r>
            <a:r>
              <a:rPr lang="en-US" b="0" i="0" u="none" strike="noStrike" dirty="0">
                <a:solidFill>
                  <a:srgbClr val="0645AD"/>
                </a:solidFill>
                <a:effectLst/>
                <a:latin typeface="Arial" panose="020B0604020202020204" pitchFamily="34" charset="0"/>
                <a:hlinkClick r:id="rId12" tooltip="Endosymbiont"/>
              </a:rPr>
              <a:t>endosymbiont</a:t>
            </a:r>
            <a:r>
              <a:rPr lang="en-US" b="0" i="0" dirty="0">
                <a:solidFill>
                  <a:srgbClr val="202122"/>
                </a:solidFill>
                <a:effectLst/>
                <a:latin typeface="Arial" panose="020B0604020202020204" pitchFamily="34" charset="0"/>
              </a:rPr>
              <a:t> (</a:t>
            </a:r>
            <a:r>
              <a:rPr lang="en-US" b="0" i="1" u="none" strike="noStrike" dirty="0">
                <a:solidFill>
                  <a:srgbClr val="0645AD"/>
                </a:solidFill>
                <a:effectLst/>
                <a:latin typeface="Arial" panose="020B0604020202020204" pitchFamily="34" charset="0"/>
                <a:hlinkClick r:id="rId13" tooltip="Pseudomonas"/>
              </a:rPr>
              <a:t>Pseudomonas</a:t>
            </a:r>
            <a:r>
              <a:rPr lang="en-US" b="0" i="1" dirty="0">
                <a:solidFill>
                  <a:srgbClr val="202122"/>
                </a:solidFill>
                <a:effectLst/>
                <a:latin typeface="Arial" panose="020B0604020202020204" pitchFamily="34" charset="0"/>
              </a:rPr>
              <a:t> ssp.</a:t>
            </a:r>
            <a:r>
              <a:rPr lang="en-US" b="0" i="0" dirty="0">
                <a:solidFill>
                  <a:srgbClr val="202122"/>
                </a:solidFill>
                <a:effectLst/>
                <a:latin typeface="Arial" panose="020B0604020202020204" pitchFamily="34" charset="0"/>
              </a:rPr>
              <a:t>) within </a:t>
            </a:r>
            <a:r>
              <a:rPr lang="en-US" b="0" i="1" dirty="0" err="1">
                <a:solidFill>
                  <a:srgbClr val="202122"/>
                </a:solidFill>
                <a:effectLst/>
                <a:latin typeface="Arial" panose="020B0604020202020204" pitchFamily="34" charset="0"/>
              </a:rPr>
              <a:t>Paederus</a:t>
            </a:r>
            <a:endParaRPr lang="en-US" b="0" i="0" dirty="0">
              <a:solidFill>
                <a:srgbClr val="202122"/>
              </a:solidFill>
              <a:effectLst/>
              <a:latin typeface="Arial" panose="020B0604020202020204" pitchFamily="34" charset="0"/>
            </a:endParaRPr>
          </a:p>
          <a:p>
            <a:pPr marL="215900" indent="-215900"/>
            <a:endParaRPr lang="en-GB" dirty="0">
              <a:cs typeface="Arial"/>
            </a:endParaRPr>
          </a:p>
        </p:txBody>
      </p:sp>
      <p:sp>
        <p:nvSpPr>
          <p:cNvPr id="206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8383EE-02ED-4F53-823D-EC346D5D919C}" type="slidenum">
              <a:rPr lang="en-GB" sz="1200" b="0" strike="noStrike" spc="-1">
                <a:latin typeface="Times New Roman"/>
              </a:rPr>
              <a:t>9</a:t>
            </a:fld>
            <a:endParaRPr lang="pt-PT"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1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37D95DC4-5782-40B7-A8D8-69A4CEB69952}" type="datetime">
              <a:rPr lang="en-US" sz="1200" b="0" strike="noStrike" spc="-1">
                <a:solidFill>
                  <a:srgbClr val="8B8B8B"/>
                </a:solidFill>
                <a:latin typeface="Calibri"/>
              </a:rPr>
              <a:t>5/4/2021</a:t>
            </a:fld>
            <a:endParaRPr lang="pt-PT" sz="1200" b="0" strike="noStrike" spc="-1">
              <a:latin typeface="Times New Roman"/>
            </a:endParaRPr>
          </a:p>
        </p:txBody>
      </p:sp>
      <p:sp>
        <p:nvSpPr>
          <p:cNvPr id="6"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2ECC888-C342-43F6-AD95-120715626757}" type="slidenum">
              <a:rPr lang="en-US" sz="1200" b="0" strike="noStrike" spc="-1">
                <a:solidFill>
                  <a:srgbClr val="8B8B8B"/>
                </a:solidFill>
                <a:latin typeface="Calibri"/>
              </a:rPr>
              <a:t>‹nº›</a:t>
            </a:fld>
            <a:endParaRPr lang="pt-PT" sz="1200" b="0" strike="noStrike" spc="-1">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323640" y="2872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
        <p:nvSpPr>
          <p:cNvPr id="42"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 name="PlaceHolder 1"/>
          <p:cNvSpPr>
            <a:spLocks noGrp="1"/>
          </p:cNvSpPr>
          <p:nvPr>
            <p:ph type="body"/>
          </p:nvPr>
        </p:nvSpPr>
        <p:spPr>
          <a:xfrm>
            <a:off x="323640" y="3394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CEA3F0C1-AB90-427F-A45B-927BA7E0CDF4}" type="datetime">
              <a:rPr lang="pt-PT" sz="1200" b="0" strike="noStrike" spc="-1">
                <a:solidFill>
                  <a:srgbClr val="8B8B8B"/>
                </a:solidFill>
                <a:latin typeface="Calibri"/>
              </a:rPr>
              <a:t>04/05/2021</a:t>
            </a:fld>
            <a:endParaRPr lang="pt-PT" sz="1200" b="0" strike="noStrike" spc="-1">
              <a:latin typeface="Times New Roman"/>
            </a:endParaRPr>
          </a:p>
        </p:txBody>
      </p:sp>
      <p:sp>
        <p:nvSpPr>
          <p:cNvPr id="155"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56"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670E947-5C52-4A68-85F9-4986C3831B8A}" type="slidenum">
              <a:rPr lang="pt-PT" sz="1200" b="0" strike="noStrike" spc="-1">
                <a:solidFill>
                  <a:srgbClr val="8B8B8B"/>
                </a:solidFill>
                <a:latin typeface="Calibri"/>
              </a:rPr>
              <a:t>‹nº›</a:t>
            </a:fld>
            <a:endParaRPr lang="pt-PT" sz="1200" b="0" strike="noStrike" spc="-1">
              <a:latin typeface="Times New Roman"/>
            </a:endParaRPr>
          </a:p>
        </p:txBody>
      </p:sp>
      <p:sp>
        <p:nvSpPr>
          <p:cNvPr id="157"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pt-PT" sz="1800" b="0" strike="noStrike" spc="-1">
                <a:solidFill>
                  <a:srgbClr val="000000"/>
                </a:solidFill>
                <a:latin typeface="Calibri"/>
              </a:rPr>
              <a:t>Click to edit the title text format</a:t>
            </a:r>
          </a:p>
        </p:txBody>
      </p:sp>
      <p:sp>
        <p:nvSpPr>
          <p:cNvPr id="158"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pt-PT" sz="6000" b="0" strike="noStrike" spc="-1">
                <a:solidFill>
                  <a:srgbClr val="000000"/>
                </a:solidFill>
                <a:latin typeface="Calibri Light"/>
              </a:rPr>
              <a:t>Clique para editar o estilo de título do Modelo Global</a:t>
            </a:r>
            <a:endParaRPr lang="pt-PT" sz="6000" b="0" strike="noStrike" spc="-1">
              <a:solidFill>
                <a:srgbClr val="000000"/>
              </a:solidFill>
              <a:latin typeface="Calibri"/>
            </a:endParaRPr>
          </a:p>
        </p:txBody>
      </p:sp>
      <p:sp>
        <p:nvSpPr>
          <p:cNvPr id="19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7D29749-C63E-4BE1-B6E7-3306EEFCE687}" type="datetime">
              <a:rPr lang="pt-PT" sz="1200" b="0" strike="noStrike" spc="-1">
                <a:solidFill>
                  <a:srgbClr val="8B8B8B"/>
                </a:solidFill>
                <a:latin typeface="Calibri"/>
              </a:rPr>
              <a:t>04/05/2021</a:t>
            </a:fld>
            <a:endParaRPr lang="pt-PT" sz="1200" b="0" strike="noStrike" spc="-1">
              <a:latin typeface="Times New Roman"/>
            </a:endParaRPr>
          </a:p>
        </p:txBody>
      </p:sp>
      <p:sp>
        <p:nvSpPr>
          <p:cNvPr id="197" name="PlaceHolder 3"/>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98"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B0A8F31-BD18-41C4-8360-C80D7962443C}" type="slidenum">
              <a:rPr lang="pt-PT" sz="1200" b="0" strike="noStrike" spc="-1">
                <a:solidFill>
                  <a:srgbClr val="8B8B8B"/>
                </a:solidFill>
                <a:latin typeface="Calibri"/>
              </a:rPr>
              <a:t>‹nº›</a:t>
            </a:fld>
            <a:endParaRPr lang="pt-PT" sz="1200" b="0" strike="noStrike" spc="-1">
              <a:latin typeface="Times New Roman"/>
            </a:endParaRPr>
          </a:p>
        </p:txBody>
      </p:sp>
      <p:sp>
        <p:nvSpPr>
          <p:cNvPr id="199"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pt-PT" sz="4400" b="0" strike="noStrike" spc="-1">
                <a:solidFill>
                  <a:srgbClr val="000000"/>
                </a:solidFill>
                <a:latin typeface="Calibri Light"/>
              </a:rPr>
              <a:t>Clique para editar o estilo de título do Modelo Global</a:t>
            </a:r>
            <a:endParaRPr lang="pt-PT" sz="4400" b="0" strike="noStrike" spc="-1">
              <a:solidFill>
                <a:srgbClr val="000000"/>
              </a:solidFill>
              <a:latin typeface="Calibri"/>
            </a:endParaRPr>
          </a:p>
        </p:txBody>
      </p:sp>
      <p:sp>
        <p:nvSpPr>
          <p:cNvPr id="237"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pt-PT" sz="2800" b="0" strike="noStrike" spc="-1">
                <a:solidFill>
                  <a:srgbClr val="000000"/>
                </a:solidFill>
                <a:latin typeface="Calibri"/>
              </a:rPr>
              <a:t>Editar os estilos de texto do Modelo Global</a:t>
            </a:r>
          </a:p>
          <a:p>
            <a:pPr marL="685800" lvl="1" indent="-228240">
              <a:lnSpc>
                <a:spcPct val="90000"/>
              </a:lnSpc>
              <a:spcBef>
                <a:spcPts val="499"/>
              </a:spcBef>
              <a:buClr>
                <a:srgbClr val="000000"/>
              </a:buClr>
              <a:buFont typeface="Arial"/>
              <a:buChar char="•"/>
            </a:pPr>
            <a:r>
              <a:rPr lang="pt-PT" sz="2400" b="0" strike="noStrike" spc="-1">
                <a:solidFill>
                  <a:srgbClr val="000000"/>
                </a:solidFill>
                <a:latin typeface="Calibri"/>
              </a:rPr>
              <a:t>Segundo nível</a:t>
            </a:r>
          </a:p>
          <a:p>
            <a:pPr marL="1143000" lvl="2" indent="-228240">
              <a:lnSpc>
                <a:spcPct val="90000"/>
              </a:lnSpc>
              <a:spcBef>
                <a:spcPts val="499"/>
              </a:spcBef>
              <a:buClr>
                <a:srgbClr val="000000"/>
              </a:buClr>
              <a:buFont typeface="Arial"/>
              <a:buChar char="•"/>
            </a:pPr>
            <a:r>
              <a:rPr lang="pt-PT" sz="2000" b="0" strike="noStrike" spc="-1">
                <a:solidFill>
                  <a:srgbClr val="000000"/>
                </a:solidFill>
                <a:latin typeface="Calibri"/>
              </a:rPr>
              <a:t>Terceiro nível</a:t>
            </a:r>
          </a:p>
          <a:p>
            <a:pPr marL="1600200" lvl="3" indent="-228240">
              <a:lnSpc>
                <a:spcPct val="90000"/>
              </a:lnSpc>
              <a:spcBef>
                <a:spcPts val="499"/>
              </a:spcBef>
              <a:buClr>
                <a:srgbClr val="000000"/>
              </a:buClr>
              <a:buFont typeface="Arial"/>
              <a:buChar char="•"/>
            </a:pPr>
            <a:r>
              <a:rPr lang="pt-PT" sz="1800" b="0" strike="noStrike" spc="-1">
                <a:solidFill>
                  <a:srgbClr val="000000"/>
                </a:solidFill>
                <a:latin typeface="Calibri"/>
              </a:rPr>
              <a:t>Quarto nível</a:t>
            </a:r>
          </a:p>
          <a:p>
            <a:pPr marL="2057400" lvl="4" indent="-228240">
              <a:lnSpc>
                <a:spcPct val="90000"/>
              </a:lnSpc>
              <a:spcBef>
                <a:spcPts val="499"/>
              </a:spcBef>
              <a:buClr>
                <a:srgbClr val="000000"/>
              </a:buClr>
              <a:buFont typeface="Arial"/>
              <a:buChar char="•"/>
            </a:pPr>
            <a:r>
              <a:rPr lang="pt-PT" sz="1800" b="0" strike="noStrike" spc="-1">
                <a:solidFill>
                  <a:srgbClr val="000000"/>
                </a:solidFill>
                <a:latin typeface="Calibri"/>
              </a:rPr>
              <a:t>Quinto nível</a:t>
            </a:r>
          </a:p>
        </p:txBody>
      </p:sp>
      <p:sp>
        <p:nvSpPr>
          <p:cNvPr id="238"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168CAE74-B086-4092-84C6-A95BAE249691}" type="datetime">
              <a:rPr lang="pt-PT" sz="1200" b="0" strike="noStrike" spc="-1">
                <a:solidFill>
                  <a:srgbClr val="8B8B8B"/>
                </a:solidFill>
                <a:latin typeface="Calibri"/>
              </a:rPr>
              <a:t>04/05/2021</a:t>
            </a:fld>
            <a:endParaRPr lang="pt-PT" sz="1200" b="0" strike="noStrike" spc="-1">
              <a:latin typeface="Times New Roman"/>
            </a:endParaRPr>
          </a:p>
        </p:txBody>
      </p:sp>
      <p:sp>
        <p:nvSpPr>
          <p:cNvPr id="239" name="PlaceHolder 4"/>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40"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5E9353B-2909-4AA8-94E9-D23945634FD0}" type="slidenum">
              <a:rPr lang="pt-PT" sz="1200" b="0" strike="noStrike" spc="-1">
                <a:solidFill>
                  <a:srgbClr val="8B8B8B"/>
                </a:solidFill>
                <a:latin typeface="Calibri"/>
              </a:rPr>
              <a:t>‹nº›</a:t>
            </a:fld>
            <a:endParaRPr lang="pt-PT"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6.wmf"/><Relationship Id="rId3" Type="http://schemas.openxmlformats.org/officeDocument/2006/relationships/image" Target="../media/image26.wmf"/><Relationship Id="rId7" Type="http://schemas.openxmlformats.org/officeDocument/2006/relationships/image" Target="../media/image30.wmf"/><Relationship Id="rId12"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 Id="rId14" Type="http://schemas.openxmlformats.org/officeDocument/2006/relationships/image" Target="../media/image37.wmf"/></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wmf"/><Relationship Id="rId5" Type="http://schemas.openxmlformats.org/officeDocument/2006/relationships/image" Target="../media/image29.wmf"/><Relationship Id="rId4" Type="http://schemas.openxmlformats.org/officeDocument/2006/relationships/image" Target="../media/image40.png"/><Relationship Id="rId9" Type="http://schemas.openxmlformats.org/officeDocument/2006/relationships/image" Target="../media/image36.wmf"/></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1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3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8.png"/><Relationship Id="rId7"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image" Target="../media/image64.png"/><Relationship Id="rId5" Type="http://schemas.openxmlformats.org/officeDocument/2006/relationships/image" Target="../media/image70.png"/><Relationship Id="rId10" Type="http://schemas.openxmlformats.org/officeDocument/2006/relationships/image" Target="../media/image71.png"/><Relationship Id="rId4" Type="http://schemas.openxmlformats.org/officeDocument/2006/relationships/image" Target="../media/image69.pn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37.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50.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61.xml"/><Relationship Id="rId4" Type="http://schemas.openxmlformats.org/officeDocument/2006/relationships/image" Target="../media/image76.gif"/></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37.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37.xml"/><Relationship Id="rId5" Type="http://schemas.openxmlformats.org/officeDocument/2006/relationships/image" Target="../media/image84.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jpeg"/></Relationships>
</file>

<file path=ppt/slides/_rels/slide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97.pn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103.png"/><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4.jpeg"/><Relationship Id="rId7"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4.jpeg"/></Relationships>
</file>

<file path=ppt/slides/_rels/slide64.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25.xml"/><Relationship Id="rId6" Type="http://schemas.openxmlformats.org/officeDocument/2006/relationships/hyperlink" Target="https://doi.org/10.1093/nar/gkz310" TargetMode="External"/><Relationship Id="rId5" Type="http://schemas.openxmlformats.org/officeDocument/2006/relationships/hyperlink" Target="https://antismash.secondarymetabolites.org/" TargetMode="External"/><Relationship Id="rId4" Type="http://schemas.openxmlformats.org/officeDocument/2006/relationships/image" Target="../media/image107.sv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25.xml"/><Relationship Id="rId5" Type="http://schemas.openxmlformats.org/officeDocument/2006/relationships/hyperlink" Target="https://antismash.secondarymetabolites.org/" TargetMode="External"/><Relationship Id="rId4" Type="http://schemas.openxmlformats.org/officeDocument/2006/relationships/image" Target="../media/image107.svg"/></Relationships>
</file>

<file path=ppt/slides/_rels/slide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hyperlink" Target="https://git.wageningenur.nl/medema-group/BiG-SCAPE"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wmf"/><Relationship Id="rId5" Type="http://schemas.openxmlformats.org/officeDocument/2006/relationships/image" Target="../media/image10.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5.wmf"/><Relationship Id="rId7"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0" y="6584400"/>
            <a:ext cx="12191760" cy="2732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285" name="CustomShape 3"/>
          <p:cNvSpPr/>
          <p:nvPr/>
        </p:nvSpPr>
        <p:spPr>
          <a:xfrm>
            <a:off x="4219951"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Sandra </a:t>
            </a:r>
            <a:r>
              <a:rPr lang="en-GB" sz="2000" b="1" strike="noStrike" spc="-1" err="1">
                <a:solidFill>
                  <a:srgbClr val="000000"/>
                </a:solidFill>
                <a:latin typeface="Open Sans"/>
                <a:ea typeface="Open Sans"/>
              </a:rPr>
              <a:t>Godinho</a:t>
            </a:r>
            <a:r>
              <a:rPr lang="en-GB" sz="2000" b="1" strike="noStrike" spc="-1">
                <a:solidFill>
                  <a:srgbClr val="000000"/>
                </a:solidFill>
                <a:latin typeface="Open Sans"/>
                <a:ea typeface="Open Sans"/>
              </a:rPr>
              <a:t> Silva</a:t>
            </a:r>
            <a:endParaRPr lang="pt-PT" sz="2000" b="0" strike="noStrike" spc="-1">
              <a:latin typeface="Arial"/>
            </a:endParaRPr>
          </a:p>
        </p:txBody>
      </p:sp>
      <p:pic>
        <p:nvPicPr>
          <p:cNvPr id="287" name="Picture 11" descr="ist.jpg"/>
          <p:cNvPicPr/>
          <p:nvPr/>
        </p:nvPicPr>
        <p:blipFill>
          <a:blip r:embed="rId3"/>
          <a:stretch/>
        </p:blipFill>
        <p:spPr>
          <a:xfrm>
            <a:off x="246369" y="71640"/>
            <a:ext cx="2009520" cy="883800"/>
          </a:xfrm>
          <a:prstGeom prst="rect">
            <a:avLst/>
          </a:prstGeom>
          <a:ln>
            <a:noFill/>
          </a:ln>
        </p:spPr>
      </p:pic>
      <p:pic>
        <p:nvPicPr>
          <p:cNvPr id="291" name="Imagem 1"/>
          <p:cNvPicPr/>
          <p:nvPr/>
        </p:nvPicPr>
        <p:blipFill>
          <a:blip r:embed="rId4"/>
          <a:stretch/>
        </p:blipFill>
        <p:spPr>
          <a:xfrm>
            <a:off x="6905785" y="194400"/>
            <a:ext cx="899280" cy="743400"/>
          </a:xfrm>
          <a:prstGeom prst="rect">
            <a:avLst/>
          </a:prstGeom>
          <a:ln>
            <a:noFill/>
          </a:ln>
        </p:spPr>
      </p:pic>
      <p:pic>
        <p:nvPicPr>
          <p:cNvPr id="292" name="Imagem 2"/>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rcRect t="11573" b="13802"/>
          <a:stretch/>
        </p:blipFill>
        <p:spPr>
          <a:xfrm>
            <a:off x="8307265" y="60480"/>
            <a:ext cx="3584520" cy="1055160"/>
          </a:xfrm>
          <a:prstGeom prst="rect">
            <a:avLst/>
          </a:prstGeom>
          <a:ln>
            <a:noFill/>
          </a:ln>
        </p:spPr>
      </p:pic>
      <p:sp>
        <p:nvSpPr>
          <p:cNvPr id="293" name="CustomShape 7"/>
          <p:cNvSpPr/>
          <p:nvPr/>
        </p:nvSpPr>
        <p:spPr>
          <a:xfrm>
            <a:off x="5264400" y="5821321"/>
            <a:ext cx="1472945"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r>
              <a:rPr lang="pt-PT" sz="1600" b="1" spc="-1">
                <a:solidFill>
                  <a:srgbClr val="000000"/>
                </a:solidFill>
                <a:latin typeface="open sans"/>
                <a:ea typeface="Lao Sangam MN"/>
              </a:rPr>
              <a:t>28 </a:t>
            </a:r>
            <a:r>
              <a:rPr lang="pt-PT" sz="1600" b="1" spc="-1" dirty="0" err="1">
                <a:solidFill>
                  <a:srgbClr val="000000"/>
                </a:solidFill>
                <a:latin typeface="open sans"/>
                <a:ea typeface="Lao Sangam MN"/>
              </a:rPr>
              <a:t>April</a:t>
            </a:r>
            <a:r>
              <a:rPr lang="pt-PT" sz="1600" b="1" strike="noStrike" spc="-1" dirty="0">
                <a:solidFill>
                  <a:srgbClr val="000000"/>
                </a:solidFill>
                <a:latin typeface="open sans"/>
                <a:ea typeface="Lao Sangam MN"/>
              </a:rPr>
              <a:t> 2021</a:t>
            </a:r>
            <a:endParaRPr lang="pt-PT" sz="1600" b="1" strike="noStrike" spc="-1" dirty="0">
              <a:latin typeface="open sans"/>
            </a:endParaRPr>
          </a:p>
        </p:txBody>
      </p:sp>
      <p:pic>
        <p:nvPicPr>
          <p:cNvPr id="294" name="Picture 2" descr="Bildergebnis für BSRG"/>
          <p:cNvPicPr/>
          <p:nvPr/>
        </p:nvPicPr>
        <p:blipFill>
          <a:blip r:embed="rId7"/>
          <a:srcRect t="18596" b="22426"/>
          <a:stretch/>
        </p:blipFill>
        <p:spPr>
          <a:xfrm>
            <a:off x="4726705" y="105480"/>
            <a:ext cx="1562400" cy="921240"/>
          </a:xfrm>
          <a:prstGeom prst="rect">
            <a:avLst/>
          </a:prstGeom>
          <a:ln>
            <a:noFill/>
          </a:ln>
        </p:spPr>
      </p:pic>
      <p:sp>
        <p:nvSpPr>
          <p:cNvPr id="14" name="CustomShape 9">
            <a:extLst>
              <a:ext uri="{FF2B5EF4-FFF2-40B4-BE49-F238E27FC236}">
                <a16:creationId xmlns:a16="http://schemas.microsoft.com/office/drawing/2014/main" id="{F8DC9B6A-547D-4AA2-9194-E8CDC980C8D8}"/>
              </a:ext>
            </a:extLst>
          </p:cNvPr>
          <p:cNvSpPr/>
          <p:nvPr/>
        </p:nvSpPr>
        <p:spPr>
          <a:xfrm>
            <a:off x="894211" y="2838574"/>
            <a:ext cx="10403339" cy="82954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4800" b="1" strike="noStrike" spc="-1">
                <a:solidFill>
                  <a:srgbClr val="203864"/>
                </a:solidFill>
                <a:latin typeface="Calibri Light"/>
              </a:rPr>
              <a:t>Secondary metabolites: paths to discovery</a:t>
            </a:r>
            <a:endParaRPr lang="pt-PT" sz="4800" b="0" strike="noStrike" spc="-1">
              <a:latin typeface="Arial"/>
            </a:endParaRPr>
          </a:p>
        </p:txBody>
      </p:sp>
      <p:sp>
        <p:nvSpPr>
          <p:cNvPr id="2" name="CaixaDeTexto 1">
            <a:extLst>
              <a:ext uri="{FF2B5EF4-FFF2-40B4-BE49-F238E27FC236}">
                <a16:creationId xmlns:a16="http://schemas.microsoft.com/office/drawing/2014/main" id="{2B2A70D8-087F-4F77-9756-F23FA3DAB0EA}"/>
              </a:ext>
            </a:extLst>
          </p:cNvPr>
          <p:cNvSpPr txBox="1"/>
          <p:nvPr/>
        </p:nvSpPr>
        <p:spPr>
          <a:xfrm>
            <a:off x="4130808"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3" name="Imagem 3" descr="Uma imagem com relógio&#10;&#10;Descrição gerada com confiança muito alta">
            <a:extLst>
              <a:ext uri="{FF2B5EF4-FFF2-40B4-BE49-F238E27FC236}">
                <a16:creationId xmlns:a16="http://schemas.microsoft.com/office/drawing/2014/main" id="{F492EEF4-319C-4539-8B8E-9CCBDEA4027F}"/>
              </a:ext>
            </a:extLst>
          </p:cNvPr>
          <p:cNvPicPr>
            <a:picLocks noChangeAspect="1"/>
          </p:cNvPicPr>
          <p:nvPr/>
        </p:nvPicPr>
        <p:blipFill>
          <a:blip r:embed="rId8"/>
          <a:stretch>
            <a:fillRect/>
          </a:stretch>
        </p:blipFill>
        <p:spPr>
          <a:xfrm>
            <a:off x="2385849" y="318953"/>
            <a:ext cx="1941783" cy="518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7" name="Group 1"/>
          <p:cNvGrpSpPr/>
          <p:nvPr/>
        </p:nvGrpSpPr>
        <p:grpSpPr>
          <a:xfrm>
            <a:off x="1290240" y="1690560"/>
            <a:ext cx="9611280" cy="2822400"/>
            <a:chOff x="1290240" y="1690560"/>
            <a:chExt cx="9611280" cy="2822400"/>
          </a:xfrm>
        </p:grpSpPr>
        <p:sp>
          <p:nvSpPr>
            <p:cNvPr id="368" name="CustomShape 2"/>
            <p:cNvSpPr/>
            <p:nvPr/>
          </p:nvSpPr>
          <p:spPr>
            <a:xfrm>
              <a:off x="1567800" y="1756800"/>
              <a:ext cx="10170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Loading module</a:t>
              </a:r>
              <a:endParaRPr lang="pt-PT" sz="1800" b="0" strike="noStrike" spc="-1">
                <a:latin typeface="Arial"/>
              </a:endParaRPr>
            </a:p>
          </p:txBody>
        </p:sp>
        <p:sp>
          <p:nvSpPr>
            <p:cNvPr id="369" name="CustomShape 3"/>
            <p:cNvSpPr/>
            <p:nvPr/>
          </p:nvSpPr>
          <p:spPr>
            <a:xfrm>
              <a:off x="5096880" y="1837800"/>
              <a:ext cx="2306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Elongation modules</a:t>
              </a:r>
              <a:endParaRPr lang="pt-PT" sz="1800" b="0" strike="noStrike" spc="-1">
                <a:latin typeface="Arial"/>
              </a:endParaRPr>
            </a:p>
          </p:txBody>
        </p:sp>
        <p:sp>
          <p:nvSpPr>
            <p:cNvPr id="370" name="CustomShape 4"/>
            <p:cNvSpPr/>
            <p:nvPr/>
          </p:nvSpPr>
          <p:spPr>
            <a:xfrm>
              <a:off x="2756880" y="3935880"/>
              <a:ext cx="21387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Source Sans Pro"/>
                  <a:ea typeface="Source Sans Pro"/>
                </a:rPr>
                <a:t>Minimal Elongation domains</a:t>
              </a:r>
              <a:endParaRPr lang="pt-PT" sz="1600" b="0" strike="noStrike" spc="-1">
                <a:latin typeface="Arial"/>
              </a:endParaRPr>
            </a:p>
          </p:txBody>
        </p:sp>
        <p:sp>
          <p:nvSpPr>
            <p:cNvPr id="371" name="CustomShape 5"/>
            <p:cNvSpPr/>
            <p:nvPr/>
          </p:nvSpPr>
          <p:spPr>
            <a:xfrm>
              <a:off x="5734080" y="3952800"/>
              <a:ext cx="2124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600" b="0" strike="noStrike" spc="-1">
                  <a:solidFill>
                    <a:srgbClr val="000000"/>
                  </a:solidFill>
                  <a:latin typeface="Source Sans Pro"/>
                  <a:ea typeface="Source Sans Pro"/>
                </a:rPr>
                <a:t>Additional</a:t>
              </a:r>
              <a:r>
                <a:rPr lang="en-GB" sz="1800" b="0" strike="noStrike" spc="-1">
                  <a:solidFill>
                    <a:srgbClr val="000000"/>
                  </a:solidFill>
                  <a:latin typeface="Arial"/>
                  <a:ea typeface="Calibri"/>
                </a:rPr>
                <a:t> </a:t>
              </a:r>
              <a:r>
                <a:rPr lang="en-GB" sz="1600" b="0" strike="noStrike" spc="-1">
                  <a:solidFill>
                    <a:srgbClr val="000000"/>
                  </a:solidFill>
                  <a:latin typeface="Source Sans Pro"/>
                  <a:ea typeface="Source Sans Pro"/>
                </a:rPr>
                <a:t>domains</a:t>
              </a:r>
              <a:endParaRPr lang="pt-PT" sz="1600" b="0" strike="noStrike" spc="-1">
                <a:latin typeface="Arial"/>
              </a:endParaRPr>
            </a:p>
          </p:txBody>
        </p:sp>
        <p:pic>
          <p:nvPicPr>
            <p:cNvPr id="372" name="Imagem 42"/>
            <p:cNvPicPr/>
            <p:nvPr/>
          </p:nvPicPr>
          <p:blipFill>
            <a:blip r:embed="rId3"/>
            <a:stretch/>
          </p:blipFill>
          <p:spPr>
            <a:xfrm>
              <a:off x="1290240" y="2453040"/>
              <a:ext cx="1687320" cy="1439640"/>
            </a:xfrm>
            <a:prstGeom prst="rect">
              <a:avLst/>
            </a:prstGeom>
            <a:ln>
              <a:noFill/>
            </a:ln>
          </p:spPr>
        </p:pic>
        <p:pic>
          <p:nvPicPr>
            <p:cNvPr id="373" name="Imagem 53"/>
            <p:cNvPicPr/>
            <p:nvPr/>
          </p:nvPicPr>
          <p:blipFill>
            <a:blip r:embed="rId4"/>
            <a:stretch/>
          </p:blipFill>
          <p:spPr>
            <a:xfrm>
              <a:off x="2646000" y="2453040"/>
              <a:ext cx="2306880" cy="1439640"/>
            </a:xfrm>
            <a:prstGeom prst="rect">
              <a:avLst/>
            </a:prstGeom>
            <a:ln>
              <a:noFill/>
            </a:ln>
          </p:spPr>
        </p:pic>
        <p:pic>
          <p:nvPicPr>
            <p:cNvPr id="374" name="Imagem 54"/>
            <p:cNvPicPr/>
            <p:nvPr/>
          </p:nvPicPr>
          <p:blipFill>
            <a:blip r:embed="rId5"/>
            <a:stretch/>
          </p:blipFill>
          <p:spPr>
            <a:xfrm>
              <a:off x="4692240" y="2453040"/>
              <a:ext cx="3948120" cy="1439640"/>
            </a:xfrm>
            <a:prstGeom prst="rect">
              <a:avLst/>
            </a:prstGeom>
            <a:ln>
              <a:noFill/>
            </a:ln>
          </p:spPr>
        </p:pic>
        <p:pic>
          <p:nvPicPr>
            <p:cNvPr id="375" name="Imagem 59"/>
            <p:cNvPicPr/>
            <p:nvPr/>
          </p:nvPicPr>
          <p:blipFill>
            <a:blip r:embed="rId6"/>
            <a:stretch/>
          </p:blipFill>
          <p:spPr>
            <a:xfrm>
              <a:off x="9884520" y="2453040"/>
              <a:ext cx="1017000" cy="1439640"/>
            </a:xfrm>
            <a:prstGeom prst="rect">
              <a:avLst/>
            </a:prstGeom>
            <a:ln>
              <a:noFill/>
            </a:ln>
          </p:spPr>
        </p:pic>
        <p:sp>
          <p:nvSpPr>
            <p:cNvPr id="376" name="CustomShape 6"/>
            <p:cNvSpPr/>
            <p:nvPr/>
          </p:nvSpPr>
          <p:spPr>
            <a:xfrm>
              <a:off x="9884520" y="1690560"/>
              <a:ext cx="10170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Final module</a:t>
              </a:r>
              <a:endParaRPr lang="pt-PT" sz="1800" b="0" strike="noStrike" spc="-1">
                <a:latin typeface="Arial"/>
              </a:endParaRPr>
            </a:p>
          </p:txBody>
        </p:sp>
        <p:sp>
          <p:nvSpPr>
            <p:cNvPr id="377" name="CustomShape 7"/>
            <p:cNvSpPr/>
            <p:nvPr/>
          </p:nvSpPr>
          <p:spPr>
            <a:xfrm>
              <a:off x="8753760" y="2880720"/>
              <a:ext cx="956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Source Sans Pro"/>
                  <a:ea typeface="Source Sans Pro"/>
                </a:rPr>
                <a:t>n</a:t>
              </a:r>
              <a:r>
                <a:rPr lang="en-GB" sz="1600" b="0" strike="noStrike" spc="-1">
                  <a:solidFill>
                    <a:srgbClr val="000000"/>
                  </a:solidFill>
                  <a:latin typeface="Source Sans Pro"/>
                  <a:ea typeface="Source Sans Pro"/>
                </a:rPr>
                <a:t> modules</a:t>
              </a:r>
              <a:endParaRPr lang="pt-PT" sz="1600" b="0" strike="noStrike" spc="-1">
                <a:latin typeface="Arial"/>
              </a:endParaRPr>
            </a:p>
          </p:txBody>
        </p:sp>
        <p:pic>
          <p:nvPicPr>
            <p:cNvPr id="378" name="Imagem 65"/>
            <p:cNvPicPr/>
            <p:nvPr/>
          </p:nvPicPr>
          <p:blipFill>
            <a:blip r:embed="rId7"/>
            <a:stretch/>
          </p:blipFill>
          <p:spPr>
            <a:xfrm>
              <a:off x="8713440" y="2453040"/>
              <a:ext cx="1037160" cy="1439640"/>
            </a:xfrm>
            <a:prstGeom prst="rect">
              <a:avLst/>
            </a:prstGeom>
            <a:ln>
              <a:noFill/>
            </a:ln>
          </p:spPr>
        </p:pic>
        <p:sp>
          <p:nvSpPr>
            <p:cNvPr id="379" name="Line 8"/>
            <p:cNvSpPr/>
            <p:nvPr/>
          </p:nvSpPr>
          <p:spPr>
            <a:xfrm>
              <a:off x="2977920" y="2250000"/>
              <a:ext cx="6544440" cy="0"/>
            </a:xfrm>
            <a:prstGeom prst="line">
              <a:avLst/>
            </a:prstGeom>
            <a:ln/>
          </p:spPr>
          <p:style>
            <a:lnRef idx="1">
              <a:schemeClr val="dk1"/>
            </a:lnRef>
            <a:fillRef idx="0">
              <a:schemeClr val="dk1"/>
            </a:fillRef>
            <a:effectRef idx="0">
              <a:schemeClr val="dk1"/>
            </a:effectRef>
            <a:fontRef idx="minor"/>
          </p:style>
        </p:sp>
      </p:grpSp>
      <p:pic>
        <p:nvPicPr>
          <p:cNvPr id="380" name="Imagem 69"/>
          <p:cNvPicPr/>
          <p:nvPr/>
        </p:nvPicPr>
        <p:blipFill>
          <a:blip r:embed="rId8"/>
          <a:stretch/>
        </p:blipFill>
        <p:spPr>
          <a:xfrm>
            <a:off x="894960" y="4987440"/>
            <a:ext cx="10710360" cy="974160"/>
          </a:xfrm>
          <a:prstGeom prst="rect">
            <a:avLst/>
          </a:prstGeom>
          <a:ln>
            <a:noFill/>
          </a:ln>
        </p:spPr>
      </p:pic>
      <p:sp>
        <p:nvSpPr>
          <p:cNvPr id="381" name="CustomShape 9"/>
          <p:cNvSpPr/>
          <p:nvPr/>
        </p:nvSpPr>
        <p:spPr>
          <a:xfrm>
            <a:off x="473040" y="295920"/>
            <a:ext cx="9237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General PKS composition</a:t>
            </a:r>
            <a:endParaRPr lang="pt-PT" sz="4000" b="0" strike="noStrike" spc="-1">
              <a:latin typeface="Arial"/>
            </a:endParaRPr>
          </a:p>
        </p:txBody>
      </p:sp>
      <p:sp>
        <p:nvSpPr>
          <p:cNvPr id="382" name="CustomShape 10"/>
          <p:cNvSpPr/>
          <p:nvPr/>
        </p:nvSpPr>
        <p:spPr>
          <a:xfrm>
            <a:off x="-46080" y="6589440"/>
            <a:ext cx="11292840" cy="3063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chemeClr val="tx1">
                    <a:lumMod val="50000"/>
                    <a:lumOff val="50000"/>
                  </a:schemeClr>
                </a:solidFill>
                <a:latin typeface="Calibri"/>
                <a:ea typeface="Calibri"/>
              </a:rPr>
              <a:t>Weissman, Kira J., and Peter F. </a:t>
            </a:r>
            <a:r>
              <a:rPr lang="en-GB" sz="1400" b="0" strike="noStrike" spc="-1" err="1">
                <a:solidFill>
                  <a:schemeClr val="tx1">
                    <a:lumMod val="50000"/>
                    <a:lumOff val="50000"/>
                  </a:schemeClr>
                </a:solidFill>
                <a:latin typeface="Calibri"/>
                <a:ea typeface="Calibri"/>
              </a:rPr>
              <a:t>Leadlay</a:t>
            </a:r>
            <a:r>
              <a:rPr lang="en-GB" sz="1400" b="0" strike="noStrike" spc="-1">
                <a:solidFill>
                  <a:schemeClr val="tx1">
                    <a:lumMod val="50000"/>
                    <a:lumOff val="50000"/>
                  </a:schemeClr>
                </a:solidFill>
                <a:latin typeface="Calibri"/>
                <a:ea typeface="Calibri"/>
              </a:rPr>
              <a:t>. 2005. “Combinatorial Biosynthesis of Reduced Polyketides.” </a:t>
            </a:r>
            <a:r>
              <a:rPr lang="en-GB" sz="1400" b="0" i="1" strike="noStrike" spc="-1">
                <a:solidFill>
                  <a:schemeClr val="tx1">
                    <a:lumMod val="50000"/>
                    <a:lumOff val="50000"/>
                  </a:schemeClr>
                </a:solidFill>
                <a:latin typeface="Calibri"/>
                <a:ea typeface="Calibri"/>
              </a:rPr>
              <a:t>Nature Reviews Microbiology</a:t>
            </a:r>
            <a:r>
              <a:rPr lang="en-GB" sz="1400" b="0" strike="noStrike" spc="-1">
                <a:solidFill>
                  <a:schemeClr val="tx1">
                    <a:lumMod val="50000"/>
                    <a:lumOff val="50000"/>
                  </a:schemeClr>
                </a:solidFill>
                <a:latin typeface="Calibri"/>
                <a:ea typeface="Calibri"/>
              </a:rPr>
              <a:t> 3(12): 925–36</a:t>
            </a:r>
            <a:endParaRPr lang="pt-PT" sz="1400" b="0" strike="noStrike" spc="-1">
              <a:solidFill>
                <a:schemeClr val="tx1">
                  <a:lumMod val="50000"/>
                  <a:lumOff val="50000"/>
                </a:schemeClr>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119520" y="100800"/>
            <a:ext cx="9237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a:solidFill>
                  <a:srgbClr val="203864"/>
                </a:solidFill>
                <a:latin typeface="Calibri Light"/>
              </a:rPr>
              <a:t>“DEBS”: the prototype of type I PKS</a:t>
            </a:r>
            <a:endParaRPr lang="pt-PT" sz="4000" b="0" strike="noStrike" spc="-1">
              <a:latin typeface="Arial"/>
            </a:endParaRPr>
          </a:p>
        </p:txBody>
      </p:sp>
      <p:sp>
        <p:nvSpPr>
          <p:cNvPr id="401" name="CustomShape 2"/>
          <p:cNvSpPr/>
          <p:nvPr/>
        </p:nvSpPr>
        <p:spPr>
          <a:xfrm>
            <a:off x="9529200" y="65116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000000"/>
                </a:solidFill>
                <a:latin typeface="Arial"/>
              </a:rPr>
              <a:t>Erythromycin A</a:t>
            </a:r>
            <a:endParaRPr lang="pt-PT" sz="1000" b="0" strike="noStrike" spc="-1">
              <a:latin typeface="Arial"/>
            </a:endParaRPr>
          </a:p>
        </p:txBody>
      </p:sp>
      <p:sp>
        <p:nvSpPr>
          <p:cNvPr id="402" name="CustomShape 3"/>
          <p:cNvSpPr/>
          <p:nvPr/>
        </p:nvSpPr>
        <p:spPr>
          <a:xfrm>
            <a:off x="9428760" y="3676320"/>
            <a:ext cx="156564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00" b="0" strike="noStrike" spc="-1">
                <a:solidFill>
                  <a:srgbClr val="000000"/>
                </a:solidFill>
                <a:latin typeface="Arial"/>
              </a:rPr>
              <a:t>6-deoxyerythronolide B</a:t>
            </a:r>
            <a:endParaRPr lang="pt-PT" sz="1000" b="0" strike="noStrike" spc="-1">
              <a:latin typeface="Arial"/>
            </a:endParaRPr>
          </a:p>
        </p:txBody>
      </p:sp>
      <p:sp>
        <p:nvSpPr>
          <p:cNvPr id="403" name="CustomShape 4"/>
          <p:cNvSpPr/>
          <p:nvPr/>
        </p:nvSpPr>
        <p:spPr>
          <a:xfrm>
            <a:off x="4431600" y="1311480"/>
            <a:ext cx="135468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020" b="1" strike="noStrike" spc="-1">
                <a:solidFill>
                  <a:srgbClr val="000000"/>
                </a:solidFill>
                <a:latin typeface="Arial"/>
              </a:rPr>
              <a:t>Aglicone assembly</a:t>
            </a:r>
            <a:endParaRPr lang="pt-PT" sz="1020" b="0" strike="noStrike" spc="-1">
              <a:latin typeface="Arial"/>
            </a:endParaRPr>
          </a:p>
        </p:txBody>
      </p:sp>
      <p:sp>
        <p:nvSpPr>
          <p:cNvPr id="404" name="CustomShape 5"/>
          <p:cNvSpPr/>
          <p:nvPr/>
        </p:nvSpPr>
        <p:spPr>
          <a:xfrm>
            <a:off x="301320" y="2553840"/>
            <a:ext cx="9270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Propionyl-CoA (Starter unit)</a:t>
            </a:r>
            <a:endParaRPr lang="pt-PT" sz="800" b="0" strike="noStrike" spc="-1">
              <a:latin typeface="Arial"/>
            </a:endParaRPr>
          </a:p>
        </p:txBody>
      </p:sp>
      <p:sp>
        <p:nvSpPr>
          <p:cNvPr id="405" name="CustomShape 6"/>
          <p:cNvSpPr/>
          <p:nvPr/>
        </p:nvSpPr>
        <p:spPr>
          <a:xfrm>
            <a:off x="628560" y="2940480"/>
            <a:ext cx="315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1" strike="noStrike" spc="-1">
                <a:solidFill>
                  <a:srgbClr val="595959"/>
                </a:solidFill>
                <a:latin typeface="Arial"/>
              </a:rPr>
              <a:t>+</a:t>
            </a:r>
            <a:endParaRPr lang="pt-PT" sz="1800" b="0" strike="noStrike" spc="-1">
              <a:latin typeface="Arial"/>
            </a:endParaRPr>
          </a:p>
        </p:txBody>
      </p:sp>
      <p:sp>
        <p:nvSpPr>
          <p:cNvPr id="406" name="CustomShape 7"/>
          <p:cNvSpPr/>
          <p:nvPr/>
        </p:nvSpPr>
        <p:spPr>
          <a:xfrm>
            <a:off x="19800" y="3749040"/>
            <a:ext cx="25272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0" strike="noStrike" spc="-1">
                <a:solidFill>
                  <a:srgbClr val="000000"/>
                </a:solidFill>
                <a:latin typeface="Arial"/>
              </a:rPr>
              <a:t>6</a:t>
            </a:r>
            <a:endParaRPr lang="pt-PT" sz="1020" b="0" strike="noStrike" spc="-1">
              <a:latin typeface="Arial"/>
            </a:endParaRPr>
          </a:p>
        </p:txBody>
      </p:sp>
      <p:sp>
        <p:nvSpPr>
          <p:cNvPr id="407" name="CustomShape 8"/>
          <p:cNvSpPr/>
          <p:nvPr/>
        </p:nvSpPr>
        <p:spPr>
          <a:xfrm>
            <a:off x="95400" y="4458960"/>
            <a:ext cx="142236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(2S)-Methylmalonyl-CoA (Extender unit)</a:t>
            </a:r>
            <a:endParaRPr lang="pt-PT" sz="800" b="0" strike="noStrike" spc="-1">
              <a:latin typeface="Arial"/>
            </a:endParaRPr>
          </a:p>
        </p:txBody>
      </p:sp>
      <p:sp>
        <p:nvSpPr>
          <p:cNvPr id="408" name="CustomShape 9"/>
          <p:cNvSpPr/>
          <p:nvPr/>
        </p:nvSpPr>
        <p:spPr>
          <a:xfrm>
            <a:off x="383760" y="1311480"/>
            <a:ext cx="86400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1" strike="noStrike" spc="-1">
                <a:solidFill>
                  <a:srgbClr val="000000"/>
                </a:solidFill>
                <a:latin typeface="Arial"/>
              </a:rPr>
              <a:t>Precursors</a:t>
            </a:r>
            <a:endParaRPr lang="pt-PT" sz="1020" b="0" strike="noStrike" spc="-1">
              <a:latin typeface="Arial"/>
            </a:endParaRPr>
          </a:p>
        </p:txBody>
      </p:sp>
      <p:sp>
        <p:nvSpPr>
          <p:cNvPr id="409" name="CustomShape 10"/>
          <p:cNvSpPr/>
          <p:nvPr/>
        </p:nvSpPr>
        <p:spPr>
          <a:xfrm rot="5400000">
            <a:off x="737640" y="1032840"/>
            <a:ext cx="45360" cy="118692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0" name="CustomShape 11"/>
          <p:cNvSpPr/>
          <p:nvPr/>
        </p:nvSpPr>
        <p:spPr>
          <a:xfrm>
            <a:off x="8740080" y="2426400"/>
            <a:ext cx="1319760" cy="39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Macrociclization</a:t>
            </a:r>
            <a:r>
              <a:rPr lang="pt-PT" sz="1020" b="0" strike="noStrike" spc="-1">
                <a:solidFill>
                  <a:srgbClr val="000000"/>
                </a:solidFill>
                <a:latin typeface="Arial"/>
              </a:rPr>
              <a:t> and </a:t>
            </a:r>
            <a:r>
              <a:rPr lang="pt-PT" sz="1020" b="1" strike="noStrike" spc="-1">
                <a:solidFill>
                  <a:srgbClr val="000000"/>
                </a:solidFill>
                <a:latin typeface="Arial"/>
              </a:rPr>
              <a:t>release</a:t>
            </a:r>
            <a:endParaRPr lang="pt-PT" sz="1020" b="0" strike="noStrike" spc="-1">
              <a:latin typeface="Arial"/>
            </a:endParaRPr>
          </a:p>
        </p:txBody>
      </p:sp>
      <p:sp>
        <p:nvSpPr>
          <p:cNvPr id="411" name="CustomShape 12"/>
          <p:cNvSpPr/>
          <p:nvPr/>
        </p:nvSpPr>
        <p:spPr>
          <a:xfrm>
            <a:off x="9529200" y="1311480"/>
            <a:ext cx="247644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Post-PKS processing</a:t>
            </a:r>
            <a:endParaRPr lang="pt-PT" sz="1020" b="0" strike="noStrike" spc="-1">
              <a:latin typeface="Arial"/>
            </a:endParaRPr>
          </a:p>
        </p:txBody>
      </p:sp>
      <p:sp>
        <p:nvSpPr>
          <p:cNvPr id="412" name="CustomShape 13"/>
          <p:cNvSpPr/>
          <p:nvPr/>
        </p:nvSpPr>
        <p:spPr>
          <a:xfrm rot="5400000">
            <a:off x="10575360" y="96480"/>
            <a:ext cx="45360" cy="3059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3" name="CustomShape 14"/>
          <p:cNvSpPr/>
          <p:nvPr/>
        </p:nvSpPr>
        <p:spPr>
          <a:xfrm>
            <a:off x="11390760" y="4158720"/>
            <a:ext cx="80100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20" b="1" strike="noStrike" spc="-1">
                <a:solidFill>
                  <a:srgbClr val="000000"/>
                </a:solidFill>
                <a:latin typeface="Arial"/>
              </a:rPr>
              <a:t>Tailoring</a:t>
            </a:r>
            <a:endParaRPr lang="pt-PT" sz="1020" b="0" strike="noStrike" spc="-1">
              <a:latin typeface="Arial"/>
            </a:endParaRPr>
          </a:p>
        </p:txBody>
      </p:sp>
      <p:grpSp>
        <p:nvGrpSpPr>
          <p:cNvPr id="414" name="Group 15"/>
          <p:cNvGrpSpPr/>
          <p:nvPr/>
        </p:nvGrpSpPr>
        <p:grpSpPr>
          <a:xfrm>
            <a:off x="61920" y="6201360"/>
            <a:ext cx="6491160" cy="561240"/>
            <a:chOff x="61920" y="6201360"/>
            <a:chExt cx="6491160" cy="561240"/>
          </a:xfrm>
        </p:grpSpPr>
        <p:sp>
          <p:nvSpPr>
            <p:cNvPr id="415" name="CustomShape 16"/>
            <p:cNvSpPr/>
            <p:nvPr/>
          </p:nvSpPr>
          <p:spPr>
            <a:xfrm>
              <a:off x="2032560" y="6276960"/>
              <a:ext cx="12646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Ketosynthase domain</a:t>
              </a:r>
              <a:endParaRPr lang="pt-PT" sz="889" b="0" strike="noStrike" spc="-1">
                <a:latin typeface="Arial"/>
              </a:endParaRPr>
            </a:p>
          </p:txBody>
        </p:sp>
        <p:sp>
          <p:nvSpPr>
            <p:cNvPr id="416" name="CustomShape 17"/>
            <p:cNvSpPr/>
            <p:nvPr/>
          </p:nvSpPr>
          <p:spPr>
            <a:xfrm>
              <a:off x="368280" y="6265800"/>
              <a:ext cx="13590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Acyltransferase domain</a:t>
              </a:r>
              <a:endParaRPr lang="pt-PT" sz="889" b="0" strike="noStrike" spc="-1">
                <a:latin typeface="Arial"/>
              </a:endParaRPr>
            </a:p>
          </p:txBody>
        </p:sp>
        <p:sp>
          <p:nvSpPr>
            <p:cNvPr id="417" name="CustomShape 18"/>
            <p:cNvSpPr/>
            <p:nvPr/>
          </p:nvSpPr>
          <p:spPr>
            <a:xfrm>
              <a:off x="369360" y="6509520"/>
              <a:ext cx="1121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 carrier protein</a:t>
              </a:r>
              <a:endParaRPr lang="pt-PT" sz="889" b="0" strike="noStrike" spc="-1">
                <a:latin typeface="Arial"/>
              </a:endParaRPr>
            </a:p>
          </p:txBody>
        </p:sp>
        <p:sp>
          <p:nvSpPr>
            <p:cNvPr id="418" name="CustomShape 19"/>
            <p:cNvSpPr/>
            <p:nvPr/>
          </p:nvSpPr>
          <p:spPr>
            <a:xfrm>
              <a:off x="5320440" y="6279840"/>
              <a:ext cx="123264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Thioesterase domain</a:t>
              </a:r>
              <a:endParaRPr lang="pt-PT" sz="889" b="0" strike="noStrike" spc="-1">
                <a:latin typeface="Arial"/>
              </a:endParaRPr>
            </a:p>
          </p:txBody>
        </p:sp>
        <p:grpSp>
          <p:nvGrpSpPr>
            <p:cNvPr id="419" name="Group 20"/>
            <p:cNvGrpSpPr/>
            <p:nvPr/>
          </p:nvGrpSpPr>
          <p:grpSpPr>
            <a:xfrm>
              <a:off x="1749960" y="6271920"/>
              <a:ext cx="342720" cy="218880"/>
              <a:chOff x="1749960" y="6271920"/>
              <a:chExt cx="342720" cy="218880"/>
            </a:xfrm>
          </p:grpSpPr>
          <p:sp>
            <p:nvSpPr>
              <p:cNvPr id="420" name="CustomShape 21"/>
              <p:cNvSpPr/>
              <p:nvPr/>
            </p:nvSpPr>
            <p:spPr>
              <a:xfrm>
                <a:off x="1812960" y="6279840"/>
                <a:ext cx="215640" cy="19440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21" name="CustomShape 22"/>
              <p:cNvSpPr/>
              <p:nvPr/>
            </p:nvSpPr>
            <p:spPr>
              <a:xfrm>
                <a:off x="1749960" y="6271920"/>
                <a:ext cx="3427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KS</a:t>
                </a:r>
                <a:endParaRPr lang="pt-PT" sz="850" b="0" strike="noStrike" spc="-1">
                  <a:latin typeface="Arial"/>
                </a:endParaRPr>
              </a:p>
            </p:txBody>
          </p:sp>
        </p:grpSp>
        <p:grpSp>
          <p:nvGrpSpPr>
            <p:cNvPr id="422" name="Group 23"/>
            <p:cNvGrpSpPr/>
            <p:nvPr/>
          </p:nvGrpSpPr>
          <p:grpSpPr>
            <a:xfrm>
              <a:off x="63720" y="6261480"/>
              <a:ext cx="351360" cy="227520"/>
              <a:chOff x="63720" y="6261480"/>
              <a:chExt cx="351360" cy="227520"/>
            </a:xfrm>
          </p:grpSpPr>
          <p:sp>
            <p:nvSpPr>
              <p:cNvPr id="423" name="CustomShape 24"/>
              <p:cNvSpPr/>
              <p:nvPr/>
            </p:nvSpPr>
            <p:spPr>
              <a:xfrm>
                <a:off x="131400" y="6273000"/>
                <a:ext cx="215640" cy="194400"/>
              </a:xfrm>
              <a:prstGeom prst="ellipse">
                <a:avLst/>
              </a:prstGeom>
              <a:ln/>
            </p:spPr>
            <p:style>
              <a:lnRef idx="2">
                <a:schemeClr val="accent1">
                  <a:shade val="50000"/>
                </a:schemeClr>
              </a:lnRef>
              <a:fillRef idx="1">
                <a:schemeClr val="accent1"/>
              </a:fillRef>
              <a:effectRef idx="0">
                <a:schemeClr val="accent1"/>
              </a:effectRef>
              <a:fontRef idx="minor"/>
            </p:style>
          </p:sp>
          <p:sp>
            <p:nvSpPr>
              <p:cNvPr id="424" name="CustomShape 25"/>
              <p:cNvSpPr/>
              <p:nvPr/>
            </p:nvSpPr>
            <p:spPr>
              <a:xfrm>
                <a:off x="63720" y="6261480"/>
                <a:ext cx="35136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900" b="0" strike="noStrike" spc="-1">
                    <a:solidFill>
                      <a:srgbClr val="FFFFFF"/>
                    </a:solidFill>
                    <a:latin typeface="Arial"/>
                  </a:rPr>
                  <a:t>A</a:t>
                </a:r>
                <a:r>
                  <a:rPr lang="pt-PT" sz="850" b="0" strike="noStrike" spc="-1">
                    <a:solidFill>
                      <a:srgbClr val="FFFFFF"/>
                    </a:solidFill>
                    <a:latin typeface="Arial"/>
                  </a:rPr>
                  <a:t>T</a:t>
                </a:r>
                <a:endParaRPr lang="pt-PT" sz="850" b="0" strike="noStrike" spc="-1">
                  <a:latin typeface="Arial"/>
                </a:endParaRPr>
              </a:p>
            </p:txBody>
          </p:sp>
        </p:grpSp>
        <p:grpSp>
          <p:nvGrpSpPr>
            <p:cNvPr id="425" name="Group 26"/>
            <p:cNvGrpSpPr/>
            <p:nvPr/>
          </p:nvGrpSpPr>
          <p:grpSpPr>
            <a:xfrm>
              <a:off x="61920" y="6500160"/>
              <a:ext cx="363960" cy="208440"/>
              <a:chOff x="61920" y="6500160"/>
              <a:chExt cx="363960" cy="208440"/>
            </a:xfrm>
          </p:grpSpPr>
          <p:sp>
            <p:nvSpPr>
              <p:cNvPr id="426" name="CustomShape 27"/>
              <p:cNvSpPr/>
              <p:nvPr/>
            </p:nvSpPr>
            <p:spPr>
              <a:xfrm>
                <a:off x="135720" y="6500160"/>
                <a:ext cx="215640" cy="19440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27" name="CustomShape 28"/>
              <p:cNvSpPr/>
              <p:nvPr/>
            </p:nvSpPr>
            <p:spPr>
              <a:xfrm>
                <a:off x="61920" y="6511680"/>
                <a:ext cx="363960" cy="196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700" b="0" strike="noStrike" spc="-1">
                    <a:solidFill>
                      <a:srgbClr val="FFFFFF"/>
                    </a:solidFill>
                    <a:latin typeface="Arial"/>
                  </a:rPr>
                  <a:t>ACP</a:t>
                </a:r>
                <a:endParaRPr lang="pt-PT" sz="700" b="0" strike="noStrike" spc="-1">
                  <a:latin typeface="Arial"/>
                </a:endParaRPr>
              </a:p>
            </p:txBody>
          </p:sp>
        </p:grpSp>
        <p:grpSp>
          <p:nvGrpSpPr>
            <p:cNvPr id="428" name="Group 29"/>
            <p:cNvGrpSpPr/>
            <p:nvPr/>
          </p:nvGrpSpPr>
          <p:grpSpPr>
            <a:xfrm>
              <a:off x="5038200" y="6259680"/>
              <a:ext cx="318240" cy="218880"/>
              <a:chOff x="5038200" y="6259680"/>
              <a:chExt cx="318240" cy="218880"/>
            </a:xfrm>
          </p:grpSpPr>
          <p:sp>
            <p:nvSpPr>
              <p:cNvPr id="429" name="CustomShape 30"/>
              <p:cNvSpPr/>
              <p:nvPr/>
            </p:nvSpPr>
            <p:spPr>
              <a:xfrm>
                <a:off x="5092200" y="6269760"/>
                <a:ext cx="224640" cy="19188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p:style>
          </p:sp>
          <p:sp>
            <p:nvSpPr>
              <p:cNvPr id="430" name="CustomShape 31"/>
              <p:cNvSpPr/>
              <p:nvPr/>
            </p:nvSpPr>
            <p:spPr>
              <a:xfrm>
                <a:off x="5038200" y="6259680"/>
                <a:ext cx="318240" cy="21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50" b="0" strike="noStrike" spc="-1">
                    <a:solidFill>
                      <a:srgbClr val="FFFFFF"/>
                    </a:solidFill>
                    <a:latin typeface="Arial"/>
                  </a:rPr>
                  <a:t>TE</a:t>
                </a:r>
                <a:endParaRPr lang="pt-PT" sz="850" b="0" strike="noStrike" spc="-1">
                  <a:latin typeface="Arial"/>
                </a:endParaRPr>
              </a:p>
            </p:txBody>
          </p:sp>
        </p:grpSp>
        <p:sp>
          <p:nvSpPr>
            <p:cNvPr id="431" name="CustomShape 32"/>
            <p:cNvSpPr/>
            <p:nvPr/>
          </p:nvSpPr>
          <p:spPr>
            <a:xfrm>
              <a:off x="72720" y="6201360"/>
              <a:ext cx="6459840" cy="56124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p:style>
        </p:sp>
        <p:grpSp>
          <p:nvGrpSpPr>
            <p:cNvPr id="432" name="Group 33"/>
            <p:cNvGrpSpPr/>
            <p:nvPr/>
          </p:nvGrpSpPr>
          <p:grpSpPr>
            <a:xfrm>
              <a:off x="1741680" y="6512400"/>
              <a:ext cx="344880" cy="218880"/>
              <a:chOff x="1741680" y="6512400"/>
              <a:chExt cx="344880" cy="218880"/>
            </a:xfrm>
          </p:grpSpPr>
          <p:sp>
            <p:nvSpPr>
              <p:cNvPr id="433" name="CustomShape 34"/>
              <p:cNvSpPr/>
              <p:nvPr/>
            </p:nvSpPr>
            <p:spPr>
              <a:xfrm>
                <a:off x="1796400" y="652068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4" name="CustomShape 35"/>
              <p:cNvSpPr/>
              <p:nvPr/>
            </p:nvSpPr>
            <p:spPr>
              <a:xfrm>
                <a:off x="1741680" y="6512400"/>
                <a:ext cx="34488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KR</a:t>
                </a:r>
                <a:endParaRPr lang="pt-PT" sz="850" b="0" strike="noStrike" spc="-1">
                  <a:latin typeface="Arial"/>
                </a:endParaRPr>
              </a:p>
            </p:txBody>
          </p:sp>
        </p:grpSp>
        <p:grpSp>
          <p:nvGrpSpPr>
            <p:cNvPr id="435" name="Group 36"/>
            <p:cNvGrpSpPr/>
            <p:nvPr/>
          </p:nvGrpSpPr>
          <p:grpSpPr>
            <a:xfrm>
              <a:off x="3308400" y="6265800"/>
              <a:ext cx="486360" cy="218880"/>
              <a:chOff x="3308400" y="6265800"/>
              <a:chExt cx="486360" cy="218880"/>
            </a:xfrm>
          </p:grpSpPr>
          <p:sp>
            <p:nvSpPr>
              <p:cNvPr id="436" name="CustomShape 37"/>
              <p:cNvSpPr/>
              <p:nvPr/>
            </p:nvSpPr>
            <p:spPr>
              <a:xfrm>
                <a:off x="3432960" y="62733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7" name="CustomShape 38"/>
              <p:cNvSpPr/>
              <p:nvPr/>
            </p:nvSpPr>
            <p:spPr>
              <a:xfrm>
                <a:off x="3308400" y="6265800"/>
                <a:ext cx="48636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DH</a:t>
                </a:r>
                <a:endParaRPr lang="pt-PT" sz="850" b="0" strike="noStrike" spc="-1">
                  <a:latin typeface="Arial"/>
                </a:endParaRPr>
              </a:p>
            </p:txBody>
          </p:sp>
        </p:grpSp>
        <p:grpSp>
          <p:nvGrpSpPr>
            <p:cNvPr id="438" name="Group 39"/>
            <p:cNvGrpSpPr/>
            <p:nvPr/>
          </p:nvGrpSpPr>
          <p:grpSpPr>
            <a:xfrm>
              <a:off x="3351960" y="6505560"/>
              <a:ext cx="389520" cy="218880"/>
              <a:chOff x="3351960" y="6505560"/>
              <a:chExt cx="389520" cy="218880"/>
            </a:xfrm>
          </p:grpSpPr>
          <p:sp>
            <p:nvSpPr>
              <p:cNvPr id="439" name="CustomShape 40"/>
              <p:cNvSpPr/>
              <p:nvPr/>
            </p:nvSpPr>
            <p:spPr>
              <a:xfrm>
                <a:off x="3432960" y="65199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40" name="CustomShape 41"/>
              <p:cNvSpPr/>
              <p:nvPr/>
            </p:nvSpPr>
            <p:spPr>
              <a:xfrm>
                <a:off x="3351960" y="6505560"/>
                <a:ext cx="3895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ER</a:t>
                </a:r>
                <a:endParaRPr lang="pt-PT" sz="850" b="0" strike="noStrike" spc="-1">
                  <a:latin typeface="Arial"/>
                </a:endParaRPr>
              </a:p>
            </p:txBody>
          </p:sp>
        </p:grpSp>
        <p:sp>
          <p:nvSpPr>
            <p:cNvPr id="441" name="CustomShape 42"/>
            <p:cNvSpPr/>
            <p:nvPr/>
          </p:nvSpPr>
          <p:spPr>
            <a:xfrm>
              <a:off x="2049840" y="6524280"/>
              <a:ext cx="13089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Ketoreductase domain</a:t>
              </a:r>
              <a:endParaRPr lang="pt-PT" sz="889" b="0" strike="noStrike" spc="-1">
                <a:latin typeface="Arial"/>
              </a:endParaRPr>
            </a:p>
          </p:txBody>
        </p:sp>
        <p:sp>
          <p:nvSpPr>
            <p:cNvPr id="442" name="CustomShape 43"/>
            <p:cNvSpPr/>
            <p:nvPr/>
          </p:nvSpPr>
          <p:spPr>
            <a:xfrm>
              <a:off x="3676320" y="6277680"/>
              <a:ext cx="1220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Dehydratase domain</a:t>
              </a:r>
              <a:endParaRPr lang="pt-PT" sz="889" b="0" strike="noStrike" spc="-1">
                <a:latin typeface="Arial"/>
              </a:endParaRPr>
            </a:p>
          </p:txBody>
        </p:sp>
        <p:sp>
          <p:nvSpPr>
            <p:cNvPr id="443" name="CustomShape 44"/>
            <p:cNvSpPr/>
            <p:nvPr/>
          </p:nvSpPr>
          <p:spPr>
            <a:xfrm>
              <a:off x="3676680" y="6537240"/>
              <a:ext cx="13575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Enoylreductase domain</a:t>
              </a:r>
              <a:endParaRPr lang="pt-PT" sz="889" b="0" strike="noStrike" spc="-1">
                <a:latin typeface="Arial"/>
              </a:endParaRPr>
            </a:p>
          </p:txBody>
        </p:sp>
      </p:grpSp>
      <p:grpSp>
        <p:nvGrpSpPr>
          <p:cNvPr id="444" name="Group 45"/>
          <p:cNvGrpSpPr/>
          <p:nvPr/>
        </p:nvGrpSpPr>
        <p:grpSpPr>
          <a:xfrm>
            <a:off x="1582200" y="1734480"/>
            <a:ext cx="7007400" cy="4575960"/>
            <a:chOff x="1582200" y="1734480"/>
            <a:chExt cx="7007400" cy="4575960"/>
          </a:xfrm>
        </p:grpSpPr>
        <p:grpSp>
          <p:nvGrpSpPr>
            <p:cNvPr id="445" name="Group 46"/>
            <p:cNvGrpSpPr/>
            <p:nvPr/>
          </p:nvGrpSpPr>
          <p:grpSpPr>
            <a:xfrm>
              <a:off x="1681200" y="2294640"/>
              <a:ext cx="687600" cy="658800"/>
              <a:chOff x="1681200" y="2294640"/>
              <a:chExt cx="687600" cy="658800"/>
            </a:xfrm>
          </p:grpSpPr>
          <p:sp>
            <p:nvSpPr>
              <p:cNvPr id="446" name="CustomShape 47"/>
              <p:cNvSpPr/>
              <p:nvPr/>
            </p:nvSpPr>
            <p:spPr>
              <a:xfrm>
                <a:off x="1731960" y="250848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47" name="CustomShape 48"/>
              <p:cNvSpPr/>
              <p:nvPr/>
            </p:nvSpPr>
            <p:spPr>
              <a:xfrm>
                <a:off x="1681200" y="2503080"/>
                <a:ext cx="34992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48" name="CustomShape 49"/>
              <p:cNvSpPr/>
              <p:nvPr/>
            </p:nvSpPr>
            <p:spPr>
              <a:xfrm>
                <a:off x="1986120" y="250380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49" name="CustomShape 50"/>
              <p:cNvSpPr/>
              <p:nvPr/>
            </p:nvSpPr>
            <p:spPr>
              <a:xfrm>
                <a:off x="1891800" y="2504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0" name="CustomShape 51"/>
              <p:cNvSpPr/>
              <p:nvPr/>
            </p:nvSpPr>
            <p:spPr>
              <a:xfrm>
                <a:off x="1731240" y="2294640"/>
                <a:ext cx="53172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451" name="Group 52"/>
            <p:cNvGrpSpPr/>
            <p:nvPr/>
          </p:nvGrpSpPr>
          <p:grpSpPr>
            <a:xfrm>
              <a:off x="2198520" y="2294640"/>
              <a:ext cx="1096560" cy="658800"/>
              <a:chOff x="2198520" y="2294640"/>
              <a:chExt cx="1096560" cy="658800"/>
            </a:xfrm>
          </p:grpSpPr>
          <p:sp>
            <p:nvSpPr>
              <p:cNvPr id="452" name="CustomShape 53"/>
              <p:cNvSpPr/>
              <p:nvPr/>
            </p:nvSpPr>
            <p:spPr>
              <a:xfrm>
                <a:off x="2523600" y="25207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53" name="CustomShape 54"/>
              <p:cNvSpPr/>
              <p:nvPr/>
            </p:nvSpPr>
            <p:spPr>
              <a:xfrm>
                <a:off x="2475000" y="2503080"/>
                <a:ext cx="35316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54" name="CustomShape 55"/>
              <p:cNvSpPr/>
              <p:nvPr/>
            </p:nvSpPr>
            <p:spPr>
              <a:xfrm>
                <a:off x="29181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55" name="CustomShape 56"/>
              <p:cNvSpPr/>
              <p:nvPr/>
            </p:nvSpPr>
            <p:spPr>
              <a:xfrm>
                <a:off x="2818080" y="25095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6" name="CustomShape 57"/>
              <p:cNvSpPr/>
              <p:nvPr/>
            </p:nvSpPr>
            <p:spPr>
              <a:xfrm>
                <a:off x="22644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57" name="CustomShape 58"/>
              <p:cNvSpPr/>
              <p:nvPr/>
            </p:nvSpPr>
            <p:spPr>
              <a:xfrm>
                <a:off x="22687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58" name="CustomShape 59"/>
              <p:cNvSpPr/>
              <p:nvPr/>
            </p:nvSpPr>
            <p:spPr>
              <a:xfrm>
                <a:off x="2198520" y="25034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59" name="CustomShape 60"/>
              <p:cNvSpPr/>
              <p:nvPr/>
            </p:nvSpPr>
            <p:spPr>
              <a:xfrm>
                <a:off x="2717640" y="236088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60" name="CustomShape 61"/>
              <p:cNvSpPr/>
              <p:nvPr/>
            </p:nvSpPr>
            <p:spPr>
              <a:xfrm>
                <a:off x="2655720" y="234756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61" name="Group 62"/>
            <p:cNvGrpSpPr/>
            <p:nvPr/>
          </p:nvGrpSpPr>
          <p:grpSpPr>
            <a:xfrm>
              <a:off x="3134520" y="2294640"/>
              <a:ext cx="1092240" cy="664560"/>
              <a:chOff x="3134520" y="2294640"/>
              <a:chExt cx="1092240" cy="664560"/>
            </a:xfrm>
          </p:grpSpPr>
          <p:sp>
            <p:nvSpPr>
              <p:cNvPr id="462" name="CustomShape 63"/>
              <p:cNvSpPr/>
              <p:nvPr/>
            </p:nvSpPr>
            <p:spPr>
              <a:xfrm>
                <a:off x="345024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63" name="CustomShape 64"/>
              <p:cNvSpPr/>
              <p:nvPr/>
            </p:nvSpPr>
            <p:spPr>
              <a:xfrm>
                <a:off x="3399480" y="2508840"/>
                <a:ext cx="35280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64" name="CustomShape 65"/>
              <p:cNvSpPr/>
              <p:nvPr/>
            </p:nvSpPr>
            <p:spPr>
              <a:xfrm>
                <a:off x="38469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65" name="CustomShape 66"/>
              <p:cNvSpPr/>
              <p:nvPr/>
            </p:nvSpPr>
            <p:spPr>
              <a:xfrm>
                <a:off x="3749760" y="25120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66" name="CustomShape 67"/>
              <p:cNvSpPr/>
              <p:nvPr/>
            </p:nvSpPr>
            <p:spPr>
              <a:xfrm>
                <a:off x="31932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67" name="CustomShape 68"/>
              <p:cNvSpPr/>
              <p:nvPr/>
            </p:nvSpPr>
            <p:spPr>
              <a:xfrm>
                <a:off x="31975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68" name="CustomShape 69"/>
              <p:cNvSpPr/>
              <p:nvPr/>
            </p:nvSpPr>
            <p:spPr>
              <a:xfrm>
                <a:off x="3134520" y="25131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69" name="CustomShape 70"/>
              <p:cNvSpPr/>
              <p:nvPr/>
            </p:nvSpPr>
            <p:spPr>
              <a:xfrm>
                <a:off x="3650760" y="23605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70" name="CustomShape 71"/>
              <p:cNvSpPr/>
              <p:nvPr/>
            </p:nvSpPr>
            <p:spPr>
              <a:xfrm>
                <a:off x="358056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71" name="Group 72"/>
            <p:cNvGrpSpPr/>
            <p:nvPr/>
          </p:nvGrpSpPr>
          <p:grpSpPr>
            <a:xfrm>
              <a:off x="4065480" y="2294640"/>
              <a:ext cx="953640" cy="664200"/>
              <a:chOff x="4065480" y="2294640"/>
              <a:chExt cx="953640" cy="664200"/>
            </a:xfrm>
          </p:grpSpPr>
          <p:sp>
            <p:nvSpPr>
              <p:cNvPr id="472" name="CustomShape 73"/>
              <p:cNvSpPr/>
              <p:nvPr/>
            </p:nvSpPr>
            <p:spPr>
              <a:xfrm>
                <a:off x="437868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73" name="CustomShape 74"/>
              <p:cNvSpPr/>
              <p:nvPr/>
            </p:nvSpPr>
            <p:spPr>
              <a:xfrm>
                <a:off x="4324680" y="2508480"/>
                <a:ext cx="35424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74" name="CustomShape 75"/>
              <p:cNvSpPr/>
              <p:nvPr/>
            </p:nvSpPr>
            <p:spPr>
              <a:xfrm>
                <a:off x="463968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75" name="CustomShape 76"/>
              <p:cNvSpPr/>
              <p:nvPr/>
            </p:nvSpPr>
            <p:spPr>
              <a:xfrm>
                <a:off x="4542120" y="25084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76" name="CustomShape 77"/>
              <p:cNvSpPr/>
              <p:nvPr/>
            </p:nvSpPr>
            <p:spPr>
              <a:xfrm>
                <a:off x="4122000" y="2294640"/>
                <a:ext cx="790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77" name="CustomShape 78"/>
              <p:cNvSpPr/>
              <p:nvPr/>
            </p:nvSpPr>
            <p:spPr>
              <a:xfrm>
                <a:off x="41263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78" name="CustomShape 79"/>
              <p:cNvSpPr/>
              <p:nvPr/>
            </p:nvSpPr>
            <p:spPr>
              <a:xfrm>
                <a:off x="4065480" y="25095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grpSp>
        <p:grpSp>
          <p:nvGrpSpPr>
            <p:cNvPr id="479" name="Group 80"/>
            <p:cNvGrpSpPr/>
            <p:nvPr/>
          </p:nvGrpSpPr>
          <p:grpSpPr>
            <a:xfrm>
              <a:off x="4860720" y="2294640"/>
              <a:ext cx="1605960" cy="553320"/>
              <a:chOff x="4860720" y="2294640"/>
              <a:chExt cx="1605960" cy="553320"/>
            </a:xfrm>
          </p:grpSpPr>
          <p:sp>
            <p:nvSpPr>
              <p:cNvPr id="480" name="CustomShape 81"/>
              <p:cNvSpPr/>
              <p:nvPr/>
            </p:nvSpPr>
            <p:spPr>
              <a:xfrm>
                <a:off x="5177880" y="2520720"/>
                <a:ext cx="2538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81" name="CustomShape 82"/>
              <p:cNvSpPr/>
              <p:nvPr/>
            </p:nvSpPr>
            <p:spPr>
              <a:xfrm>
                <a:off x="5125680" y="2508480"/>
                <a:ext cx="36612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82" name="CustomShape 83"/>
              <p:cNvSpPr/>
              <p:nvPr/>
            </p:nvSpPr>
            <p:spPr>
              <a:xfrm>
                <a:off x="6082920" y="2504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83" name="CustomShape 84"/>
              <p:cNvSpPr/>
              <p:nvPr/>
            </p:nvSpPr>
            <p:spPr>
              <a:xfrm>
                <a:off x="5989680" y="25012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84" name="CustomShape 85"/>
              <p:cNvSpPr/>
              <p:nvPr/>
            </p:nvSpPr>
            <p:spPr>
              <a:xfrm>
                <a:off x="4919040" y="2294640"/>
                <a:ext cx="1438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85" name="CustomShape 86"/>
              <p:cNvSpPr/>
              <p:nvPr/>
            </p:nvSpPr>
            <p:spPr>
              <a:xfrm>
                <a:off x="492336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86" name="CustomShape 87"/>
              <p:cNvSpPr/>
              <p:nvPr/>
            </p:nvSpPr>
            <p:spPr>
              <a:xfrm>
                <a:off x="4860720" y="251640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87" name="CustomShape 88"/>
              <p:cNvSpPr/>
              <p:nvPr/>
            </p:nvSpPr>
            <p:spPr>
              <a:xfrm>
                <a:off x="5376960" y="23659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88" name="CustomShape 89"/>
              <p:cNvSpPr/>
              <p:nvPr/>
            </p:nvSpPr>
            <p:spPr>
              <a:xfrm>
                <a:off x="5300640" y="2358000"/>
                <a:ext cx="40824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DH</a:t>
                </a:r>
                <a:endParaRPr lang="pt-PT" sz="1190" b="0" strike="noStrike" spc="-1">
                  <a:latin typeface="Arial"/>
                </a:endParaRPr>
              </a:p>
            </p:txBody>
          </p:sp>
        </p:grpSp>
        <p:grpSp>
          <p:nvGrpSpPr>
            <p:cNvPr id="489" name="Group 90"/>
            <p:cNvGrpSpPr/>
            <p:nvPr/>
          </p:nvGrpSpPr>
          <p:grpSpPr>
            <a:xfrm>
              <a:off x="5568840" y="2350800"/>
              <a:ext cx="380880" cy="270720"/>
              <a:chOff x="5568840" y="2350800"/>
              <a:chExt cx="380880" cy="270720"/>
            </a:xfrm>
          </p:grpSpPr>
          <p:sp>
            <p:nvSpPr>
              <p:cNvPr id="490" name="CustomShape 91"/>
              <p:cNvSpPr/>
              <p:nvPr/>
            </p:nvSpPr>
            <p:spPr>
              <a:xfrm>
                <a:off x="5628960" y="236124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1" name="CustomShape 92"/>
              <p:cNvSpPr/>
              <p:nvPr/>
            </p:nvSpPr>
            <p:spPr>
              <a:xfrm>
                <a:off x="5568840" y="2350800"/>
                <a:ext cx="38088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ER</a:t>
                </a:r>
                <a:endParaRPr lang="pt-PT" sz="1190" b="0" strike="noStrike" spc="-1">
                  <a:latin typeface="Arial"/>
                </a:endParaRPr>
              </a:p>
            </p:txBody>
          </p:sp>
        </p:grpSp>
        <p:sp>
          <p:nvSpPr>
            <p:cNvPr id="492" name="CustomShape 93"/>
            <p:cNvSpPr/>
            <p:nvPr/>
          </p:nvSpPr>
          <p:spPr>
            <a:xfrm>
              <a:off x="5880600" y="2359080"/>
              <a:ext cx="250200" cy="2574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3" name="CustomShape 94"/>
            <p:cNvSpPr/>
            <p:nvPr/>
          </p:nvSpPr>
          <p:spPr>
            <a:xfrm>
              <a:off x="581832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nvGrpSpPr>
            <p:cNvPr id="494" name="Group 95"/>
            <p:cNvGrpSpPr/>
            <p:nvPr/>
          </p:nvGrpSpPr>
          <p:grpSpPr>
            <a:xfrm>
              <a:off x="6299640" y="2294640"/>
              <a:ext cx="1102680" cy="553320"/>
              <a:chOff x="6299640" y="2294640"/>
              <a:chExt cx="1102680" cy="553320"/>
            </a:xfrm>
          </p:grpSpPr>
          <p:sp>
            <p:nvSpPr>
              <p:cNvPr id="495" name="CustomShape 96"/>
              <p:cNvSpPr/>
              <p:nvPr/>
            </p:nvSpPr>
            <p:spPr>
              <a:xfrm>
                <a:off x="6615720" y="252396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96" name="CustomShape 97"/>
              <p:cNvSpPr/>
              <p:nvPr/>
            </p:nvSpPr>
            <p:spPr>
              <a:xfrm>
                <a:off x="6557040" y="2509560"/>
                <a:ext cx="37296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97" name="CustomShape 98"/>
              <p:cNvSpPr/>
              <p:nvPr/>
            </p:nvSpPr>
            <p:spPr>
              <a:xfrm>
                <a:off x="702252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98" name="CustomShape 99"/>
              <p:cNvSpPr/>
              <p:nvPr/>
            </p:nvSpPr>
            <p:spPr>
              <a:xfrm>
                <a:off x="6925320" y="2513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99" name="CustomShape 100"/>
              <p:cNvSpPr/>
              <p:nvPr/>
            </p:nvSpPr>
            <p:spPr>
              <a:xfrm>
                <a:off x="6356520" y="2294640"/>
                <a:ext cx="9410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00" name="CustomShape 101"/>
              <p:cNvSpPr/>
              <p:nvPr/>
            </p:nvSpPr>
            <p:spPr>
              <a:xfrm>
                <a:off x="63619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01" name="CustomShape 102"/>
              <p:cNvSpPr/>
              <p:nvPr/>
            </p:nvSpPr>
            <p:spPr>
              <a:xfrm>
                <a:off x="6299640" y="25113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02" name="CustomShape 103"/>
              <p:cNvSpPr/>
              <p:nvPr/>
            </p:nvSpPr>
            <p:spPr>
              <a:xfrm>
                <a:off x="6815880" y="236880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03" name="CustomShape 104"/>
              <p:cNvSpPr/>
              <p:nvPr/>
            </p:nvSpPr>
            <p:spPr>
              <a:xfrm>
                <a:off x="6750360" y="236124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04" name="Group 105"/>
            <p:cNvGrpSpPr/>
            <p:nvPr/>
          </p:nvGrpSpPr>
          <p:grpSpPr>
            <a:xfrm>
              <a:off x="7237440" y="2294640"/>
              <a:ext cx="1088280" cy="553320"/>
              <a:chOff x="7237440" y="2294640"/>
              <a:chExt cx="1088280" cy="553320"/>
            </a:xfrm>
          </p:grpSpPr>
          <p:sp>
            <p:nvSpPr>
              <p:cNvPr id="505" name="CustomShape 106"/>
              <p:cNvSpPr/>
              <p:nvPr/>
            </p:nvSpPr>
            <p:spPr>
              <a:xfrm>
                <a:off x="7554600" y="25261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506" name="CustomShape 107"/>
              <p:cNvSpPr/>
              <p:nvPr/>
            </p:nvSpPr>
            <p:spPr>
              <a:xfrm>
                <a:off x="7502760" y="2518920"/>
                <a:ext cx="37080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507" name="CustomShape 108"/>
              <p:cNvSpPr/>
              <p:nvPr/>
            </p:nvSpPr>
            <p:spPr>
              <a:xfrm>
                <a:off x="7942680" y="2513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508" name="CustomShape 109"/>
              <p:cNvSpPr/>
              <p:nvPr/>
            </p:nvSpPr>
            <p:spPr>
              <a:xfrm>
                <a:off x="7848720" y="25149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509" name="CustomShape 110"/>
              <p:cNvSpPr/>
              <p:nvPr/>
            </p:nvSpPr>
            <p:spPr>
              <a:xfrm>
                <a:off x="729684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10" name="CustomShape 111"/>
              <p:cNvSpPr/>
              <p:nvPr/>
            </p:nvSpPr>
            <p:spPr>
              <a:xfrm>
                <a:off x="7299360" y="253116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11" name="CustomShape 112"/>
              <p:cNvSpPr/>
              <p:nvPr/>
            </p:nvSpPr>
            <p:spPr>
              <a:xfrm>
                <a:off x="7237440" y="25250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12" name="CustomShape 113"/>
              <p:cNvSpPr/>
              <p:nvPr/>
            </p:nvSpPr>
            <p:spPr>
              <a:xfrm>
                <a:off x="7747560" y="236376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13" name="CustomShape 114"/>
              <p:cNvSpPr/>
              <p:nvPr/>
            </p:nvSpPr>
            <p:spPr>
              <a:xfrm>
                <a:off x="7680960" y="235908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14" name="Group 115"/>
            <p:cNvGrpSpPr/>
            <p:nvPr/>
          </p:nvGrpSpPr>
          <p:grpSpPr>
            <a:xfrm>
              <a:off x="8146800" y="2296440"/>
              <a:ext cx="398880" cy="553320"/>
              <a:chOff x="8146800" y="2296440"/>
              <a:chExt cx="398880" cy="553320"/>
            </a:xfrm>
          </p:grpSpPr>
          <p:sp>
            <p:nvSpPr>
              <p:cNvPr id="515" name="CustomShape 116"/>
              <p:cNvSpPr/>
              <p:nvPr/>
            </p:nvSpPr>
            <p:spPr>
              <a:xfrm>
                <a:off x="8223840" y="2526120"/>
                <a:ext cx="250200" cy="250560"/>
              </a:xfrm>
              <a:prstGeom prst="ellipse">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p:style>
          </p:sp>
          <p:sp>
            <p:nvSpPr>
              <p:cNvPr id="516" name="CustomShape 117"/>
              <p:cNvSpPr/>
              <p:nvPr/>
            </p:nvSpPr>
            <p:spPr>
              <a:xfrm>
                <a:off x="8146800" y="2516400"/>
                <a:ext cx="39888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TE</a:t>
                </a:r>
                <a:endParaRPr lang="pt-PT" sz="1190" b="0" strike="noStrike" spc="-1">
                  <a:latin typeface="Arial"/>
                </a:endParaRPr>
              </a:p>
            </p:txBody>
          </p:sp>
          <p:sp>
            <p:nvSpPr>
              <p:cNvPr id="517" name="CustomShape 118"/>
              <p:cNvSpPr/>
              <p:nvPr/>
            </p:nvSpPr>
            <p:spPr>
              <a:xfrm>
                <a:off x="8222400" y="2296440"/>
                <a:ext cx="2516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sp>
          <p:nvSpPr>
            <p:cNvPr id="518" name="CustomShape 119"/>
            <p:cNvSpPr/>
            <p:nvPr/>
          </p:nvSpPr>
          <p:spPr>
            <a:xfrm>
              <a:off x="237060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1</a:t>
              </a:r>
              <a:endParaRPr lang="pt-PT" sz="889" b="0" strike="noStrike" spc="-1">
                <a:latin typeface="Arial"/>
              </a:endParaRPr>
            </a:p>
          </p:txBody>
        </p:sp>
        <p:sp>
          <p:nvSpPr>
            <p:cNvPr id="519" name="CustomShape 120"/>
            <p:cNvSpPr/>
            <p:nvPr/>
          </p:nvSpPr>
          <p:spPr>
            <a:xfrm>
              <a:off x="3335400" y="206424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2</a:t>
              </a:r>
              <a:endParaRPr lang="pt-PT" sz="889" b="0" strike="noStrike" spc="-1">
                <a:latin typeface="Arial"/>
              </a:endParaRPr>
            </a:p>
          </p:txBody>
        </p:sp>
        <p:sp>
          <p:nvSpPr>
            <p:cNvPr id="520" name="CustomShape 121"/>
            <p:cNvSpPr/>
            <p:nvPr/>
          </p:nvSpPr>
          <p:spPr>
            <a:xfrm>
              <a:off x="420948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3</a:t>
              </a:r>
              <a:endParaRPr lang="pt-PT" sz="889" b="0" strike="noStrike" spc="-1">
                <a:latin typeface="Arial"/>
              </a:endParaRPr>
            </a:p>
          </p:txBody>
        </p:sp>
        <p:sp>
          <p:nvSpPr>
            <p:cNvPr id="521" name="CustomShape 122"/>
            <p:cNvSpPr/>
            <p:nvPr/>
          </p:nvSpPr>
          <p:spPr>
            <a:xfrm>
              <a:off x="1582200" y="1923120"/>
              <a:ext cx="878760" cy="34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595959"/>
                  </a:solidFill>
                  <a:latin typeface="Arial"/>
                </a:rPr>
                <a:t>Loading molecule</a:t>
              </a:r>
              <a:endParaRPr lang="pt-PT" sz="850" b="0" strike="noStrike" spc="-1">
                <a:latin typeface="Arial"/>
              </a:endParaRPr>
            </a:p>
          </p:txBody>
        </p:sp>
        <p:sp>
          <p:nvSpPr>
            <p:cNvPr id="522" name="CustomShape 123"/>
            <p:cNvSpPr/>
            <p:nvPr/>
          </p:nvSpPr>
          <p:spPr>
            <a:xfrm>
              <a:off x="53625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4</a:t>
              </a:r>
              <a:endParaRPr lang="pt-PT" sz="889" b="0" strike="noStrike" spc="-1">
                <a:latin typeface="Arial"/>
              </a:endParaRPr>
            </a:p>
          </p:txBody>
        </p:sp>
        <p:sp>
          <p:nvSpPr>
            <p:cNvPr id="523" name="CustomShape 124"/>
            <p:cNvSpPr/>
            <p:nvPr/>
          </p:nvSpPr>
          <p:spPr>
            <a:xfrm>
              <a:off x="65217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5</a:t>
              </a:r>
              <a:endParaRPr lang="pt-PT" sz="889" b="0" strike="noStrike" spc="-1">
                <a:latin typeface="Arial"/>
              </a:endParaRPr>
            </a:p>
          </p:txBody>
        </p:sp>
        <p:sp>
          <p:nvSpPr>
            <p:cNvPr id="524" name="CustomShape 125"/>
            <p:cNvSpPr/>
            <p:nvPr/>
          </p:nvSpPr>
          <p:spPr>
            <a:xfrm>
              <a:off x="744624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6</a:t>
              </a:r>
              <a:endParaRPr lang="pt-PT" sz="889" b="0" strike="noStrike" spc="-1">
                <a:latin typeface="Arial"/>
              </a:endParaRPr>
            </a:p>
          </p:txBody>
        </p:sp>
        <p:sp>
          <p:nvSpPr>
            <p:cNvPr id="525" name="CustomShape 126"/>
            <p:cNvSpPr/>
            <p:nvPr/>
          </p:nvSpPr>
          <p:spPr>
            <a:xfrm>
              <a:off x="8182080" y="2064240"/>
              <a:ext cx="3808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End</a:t>
              </a:r>
              <a:endParaRPr lang="pt-PT" sz="889" b="0" strike="noStrike" spc="-1">
                <a:latin typeface="Arial"/>
              </a:endParaRPr>
            </a:p>
          </p:txBody>
        </p:sp>
        <p:grpSp>
          <p:nvGrpSpPr>
            <p:cNvPr id="526" name="Group 127"/>
            <p:cNvGrpSpPr/>
            <p:nvPr/>
          </p:nvGrpSpPr>
          <p:grpSpPr>
            <a:xfrm>
              <a:off x="1703880" y="1734480"/>
              <a:ext cx="6797160" cy="225000"/>
              <a:chOff x="1703880" y="1734480"/>
              <a:chExt cx="6797160" cy="225000"/>
            </a:xfrm>
          </p:grpSpPr>
          <p:sp>
            <p:nvSpPr>
              <p:cNvPr id="527" name="CustomShape 128"/>
              <p:cNvSpPr/>
              <p:nvPr/>
            </p:nvSpPr>
            <p:spPr>
              <a:xfrm>
                <a:off x="262404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1</a:t>
                </a:r>
                <a:endParaRPr lang="pt-PT" sz="889" b="0" strike="noStrike" spc="-1">
                  <a:latin typeface="Arial"/>
                </a:endParaRPr>
              </a:p>
            </p:txBody>
          </p:sp>
          <p:sp>
            <p:nvSpPr>
              <p:cNvPr id="528" name="CustomShape 129"/>
              <p:cNvSpPr/>
              <p:nvPr/>
            </p:nvSpPr>
            <p:spPr>
              <a:xfrm>
                <a:off x="3165120" y="1841040"/>
                <a:ext cx="920880" cy="144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29" name="CustomShape 130"/>
              <p:cNvSpPr/>
              <p:nvPr/>
            </p:nvSpPr>
            <p:spPr>
              <a:xfrm flipH="1" flipV="1">
                <a:off x="1703880" y="1845000"/>
                <a:ext cx="9194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0" name="CustomShape 131"/>
              <p:cNvSpPr/>
              <p:nvPr/>
            </p:nvSpPr>
            <p:spPr>
              <a:xfrm>
                <a:off x="4883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2</a:t>
                </a:r>
                <a:endParaRPr lang="pt-PT" sz="889" b="0" strike="noStrike" spc="-1">
                  <a:latin typeface="Arial"/>
                </a:endParaRPr>
              </a:p>
            </p:txBody>
          </p:sp>
          <p:sp>
            <p:nvSpPr>
              <p:cNvPr id="531" name="CustomShape 132"/>
              <p:cNvSpPr/>
              <p:nvPr/>
            </p:nvSpPr>
            <p:spPr>
              <a:xfrm flipH="1" flipV="1">
                <a:off x="4103640" y="1845000"/>
                <a:ext cx="7790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2" name="CustomShape 133"/>
              <p:cNvSpPr/>
              <p:nvPr/>
            </p:nvSpPr>
            <p:spPr>
              <a:xfrm flipV="1">
                <a:off x="5465160" y="1844640"/>
                <a:ext cx="88092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3" name="CustomShape 134"/>
              <p:cNvSpPr/>
              <p:nvPr/>
            </p:nvSpPr>
            <p:spPr>
              <a:xfrm>
                <a:off x="7187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3</a:t>
                </a:r>
                <a:endParaRPr lang="pt-PT" sz="889" b="0" strike="noStrike" spc="-1">
                  <a:latin typeface="Arial"/>
                </a:endParaRPr>
              </a:p>
            </p:txBody>
          </p:sp>
          <p:sp>
            <p:nvSpPr>
              <p:cNvPr id="534" name="CustomShape 135"/>
              <p:cNvSpPr/>
              <p:nvPr/>
            </p:nvSpPr>
            <p:spPr>
              <a:xfrm flipH="1">
                <a:off x="6345360" y="1845720"/>
                <a:ext cx="84060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5" name="CustomShape 136"/>
              <p:cNvSpPr/>
              <p:nvPr/>
            </p:nvSpPr>
            <p:spPr>
              <a:xfrm flipV="1">
                <a:off x="7769160" y="1843920"/>
                <a:ext cx="731880" cy="108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grpSp>
        <p:pic>
          <p:nvPicPr>
            <p:cNvPr id="536" name="Imagem 14"/>
            <p:cNvPicPr/>
            <p:nvPr/>
          </p:nvPicPr>
          <p:blipFill>
            <a:blip r:embed="rId3"/>
            <a:stretch/>
          </p:blipFill>
          <p:spPr>
            <a:xfrm>
              <a:off x="2780640" y="2825640"/>
              <a:ext cx="750240" cy="1166760"/>
            </a:xfrm>
            <a:prstGeom prst="rect">
              <a:avLst/>
            </a:prstGeom>
            <a:ln>
              <a:noFill/>
            </a:ln>
          </p:spPr>
        </p:pic>
      </p:grpSp>
      <p:pic>
        <p:nvPicPr>
          <p:cNvPr id="537" name="Picture 178"/>
          <p:cNvPicPr/>
          <p:nvPr/>
        </p:nvPicPr>
        <p:blipFill>
          <a:blip r:embed="rId4"/>
          <a:stretch/>
        </p:blipFill>
        <p:spPr>
          <a:xfrm rot="16200000" flipH="1">
            <a:off x="11023920" y="4291560"/>
            <a:ext cx="699480" cy="107640"/>
          </a:xfrm>
          <a:prstGeom prst="rect">
            <a:avLst/>
          </a:prstGeom>
          <a:ln>
            <a:noFill/>
          </a:ln>
        </p:spPr>
      </p:pic>
      <p:sp>
        <p:nvSpPr>
          <p:cNvPr id="538" name="CustomShape 137"/>
          <p:cNvSpPr/>
          <p:nvPr/>
        </p:nvSpPr>
        <p:spPr>
          <a:xfrm>
            <a:off x="248040" y="3279960"/>
            <a:ext cx="1123560" cy="1159200"/>
          </a:xfrm>
          <a:prstGeom prst="bracketPair">
            <a:avLst>
              <a:gd name="adj" fmla="val 16667"/>
            </a:avLst>
          </a:prstGeom>
          <a:noFill/>
          <a:ln>
            <a:solidFill>
              <a:schemeClr val="tx1">
                <a:lumMod val="50000"/>
                <a:lumOff val="50000"/>
              </a:schemeClr>
            </a:solidFill>
          </a:ln>
        </p:spPr>
        <p:style>
          <a:lnRef idx="1">
            <a:schemeClr val="dk1"/>
          </a:lnRef>
          <a:fillRef idx="0">
            <a:schemeClr val="dk1"/>
          </a:fillRef>
          <a:effectRef idx="0">
            <a:schemeClr val="dk1"/>
          </a:effectRef>
          <a:fontRef idx="minor"/>
        </p:style>
      </p:sp>
      <p:sp>
        <p:nvSpPr>
          <p:cNvPr id="539" name="CustomShape 138"/>
          <p:cNvSpPr/>
          <p:nvPr/>
        </p:nvSpPr>
        <p:spPr>
          <a:xfrm rot="5400000">
            <a:off x="5076360" y="-1847160"/>
            <a:ext cx="45360" cy="6947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540" name="CustomShape 139"/>
          <p:cNvSpPr/>
          <p:nvPr/>
        </p:nvSpPr>
        <p:spPr>
          <a:xfrm rot="5400000" flipH="1" flipV="1">
            <a:off x="8566560" y="2686680"/>
            <a:ext cx="1619640" cy="1079640"/>
          </a:xfrm>
          <a:prstGeom prst="bentConnector3">
            <a:avLst>
              <a:gd name="adj1" fmla="val 100150"/>
            </a:avLst>
          </a:prstGeom>
          <a:noFill/>
          <a:ln>
            <a:tailEnd type="triangle" w="med" len="med"/>
          </a:ln>
        </p:spPr>
        <p:style>
          <a:lnRef idx="1">
            <a:schemeClr val="dk1"/>
          </a:lnRef>
          <a:fillRef idx="0">
            <a:schemeClr val="dk1"/>
          </a:fillRef>
          <a:effectRef idx="0">
            <a:schemeClr val="dk1"/>
          </a:effectRef>
          <a:fontRef idx="minor"/>
        </p:style>
      </p:sp>
      <p:sp>
        <p:nvSpPr>
          <p:cNvPr id="541" name="Line 140"/>
          <p:cNvSpPr/>
          <p:nvPr/>
        </p:nvSpPr>
        <p:spPr>
          <a:xfrm>
            <a:off x="8722800" y="4037400"/>
            <a:ext cx="108000" cy="0"/>
          </a:xfrm>
          <a:prstGeom prst="line">
            <a:avLst/>
          </a:prstGeom>
          <a:ln/>
        </p:spPr>
        <p:style>
          <a:lnRef idx="1">
            <a:schemeClr val="dk1"/>
          </a:lnRef>
          <a:fillRef idx="0">
            <a:schemeClr val="dk1"/>
          </a:fillRef>
          <a:effectRef idx="0">
            <a:schemeClr val="dk1"/>
          </a:effectRef>
          <a:fontRef idx="minor"/>
        </p:style>
      </p:sp>
      <p:pic>
        <p:nvPicPr>
          <p:cNvPr id="542" name="Picture 541"/>
          <p:cNvPicPr/>
          <p:nvPr/>
        </p:nvPicPr>
        <p:blipFill>
          <a:blip r:embed="rId5"/>
          <a:stretch/>
        </p:blipFill>
        <p:spPr>
          <a:xfrm>
            <a:off x="6883560" y="2819520"/>
            <a:ext cx="774720" cy="3035160"/>
          </a:xfrm>
          <a:prstGeom prst="rect">
            <a:avLst/>
          </a:prstGeom>
          <a:ln>
            <a:noFill/>
          </a:ln>
        </p:spPr>
      </p:pic>
      <p:pic>
        <p:nvPicPr>
          <p:cNvPr id="543" name="Picture 542"/>
          <p:cNvPicPr/>
          <p:nvPr/>
        </p:nvPicPr>
        <p:blipFill>
          <a:blip r:embed="rId6"/>
          <a:stretch/>
        </p:blipFill>
        <p:spPr>
          <a:xfrm>
            <a:off x="7797960" y="2806560"/>
            <a:ext cx="774720" cy="3492360"/>
          </a:xfrm>
          <a:prstGeom prst="rect">
            <a:avLst/>
          </a:prstGeom>
          <a:ln>
            <a:noFill/>
          </a:ln>
        </p:spPr>
      </p:pic>
      <p:pic>
        <p:nvPicPr>
          <p:cNvPr id="544" name="Picture 543"/>
          <p:cNvPicPr/>
          <p:nvPr/>
        </p:nvPicPr>
        <p:blipFill>
          <a:blip r:embed="rId7"/>
          <a:stretch/>
        </p:blipFill>
        <p:spPr>
          <a:xfrm>
            <a:off x="1828800" y="2819520"/>
            <a:ext cx="711360" cy="762120"/>
          </a:xfrm>
          <a:prstGeom prst="rect">
            <a:avLst/>
          </a:prstGeom>
          <a:ln>
            <a:noFill/>
          </a:ln>
        </p:spPr>
      </p:pic>
      <p:pic>
        <p:nvPicPr>
          <p:cNvPr id="545" name="Picture 544"/>
          <p:cNvPicPr/>
          <p:nvPr/>
        </p:nvPicPr>
        <p:blipFill>
          <a:blip r:embed="rId8"/>
          <a:stretch/>
        </p:blipFill>
        <p:spPr>
          <a:xfrm>
            <a:off x="3683160" y="2806560"/>
            <a:ext cx="774720" cy="1663560"/>
          </a:xfrm>
          <a:prstGeom prst="rect">
            <a:avLst/>
          </a:prstGeom>
          <a:ln>
            <a:noFill/>
          </a:ln>
        </p:spPr>
      </p:pic>
      <p:pic>
        <p:nvPicPr>
          <p:cNvPr id="546" name="Picture 545"/>
          <p:cNvPicPr/>
          <p:nvPr/>
        </p:nvPicPr>
        <p:blipFill>
          <a:blip r:embed="rId9"/>
          <a:stretch/>
        </p:blipFill>
        <p:spPr>
          <a:xfrm>
            <a:off x="4495680" y="2819520"/>
            <a:ext cx="774720" cy="2120760"/>
          </a:xfrm>
          <a:prstGeom prst="rect">
            <a:avLst/>
          </a:prstGeom>
          <a:ln>
            <a:noFill/>
          </a:ln>
        </p:spPr>
      </p:pic>
      <p:pic>
        <p:nvPicPr>
          <p:cNvPr id="547" name="Picture 546"/>
          <p:cNvPicPr/>
          <p:nvPr/>
        </p:nvPicPr>
        <p:blipFill>
          <a:blip r:embed="rId10"/>
          <a:stretch/>
        </p:blipFill>
        <p:spPr>
          <a:xfrm>
            <a:off x="5880240" y="2819520"/>
            <a:ext cx="774720" cy="2577960"/>
          </a:xfrm>
          <a:prstGeom prst="rect">
            <a:avLst/>
          </a:prstGeom>
          <a:ln>
            <a:noFill/>
          </a:ln>
        </p:spPr>
      </p:pic>
      <p:pic>
        <p:nvPicPr>
          <p:cNvPr id="548" name="Picture 547"/>
          <p:cNvPicPr/>
          <p:nvPr/>
        </p:nvPicPr>
        <p:blipFill>
          <a:blip r:embed="rId11"/>
          <a:stretch/>
        </p:blipFill>
        <p:spPr>
          <a:xfrm>
            <a:off x="10414080" y="1714680"/>
            <a:ext cx="1663560" cy="2082960"/>
          </a:xfrm>
          <a:prstGeom prst="rect">
            <a:avLst/>
          </a:prstGeom>
          <a:ln>
            <a:noFill/>
          </a:ln>
        </p:spPr>
      </p:pic>
      <p:pic>
        <p:nvPicPr>
          <p:cNvPr id="549" name="Picture 548"/>
          <p:cNvPicPr/>
          <p:nvPr/>
        </p:nvPicPr>
        <p:blipFill>
          <a:blip r:embed="rId12"/>
          <a:stretch/>
        </p:blipFill>
        <p:spPr>
          <a:xfrm>
            <a:off x="406440" y="3378240"/>
            <a:ext cx="812880" cy="939960"/>
          </a:xfrm>
          <a:prstGeom prst="rect">
            <a:avLst/>
          </a:prstGeom>
          <a:ln>
            <a:noFill/>
          </a:ln>
        </p:spPr>
      </p:pic>
      <p:pic>
        <p:nvPicPr>
          <p:cNvPr id="550" name="Picture 549"/>
          <p:cNvPicPr/>
          <p:nvPr/>
        </p:nvPicPr>
        <p:blipFill>
          <a:blip r:embed="rId13"/>
          <a:stretch/>
        </p:blipFill>
        <p:spPr>
          <a:xfrm>
            <a:off x="431640" y="1917720"/>
            <a:ext cx="698400" cy="495360"/>
          </a:xfrm>
          <a:prstGeom prst="rect">
            <a:avLst/>
          </a:prstGeom>
          <a:ln>
            <a:noFill/>
          </a:ln>
        </p:spPr>
      </p:pic>
      <p:pic>
        <p:nvPicPr>
          <p:cNvPr id="551" name="Picture 550"/>
          <p:cNvPicPr/>
          <p:nvPr/>
        </p:nvPicPr>
        <p:blipFill>
          <a:blip r:embed="rId14"/>
          <a:stretch/>
        </p:blipFill>
        <p:spPr>
          <a:xfrm>
            <a:off x="9410760" y="4381560"/>
            <a:ext cx="2705040" cy="243828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530640" y="362520"/>
            <a:ext cx="430776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203864"/>
                </a:solidFill>
                <a:latin typeface="Calibri Light"/>
              </a:rPr>
              <a:t>PKSs classification</a:t>
            </a:r>
            <a:endParaRPr lang="pt-PT" sz="4400" b="0" strike="noStrike" spc="-1">
              <a:latin typeface="Arial"/>
            </a:endParaRPr>
          </a:p>
        </p:txBody>
      </p:sp>
      <p:pic>
        <p:nvPicPr>
          <p:cNvPr id="384" name="Imagem 9"/>
          <p:cNvPicPr/>
          <p:nvPr/>
        </p:nvPicPr>
        <p:blipFill>
          <a:blip r:embed="rId2"/>
          <a:stretch/>
        </p:blipFill>
        <p:spPr>
          <a:xfrm>
            <a:off x="10244880" y="0"/>
            <a:ext cx="1946520" cy="1476720"/>
          </a:xfrm>
          <a:prstGeom prst="rect">
            <a:avLst/>
          </a:prstGeom>
          <a:ln>
            <a:noFill/>
          </a:ln>
        </p:spPr>
      </p:pic>
      <p:sp>
        <p:nvSpPr>
          <p:cNvPr id="385" name="CustomShape 2"/>
          <p:cNvSpPr/>
          <p:nvPr/>
        </p:nvSpPr>
        <p:spPr>
          <a:xfrm>
            <a:off x="2457360" y="5761800"/>
            <a:ext cx="7277040" cy="36468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There are also diverse </a:t>
            </a:r>
            <a:r>
              <a:rPr lang="en-GB" sz="1800" b="1" strike="noStrike" spc="-1">
                <a:solidFill>
                  <a:srgbClr val="000000"/>
                </a:solidFill>
                <a:latin typeface="Open Sans"/>
                <a:ea typeface="Open Sans"/>
              </a:rPr>
              <a:t>PKS-NRPS hybrids </a:t>
            </a:r>
            <a:r>
              <a:rPr lang="en-GB" sz="1800" b="0" strike="noStrike" spc="-1">
                <a:solidFill>
                  <a:srgbClr val="000000"/>
                </a:solidFill>
                <a:latin typeface="Open Sans"/>
                <a:ea typeface="Open Sans"/>
              </a:rPr>
              <a:t>worth to mention.</a:t>
            </a:r>
            <a:endParaRPr lang="pt-PT" sz="1800" b="0" strike="noStrike" spc="-1">
              <a:latin typeface="Arial"/>
            </a:endParaRPr>
          </a:p>
        </p:txBody>
      </p:sp>
      <p:grpSp>
        <p:nvGrpSpPr>
          <p:cNvPr id="386" name="Group 3"/>
          <p:cNvGrpSpPr/>
          <p:nvPr/>
        </p:nvGrpSpPr>
        <p:grpSpPr>
          <a:xfrm>
            <a:off x="5073480" y="2440440"/>
            <a:ext cx="2205000" cy="2034000"/>
            <a:chOff x="5073480" y="2440440"/>
            <a:chExt cx="2205000" cy="2034000"/>
          </a:xfrm>
        </p:grpSpPr>
        <p:sp>
          <p:nvSpPr>
            <p:cNvPr id="387" name="CustomShape 4"/>
            <p:cNvSpPr/>
            <p:nvPr/>
          </p:nvSpPr>
          <p:spPr>
            <a:xfrm>
              <a:off x="5474160" y="3044160"/>
              <a:ext cx="140364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0091EA"/>
                  </a:solidFill>
                  <a:latin typeface="Calibri Light"/>
                </a:rPr>
                <a:t>PKSs</a:t>
              </a:r>
              <a:endParaRPr lang="pt-PT" sz="4400" b="0" strike="noStrike" spc="-1">
                <a:latin typeface="Arial"/>
              </a:endParaRPr>
            </a:p>
          </p:txBody>
        </p:sp>
        <p:sp>
          <p:nvSpPr>
            <p:cNvPr id="388" name="CustomShape 5"/>
            <p:cNvSpPr/>
            <p:nvPr/>
          </p:nvSpPr>
          <p:spPr>
            <a:xfrm>
              <a:off x="5073480" y="2440440"/>
              <a:ext cx="2205000" cy="1976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389" name="CustomShape 6"/>
          <p:cNvSpPr/>
          <p:nvPr/>
        </p:nvSpPr>
        <p:spPr>
          <a:xfrm>
            <a:off x="7829640" y="2486880"/>
            <a:ext cx="3668400" cy="216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domain organization</a:t>
            </a:r>
            <a:r>
              <a:rPr lang="en-GB" sz="2400" b="0" strike="noStrike" spc="-1">
                <a:solidFill>
                  <a:srgbClr val="000000"/>
                </a:solidFill>
                <a:latin typeface="Open Sans"/>
                <a:ea typeface="Open Sans"/>
              </a:rPr>
              <a:t>:</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Iterative</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Modular (only type I)</a:t>
            </a:r>
            <a:endParaRPr lang="pt-PT" sz="2400" b="0" strike="noStrike" spc="-1">
              <a:latin typeface="Arial"/>
            </a:endParaRPr>
          </a:p>
        </p:txBody>
      </p:sp>
      <p:sp>
        <p:nvSpPr>
          <p:cNvPr id="390" name="CustomShape 7"/>
          <p:cNvSpPr/>
          <p:nvPr/>
        </p:nvSpPr>
        <p:spPr>
          <a:xfrm>
            <a:off x="104760" y="2255760"/>
            <a:ext cx="441792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enzyme architecture:</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III</a:t>
            </a:r>
            <a:endParaRPr lang="pt-PT" sz="2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1"/>
          <p:cNvSpPr/>
          <p:nvPr/>
        </p:nvSpPr>
        <p:spPr>
          <a:xfrm>
            <a:off x="434520" y="41652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Engineering Polyketides</a:t>
            </a:r>
            <a:endParaRPr lang="pt-PT" sz="4000" b="0" strike="noStrike" spc="-1">
              <a:latin typeface="Arial"/>
            </a:endParaRPr>
          </a:p>
        </p:txBody>
      </p:sp>
      <p:grpSp>
        <p:nvGrpSpPr>
          <p:cNvPr id="605" name="Group 2"/>
          <p:cNvGrpSpPr/>
          <p:nvPr/>
        </p:nvGrpSpPr>
        <p:grpSpPr>
          <a:xfrm>
            <a:off x="434520" y="1628280"/>
            <a:ext cx="6769440" cy="1365120"/>
            <a:chOff x="185400" y="1433160"/>
            <a:chExt cx="6769440" cy="1365120"/>
          </a:xfrm>
        </p:grpSpPr>
        <p:sp>
          <p:nvSpPr>
            <p:cNvPr id="606" name="CustomShape 3"/>
            <p:cNvSpPr/>
            <p:nvPr/>
          </p:nvSpPr>
          <p:spPr>
            <a:xfrm>
              <a:off x="185400" y="1433160"/>
              <a:ext cx="676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Polyketides are promising targets for </a:t>
              </a:r>
              <a:r>
                <a:rPr lang="en-GB" sz="1800" b="1" strike="noStrike" spc="-1">
                  <a:solidFill>
                    <a:srgbClr val="000000"/>
                  </a:solidFill>
                  <a:latin typeface="Open Sans"/>
                  <a:ea typeface="Open Sans"/>
                </a:rPr>
                <a:t>synthetic biology</a:t>
              </a:r>
              <a:r>
                <a:rPr lang="en-GB" sz="1800" b="0" strike="noStrike" spc="-1">
                  <a:solidFill>
                    <a:srgbClr val="000000"/>
                  </a:solidFill>
                  <a:latin typeface="Open Sans"/>
                  <a:ea typeface="Open Sans"/>
                </a:rPr>
                <a:t>:</a:t>
              </a:r>
              <a:endParaRPr lang="pt-PT" sz="1800" b="0" strike="noStrike" spc="-1">
                <a:latin typeface="Arial"/>
              </a:endParaRPr>
            </a:p>
          </p:txBody>
        </p:sp>
        <p:sp>
          <p:nvSpPr>
            <p:cNvPr id="607" name="CustomShape 4"/>
            <p:cNvSpPr/>
            <p:nvPr/>
          </p:nvSpPr>
          <p:spPr>
            <a:xfrm>
              <a:off x="327240" y="1884960"/>
              <a:ext cx="374652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Highly modular architecture;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Clinical relevance;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 abundance.  </a:t>
              </a:r>
              <a:endParaRPr lang="pt-PT" sz="1800" b="0" strike="noStrike" spc="-1">
                <a:latin typeface="Arial"/>
              </a:endParaRPr>
            </a:p>
          </p:txBody>
        </p:sp>
      </p:grpSp>
      <p:sp>
        <p:nvSpPr>
          <p:cNvPr id="608" name="CustomShape 5"/>
          <p:cNvSpPr/>
          <p:nvPr/>
        </p:nvSpPr>
        <p:spPr>
          <a:xfrm>
            <a:off x="739080" y="3800139"/>
            <a:ext cx="4669920" cy="798765"/>
          </a:xfrm>
          <a:prstGeom prst="rect">
            <a:avLst/>
          </a:prstGeom>
          <a:noFill/>
          <a:ln>
            <a:solidFill>
              <a:srgbClr val="33679B"/>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endParaRPr lang="en-GB" sz="500" b="0" strike="noStrike" spc="-1" dirty="0">
              <a:solidFill>
                <a:srgbClr val="000000"/>
              </a:solidFill>
              <a:latin typeface="Open Sans"/>
              <a:ea typeface="Open Sans"/>
            </a:endParaRPr>
          </a:p>
          <a:p>
            <a:pPr algn="ctr">
              <a:lnSpc>
                <a:spcPct val="100000"/>
              </a:lnSpc>
            </a:pPr>
            <a:r>
              <a:rPr lang="en-GB" sz="1800" b="0" strike="noStrike" spc="-1" dirty="0">
                <a:solidFill>
                  <a:srgbClr val="000000"/>
                </a:solidFill>
                <a:latin typeface="Open Sans"/>
                <a:ea typeface="Open Sans"/>
              </a:rPr>
              <a:t>Pathways can be manipulated/redesigned to produce new molecules.</a:t>
            </a:r>
          </a:p>
          <a:p>
            <a:pPr algn="ctr">
              <a:lnSpc>
                <a:spcPct val="100000"/>
              </a:lnSpc>
            </a:pPr>
            <a:endParaRPr lang="pt-PT" sz="500" b="0" strike="noStrike" spc="-1" dirty="0">
              <a:latin typeface="Arial"/>
            </a:endParaRPr>
          </a:p>
        </p:txBody>
      </p:sp>
      <p:grpSp>
        <p:nvGrpSpPr>
          <p:cNvPr id="609" name="Group 6"/>
          <p:cNvGrpSpPr/>
          <p:nvPr/>
        </p:nvGrpSpPr>
        <p:grpSpPr>
          <a:xfrm>
            <a:off x="6683400" y="2473200"/>
            <a:ext cx="4959720" cy="3860280"/>
            <a:chOff x="6683400" y="2473200"/>
            <a:chExt cx="4959720" cy="3860280"/>
          </a:xfrm>
        </p:grpSpPr>
        <p:pic>
          <p:nvPicPr>
            <p:cNvPr id="610" name="Imagem 14"/>
            <p:cNvPicPr/>
            <p:nvPr/>
          </p:nvPicPr>
          <p:blipFill>
            <a:blip r:embed="rId3"/>
            <a:stretch/>
          </p:blipFill>
          <p:spPr>
            <a:xfrm rot="18881400" flipH="1">
              <a:off x="7170120" y="3116160"/>
              <a:ext cx="2883960" cy="2574000"/>
            </a:xfrm>
            <a:prstGeom prst="rect">
              <a:avLst/>
            </a:prstGeom>
            <a:ln>
              <a:noFill/>
            </a:ln>
          </p:spPr>
        </p:pic>
        <p:grpSp>
          <p:nvGrpSpPr>
            <p:cNvPr id="611" name="Group 7"/>
            <p:cNvGrpSpPr/>
            <p:nvPr/>
          </p:nvGrpSpPr>
          <p:grpSpPr>
            <a:xfrm>
              <a:off x="6938280" y="4042080"/>
              <a:ext cx="4704840" cy="1296000"/>
              <a:chOff x="6938280" y="4042080"/>
              <a:chExt cx="4704840" cy="1296000"/>
            </a:xfrm>
          </p:grpSpPr>
          <p:sp>
            <p:nvSpPr>
              <p:cNvPr id="612" name="CustomShape 8"/>
              <p:cNvSpPr/>
              <p:nvPr/>
            </p:nvSpPr>
            <p:spPr>
              <a:xfrm>
                <a:off x="6938280" y="4042080"/>
                <a:ext cx="302436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Engineering</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Strategies </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can be at</a:t>
                </a:r>
                <a:endParaRPr lang="pt-PT" sz="2400" b="0" strike="noStrike" spc="-1">
                  <a:latin typeface="Arial"/>
                </a:endParaRPr>
              </a:p>
            </p:txBody>
          </p:sp>
          <p:sp>
            <p:nvSpPr>
              <p:cNvPr id="613" name="CustomShape 9"/>
              <p:cNvSpPr/>
              <p:nvPr/>
            </p:nvSpPr>
            <p:spPr>
              <a:xfrm>
                <a:off x="9665640" y="4358880"/>
                <a:ext cx="19774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Protein level</a:t>
                </a:r>
                <a:endParaRPr lang="pt-PT" sz="2000" b="0" strike="noStrike" spc="-1">
                  <a:latin typeface="Arial"/>
                </a:endParaRPr>
              </a:p>
            </p:txBody>
          </p:sp>
          <p:sp>
            <p:nvSpPr>
              <p:cNvPr id="614" name="CustomShape 10"/>
              <p:cNvSpPr/>
              <p:nvPr/>
            </p:nvSpPr>
            <p:spPr>
              <a:xfrm>
                <a:off x="9611640" y="4942800"/>
                <a:ext cx="1994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Cellular level</a:t>
                </a:r>
                <a:endParaRPr lang="pt-PT" sz="2000" b="0" strike="noStrike" spc="-1">
                  <a:latin typeface="Arial"/>
                </a:endParaRPr>
              </a:p>
            </p:txBody>
          </p:sp>
        </p:grpSp>
      </p:grpSp>
      <p:grpSp>
        <p:nvGrpSpPr>
          <p:cNvPr id="615" name="Group 11"/>
          <p:cNvGrpSpPr/>
          <p:nvPr/>
        </p:nvGrpSpPr>
        <p:grpSpPr>
          <a:xfrm>
            <a:off x="9544680" y="4294440"/>
            <a:ext cx="2107080" cy="1075320"/>
            <a:chOff x="9544680" y="4294440"/>
            <a:chExt cx="2107080" cy="1075320"/>
          </a:xfrm>
        </p:grpSpPr>
        <p:sp>
          <p:nvSpPr>
            <p:cNvPr id="616" name="CustomShape 12"/>
            <p:cNvSpPr/>
            <p:nvPr/>
          </p:nvSpPr>
          <p:spPr>
            <a:xfrm>
              <a:off x="9589680" y="4883040"/>
              <a:ext cx="201672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17" name="CustomShape 13"/>
            <p:cNvSpPr/>
            <p:nvPr/>
          </p:nvSpPr>
          <p:spPr>
            <a:xfrm>
              <a:off x="9544680" y="4294440"/>
              <a:ext cx="210708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18" name="CustomShape 14"/>
          <p:cNvSpPr/>
          <p:nvPr/>
        </p:nvSpPr>
        <p:spPr>
          <a:xfrm>
            <a:off x="0" y="6325560"/>
            <a:ext cx="61480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Barajas, Jesus F. et al. 2017. “Engineered Polyketides: Synergy between Protein and Host Level Engineering.” </a:t>
            </a:r>
            <a:r>
              <a:rPr lang="en-GB" sz="1400" b="0" i="1" strike="noStrike" spc="-1">
                <a:solidFill>
                  <a:srgbClr val="767171"/>
                </a:solidFill>
                <a:latin typeface="Calibri"/>
                <a:ea typeface="Calibri"/>
              </a:rPr>
              <a:t>Synthetic and Systems Biotechnology</a:t>
            </a:r>
            <a:r>
              <a:rPr lang="en-GB" sz="1400" b="0" strike="noStrike" spc="-1">
                <a:solidFill>
                  <a:srgbClr val="767171"/>
                </a:solidFill>
                <a:latin typeface="Calibri"/>
                <a:ea typeface="Calibri"/>
              </a:rPr>
              <a:t> 2(3): 147–66.</a:t>
            </a:r>
            <a:endParaRPr lang="pt-PT" sz="14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CustomShape 1"/>
          <p:cNvSpPr/>
          <p:nvPr/>
        </p:nvSpPr>
        <p:spPr>
          <a:xfrm>
            <a:off x="5328720" y="2925000"/>
            <a:ext cx="1591200" cy="84780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20" name="CustomShape 2"/>
          <p:cNvSpPr/>
          <p:nvPr/>
        </p:nvSpPr>
        <p:spPr>
          <a:xfrm>
            <a:off x="196200" y="15768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PKS protein modifications</a:t>
            </a:r>
            <a:endParaRPr lang="pt-PT" sz="4000" b="0" strike="noStrike" spc="-1">
              <a:latin typeface="Arial"/>
            </a:endParaRPr>
          </a:p>
        </p:txBody>
      </p:sp>
      <p:sp>
        <p:nvSpPr>
          <p:cNvPr id="621" name="CustomShape 3"/>
          <p:cNvSpPr/>
          <p:nvPr/>
        </p:nvSpPr>
        <p:spPr>
          <a:xfrm>
            <a:off x="5328720" y="2935080"/>
            <a:ext cx="15912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ea typeface="Open Sans"/>
              </a:rPr>
              <a:t>Possible strategies</a:t>
            </a:r>
            <a:endParaRPr lang="pt-PT" sz="2400" b="0" strike="noStrike" spc="-1">
              <a:latin typeface="Arial"/>
            </a:endParaRPr>
          </a:p>
        </p:txBody>
      </p:sp>
      <p:grpSp>
        <p:nvGrpSpPr>
          <p:cNvPr id="622" name="Group 4"/>
          <p:cNvGrpSpPr/>
          <p:nvPr/>
        </p:nvGrpSpPr>
        <p:grpSpPr>
          <a:xfrm>
            <a:off x="3180240" y="1871280"/>
            <a:ext cx="1778040" cy="1287000"/>
            <a:chOff x="3180240" y="1871280"/>
            <a:chExt cx="1778040" cy="1287000"/>
          </a:xfrm>
        </p:grpSpPr>
        <p:sp>
          <p:nvSpPr>
            <p:cNvPr id="623" name="CustomShape 5"/>
            <p:cNvSpPr/>
            <p:nvPr/>
          </p:nvSpPr>
          <p:spPr>
            <a:xfrm>
              <a:off x="3276360" y="1871280"/>
              <a:ext cx="1585800" cy="12870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24" name="CustomShape 6"/>
            <p:cNvSpPr/>
            <p:nvPr/>
          </p:nvSpPr>
          <p:spPr>
            <a:xfrm>
              <a:off x="3180240" y="2163960"/>
              <a:ext cx="1778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AT, KR</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mutagenesis</a:t>
              </a:r>
              <a:endParaRPr lang="pt-PT" sz="1800" b="0" strike="noStrike" spc="-1">
                <a:latin typeface="Arial"/>
              </a:endParaRPr>
            </a:p>
          </p:txBody>
        </p:sp>
      </p:grpSp>
      <p:sp>
        <p:nvSpPr>
          <p:cNvPr id="625" name="CustomShape 7"/>
          <p:cNvSpPr/>
          <p:nvPr/>
        </p:nvSpPr>
        <p:spPr>
          <a:xfrm>
            <a:off x="655560" y="5292360"/>
            <a:ext cx="20451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Open Sans"/>
                <a:ea typeface="Open Sans"/>
              </a:rPr>
              <a:t>Change of pool of building blocks.</a:t>
            </a:r>
            <a:endParaRPr lang="pt-PT" sz="1400" b="0" strike="noStrike" spc="-1">
              <a:latin typeface="Arial"/>
            </a:endParaRPr>
          </a:p>
        </p:txBody>
      </p:sp>
      <p:grpSp>
        <p:nvGrpSpPr>
          <p:cNvPr id="626" name="Group 8"/>
          <p:cNvGrpSpPr/>
          <p:nvPr/>
        </p:nvGrpSpPr>
        <p:grpSpPr>
          <a:xfrm>
            <a:off x="6619680" y="4032720"/>
            <a:ext cx="1419120" cy="1149480"/>
            <a:chOff x="6619680" y="4032720"/>
            <a:chExt cx="1419120" cy="1149480"/>
          </a:xfrm>
        </p:grpSpPr>
        <p:sp>
          <p:nvSpPr>
            <p:cNvPr id="627" name="CustomShape 9"/>
            <p:cNvSpPr/>
            <p:nvPr/>
          </p:nvSpPr>
          <p:spPr>
            <a:xfrm>
              <a:off x="6619680" y="426420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swapping</a:t>
              </a:r>
              <a:endParaRPr lang="pt-PT" sz="1800" b="0" strike="noStrike" spc="-1">
                <a:latin typeface="Arial"/>
              </a:endParaRPr>
            </a:p>
          </p:txBody>
        </p:sp>
        <p:sp>
          <p:nvSpPr>
            <p:cNvPr id="628" name="CustomShape 10"/>
            <p:cNvSpPr/>
            <p:nvPr/>
          </p:nvSpPr>
          <p:spPr>
            <a:xfrm>
              <a:off x="6652440" y="4032720"/>
              <a:ext cx="1320840" cy="11494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29" name="Group 11"/>
          <p:cNvGrpSpPr/>
          <p:nvPr/>
        </p:nvGrpSpPr>
        <p:grpSpPr>
          <a:xfrm>
            <a:off x="5437440" y="1206360"/>
            <a:ext cx="1591560" cy="1227240"/>
            <a:chOff x="5437440" y="1206360"/>
            <a:chExt cx="1591560" cy="1227240"/>
          </a:xfrm>
        </p:grpSpPr>
        <p:sp>
          <p:nvSpPr>
            <p:cNvPr id="630" name="CustomShape 12"/>
            <p:cNvSpPr/>
            <p:nvPr/>
          </p:nvSpPr>
          <p:spPr>
            <a:xfrm>
              <a:off x="5469840" y="1488240"/>
              <a:ext cx="1559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Reductive loop swaps</a:t>
              </a:r>
              <a:endParaRPr lang="pt-PT" sz="1800" b="0" strike="noStrike" spc="-1">
                <a:latin typeface="Arial"/>
              </a:endParaRPr>
            </a:p>
          </p:txBody>
        </p:sp>
        <p:sp>
          <p:nvSpPr>
            <p:cNvPr id="631" name="CustomShape 13"/>
            <p:cNvSpPr/>
            <p:nvPr/>
          </p:nvSpPr>
          <p:spPr>
            <a:xfrm>
              <a:off x="5437440" y="1206360"/>
              <a:ext cx="1559160" cy="12272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32" name="Group 14"/>
          <p:cNvGrpSpPr/>
          <p:nvPr/>
        </p:nvGrpSpPr>
        <p:grpSpPr>
          <a:xfrm>
            <a:off x="3554280" y="3969360"/>
            <a:ext cx="1773720" cy="1225080"/>
            <a:chOff x="3554280" y="3969360"/>
            <a:chExt cx="1773720" cy="1225080"/>
          </a:xfrm>
        </p:grpSpPr>
        <p:sp>
          <p:nvSpPr>
            <p:cNvPr id="633" name="CustomShape 15"/>
            <p:cNvSpPr/>
            <p:nvPr/>
          </p:nvSpPr>
          <p:spPr>
            <a:xfrm>
              <a:off x="3612960" y="4281840"/>
              <a:ext cx="17150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Modification of active sites</a:t>
              </a:r>
              <a:endParaRPr lang="pt-PT" sz="1800" b="0" strike="noStrike" spc="-1">
                <a:latin typeface="Arial"/>
              </a:endParaRPr>
            </a:p>
          </p:txBody>
        </p:sp>
        <p:sp>
          <p:nvSpPr>
            <p:cNvPr id="634" name="CustomShape 16"/>
            <p:cNvSpPr/>
            <p:nvPr/>
          </p:nvSpPr>
          <p:spPr>
            <a:xfrm>
              <a:off x="3554280" y="3969360"/>
              <a:ext cx="177372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35" name="CustomShape 17"/>
          <p:cNvSpPr/>
          <p:nvPr/>
        </p:nvSpPr>
        <p:spPr>
          <a:xfrm>
            <a:off x="1" y="6392913"/>
            <a:ext cx="1323792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Barajas, Jesus F. et al. 2017. “Engineered Polyketides: Synergy between Protein and Host Level Engineering.” </a:t>
            </a:r>
            <a:r>
              <a:rPr lang="en-GB" sz="1050" b="0" i="1" strike="noStrike" spc="-1" dirty="0">
                <a:solidFill>
                  <a:srgbClr val="767171"/>
                </a:solidFill>
                <a:latin typeface="Open Sans"/>
                <a:ea typeface="Calibri"/>
              </a:rPr>
              <a:t>Synthetic and Systems Biotechnology</a:t>
            </a:r>
            <a:r>
              <a:rPr lang="en-GB" sz="1050" b="0" strike="noStrike" spc="-1" dirty="0">
                <a:solidFill>
                  <a:srgbClr val="767171"/>
                </a:solidFill>
                <a:latin typeface="Open Sans"/>
                <a:ea typeface="Calibri"/>
              </a:rPr>
              <a:t> 2(3): 147–66.</a:t>
            </a:r>
            <a:endParaRPr lang="pt-PT" sz="1050" b="0" strike="noStrike" spc="-1" dirty="0">
              <a:latin typeface="Open Sans"/>
            </a:endParaRPr>
          </a:p>
        </p:txBody>
      </p:sp>
      <p:sp>
        <p:nvSpPr>
          <p:cNvPr id="636" name="CustomShape 18"/>
          <p:cNvSpPr/>
          <p:nvPr/>
        </p:nvSpPr>
        <p:spPr>
          <a:xfrm>
            <a:off x="543960" y="4362480"/>
            <a:ext cx="254844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400" b="0" strike="noStrike" spc="-1">
                <a:solidFill>
                  <a:srgbClr val="000000"/>
                </a:solidFill>
                <a:latin typeface="Open Sans"/>
                <a:ea typeface="Open Sans"/>
              </a:rPr>
              <a:t>Different substrate specificity or higher substrate promiscuity.</a:t>
            </a:r>
            <a:endParaRPr lang="pt-PT" sz="1400" b="0" strike="noStrike" spc="-1">
              <a:latin typeface="Arial"/>
            </a:endParaRPr>
          </a:p>
        </p:txBody>
      </p:sp>
      <p:grpSp>
        <p:nvGrpSpPr>
          <p:cNvPr id="637" name="Group 19"/>
          <p:cNvGrpSpPr/>
          <p:nvPr/>
        </p:nvGrpSpPr>
        <p:grpSpPr>
          <a:xfrm>
            <a:off x="8577000" y="-368280"/>
            <a:ext cx="3745800" cy="2185920"/>
            <a:chOff x="8577000" y="-368280"/>
            <a:chExt cx="3745800" cy="2185920"/>
          </a:xfrm>
        </p:grpSpPr>
        <p:grpSp>
          <p:nvGrpSpPr>
            <p:cNvPr id="638" name="Group 20"/>
            <p:cNvGrpSpPr/>
            <p:nvPr/>
          </p:nvGrpSpPr>
          <p:grpSpPr>
            <a:xfrm>
              <a:off x="8577000" y="-368280"/>
              <a:ext cx="3745800" cy="2185920"/>
              <a:chOff x="8577000" y="-368280"/>
              <a:chExt cx="3745800" cy="2185920"/>
            </a:xfrm>
          </p:grpSpPr>
          <p:pic>
            <p:nvPicPr>
              <p:cNvPr id="639" name="Imagem 31"/>
              <p:cNvPicPr/>
              <p:nvPr/>
            </p:nvPicPr>
            <p:blipFill>
              <a:blip r:embed="rId3"/>
              <a:stretch/>
            </p:blipFill>
            <p:spPr>
              <a:xfrm rot="19565400" flipH="1">
                <a:off x="9258840" y="9720"/>
                <a:ext cx="1791360" cy="1429920"/>
              </a:xfrm>
              <a:prstGeom prst="rect">
                <a:avLst/>
              </a:prstGeom>
              <a:ln>
                <a:noFill/>
              </a:ln>
            </p:spPr>
          </p:pic>
          <p:grpSp>
            <p:nvGrpSpPr>
              <p:cNvPr id="640" name="Group 21"/>
              <p:cNvGrpSpPr/>
              <p:nvPr/>
            </p:nvGrpSpPr>
            <p:grpSpPr>
              <a:xfrm>
                <a:off x="8577000" y="580680"/>
                <a:ext cx="3745800" cy="681120"/>
                <a:chOff x="8577000" y="580680"/>
                <a:chExt cx="3745800" cy="681120"/>
              </a:xfrm>
            </p:grpSpPr>
            <p:sp>
              <p:nvSpPr>
                <p:cNvPr id="641" name="CustomShape 22"/>
                <p:cNvSpPr/>
                <p:nvPr/>
              </p:nvSpPr>
              <p:spPr>
                <a:xfrm>
                  <a:off x="8577000" y="58068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642" name="CustomShape 23"/>
                <p:cNvSpPr/>
                <p:nvPr/>
              </p:nvSpPr>
              <p:spPr>
                <a:xfrm>
                  <a:off x="10345320" y="92808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Protein level</a:t>
                  </a:r>
                  <a:endParaRPr lang="pt-PT" sz="1600" b="0" strike="noStrike" spc="-1">
                    <a:latin typeface="Arial"/>
                  </a:endParaRPr>
                </a:p>
              </p:txBody>
            </p:sp>
          </p:grpSp>
        </p:grpSp>
        <p:sp>
          <p:nvSpPr>
            <p:cNvPr id="643" name="CustomShape 24"/>
            <p:cNvSpPr/>
            <p:nvPr/>
          </p:nvSpPr>
          <p:spPr>
            <a:xfrm>
              <a:off x="10579320" y="84420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44" name="CustomShape 25"/>
          <p:cNvSpPr/>
          <p:nvPr/>
        </p:nvSpPr>
        <p:spPr>
          <a:xfrm>
            <a:off x="8798400" y="4108320"/>
            <a:ext cx="27417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Entire modules or</a:t>
            </a:r>
            <a:endParaRPr lang="pt-PT" sz="1400" b="0" strike="noStrike" spc="-1">
              <a:latin typeface="Arial"/>
            </a:endParaRPr>
          </a:p>
          <a:p>
            <a:pPr>
              <a:lnSpc>
                <a:spcPct val="100000"/>
              </a:lnSpc>
            </a:pPr>
            <a:r>
              <a:rPr lang="en-GB" sz="1400" b="1" strike="noStrike" spc="-1">
                <a:solidFill>
                  <a:srgbClr val="000000"/>
                </a:solidFill>
                <a:latin typeface="Open Sans"/>
                <a:ea typeface="Open Sans"/>
              </a:rPr>
              <a:t>single domains</a:t>
            </a:r>
            <a:r>
              <a:rPr lang="en-GB" sz="1400" b="0" strike="noStrike" spc="-1">
                <a:solidFill>
                  <a:srgbClr val="000000"/>
                </a:solidFill>
                <a:latin typeface="Open Sans"/>
                <a:ea typeface="Open Sans"/>
              </a:rPr>
              <a:t> (TE, AT).</a:t>
            </a:r>
            <a:endParaRPr lang="pt-PT" sz="1400" b="0" strike="noStrike" spc="-1">
              <a:latin typeface="Arial"/>
            </a:endParaRPr>
          </a:p>
        </p:txBody>
      </p:sp>
      <p:pic>
        <p:nvPicPr>
          <p:cNvPr id="645" name="Imagem 40"/>
          <p:cNvPicPr/>
          <p:nvPr/>
        </p:nvPicPr>
        <p:blipFill>
          <a:blip r:embed="rId4"/>
          <a:stretch/>
        </p:blipFill>
        <p:spPr>
          <a:xfrm rot="18498600" flipH="1">
            <a:off x="2866320" y="4045680"/>
            <a:ext cx="480960" cy="452160"/>
          </a:xfrm>
          <a:prstGeom prst="rect">
            <a:avLst/>
          </a:prstGeom>
          <a:ln>
            <a:noFill/>
          </a:ln>
        </p:spPr>
      </p:pic>
      <p:pic>
        <p:nvPicPr>
          <p:cNvPr id="646" name="Imagem 41"/>
          <p:cNvPicPr/>
          <p:nvPr/>
        </p:nvPicPr>
        <p:blipFill>
          <a:blip r:embed="rId4"/>
          <a:stretch/>
        </p:blipFill>
        <p:spPr>
          <a:xfrm rot="1767600">
            <a:off x="8111520" y="3938760"/>
            <a:ext cx="586440" cy="446760"/>
          </a:xfrm>
          <a:prstGeom prst="rect">
            <a:avLst/>
          </a:prstGeom>
          <a:ln>
            <a:noFill/>
          </a:ln>
        </p:spPr>
      </p:pic>
      <p:pic>
        <p:nvPicPr>
          <p:cNvPr id="647" name="Imagem 35"/>
          <p:cNvPicPr/>
          <p:nvPr/>
        </p:nvPicPr>
        <p:blipFill>
          <a:blip r:embed="rId4"/>
          <a:stretch/>
        </p:blipFill>
        <p:spPr>
          <a:xfrm rot="13501800" flipH="1">
            <a:off x="509400" y="4941000"/>
            <a:ext cx="401040" cy="427680"/>
          </a:xfrm>
          <a:prstGeom prst="rect">
            <a:avLst/>
          </a:prstGeom>
          <a:ln>
            <a:noFill/>
          </a:ln>
        </p:spPr>
      </p:pic>
      <p:grpSp>
        <p:nvGrpSpPr>
          <p:cNvPr id="648" name="Group 26"/>
          <p:cNvGrpSpPr/>
          <p:nvPr/>
        </p:nvGrpSpPr>
        <p:grpSpPr>
          <a:xfrm>
            <a:off x="7313040" y="2252520"/>
            <a:ext cx="1419120" cy="1154160"/>
            <a:chOff x="7313040" y="2252520"/>
            <a:chExt cx="1419120" cy="1154160"/>
          </a:xfrm>
        </p:grpSpPr>
        <p:sp>
          <p:nvSpPr>
            <p:cNvPr id="649" name="CustomShape 27"/>
            <p:cNvSpPr/>
            <p:nvPr/>
          </p:nvSpPr>
          <p:spPr>
            <a:xfrm>
              <a:off x="7313040" y="254268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fusion</a:t>
              </a:r>
              <a:endParaRPr lang="pt-PT" sz="1800" b="0" strike="noStrike" spc="-1">
                <a:latin typeface="Arial"/>
              </a:endParaRPr>
            </a:p>
          </p:txBody>
        </p:sp>
        <p:sp>
          <p:nvSpPr>
            <p:cNvPr id="650" name="CustomShape 28"/>
            <p:cNvSpPr/>
            <p:nvPr/>
          </p:nvSpPr>
          <p:spPr>
            <a:xfrm>
              <a:off x="7362000" y="2252520"/>
              <a:ext cx="132084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pic>
        <p:nvPicPr>
          <p:cNvPr id="651" name="Picture 2" descr="Resultado de imagem para domain swapping polyketide"/>
          <p:cNvPicPr/>
          <p:nvPr/>
        </p:nvPicPr>
        <p:blipFill>
          <a:blip r:embed="rId5"/>
          <a:srcRect l="21689" t="37594" r="48953" b="48040"/>
          <a:stretch/>
        </p:blipFill>
        <p:spPr>
          <a:xfrm>
            <a:off x="312120" y="1166400"/>
            <a:ext cx="2733480" cy="1154160"/>
          </a:xfrm>
          <a:prstGeom prst="rect">
            <a:avLst/>
          </a:prstGeom>
          <a:ln>
            <a:noFill/>
          </a:ln>
        </p:spPr>
      </p:pic>
      <p:pic>
        <p:nvPicPr>
          <p:cNvPr id="652" name="Picture 2" descr="Resultado de imagem para domain swapping polyketide"/>
          <p:cNvPicPr/>
          <p:nvPr/>
        </p:nvPicPr>
        <p:blipFill>
          <a:blip r:embed="rId5"/>
          <a:srcRect l="21689" t="19973" r="48953" b="64889"/>
          <a:stretch/>
        </p:blipFill>
        <p:spPr>
          <a:xfrm>
            <a:off x="9322200" y="4831920"/>
            <a:ext cx="2733480" cy="1216080"/>
          </a:xfrm>
          <a:prstGeom prst="rect">
            <a:avLst/>
          </a:prstGeom>
          <a:ln>
            <a:noFill/>
          </a:ln>
        </p:spPr>
      </p:pic>
      <p:pic>
        <p:nvPicPr>
          <p:cNvPr id="653" name="Imagem 44"/>
          <p:cNvPicPr/>
          <p:nvPr/>
        </p:nvPicPr>
        <p:blipFill>
          <a:blip r:embed="rId4"/>
          <a:stretch/>
        </p:blipFill>
        <p:spPr>
          <a:xfrm rot="20896800" flipH="1">
            <a:off x="3143520" y="1611720"/>
            <a:ext cx="357120" cy="272160"/>
          </a:xfrm>
          <a:prstGeom prst="rect">
            <a:avLst/>
          </a:prstGeom>
          <a:ln>
            <a:noFill/>
          </a:ln>
        </p:spPr>
      </p:pic>
      <p:pic>
        <p:nvPicPr>
          <p:cNvPr id="654" name="Imagem 46"/>
          <p:cNvPicPr/>
          <p:nvPr/>
        </p:nvPicPr>
        <p:blipFill>
          <a:blip r:embed="rId4"/>
          <a:stretch/>
        </p:blipFill>
        <p:spPr>
          <a:xfrm rot="11478000" flipH="1">
            <a:off x="8926560" y="4696920"/>
            <a:ext cx="347400" cy="264960"/>
          </a:xfrm>
          <a:prstGeom prst="rect">
            <a:avLst/>
          </a:prstGeom>
          <a:ln>
            <a:noFill/>
          </a:ln>
        </p:spPr>
      </p:pic>
      <p:sp>
        <p:nvSpPr>
          <p:cNvPr id="655" name="CustomShape 29"/>
          <p:cNvSpPr/>
          <p:nvPr/>
        </p:nvSpPr>
        <p:spPr>
          <a:xfrm>
            <a:off x="-5760" y="6605994"/>
            <a:ext cx="12944689" cy="25246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rgbClr val="767171"/>
                </a:solidFill>
                <a:latin typeface="Open Sans"/>
              </a:rPr>
              <a:t>Sun, </a:t>
            </a:r>
            <a:r>
              <a:rPr lang="en-GB" sz="1050" b="0" strike="noStrike" spc="-1" dirty="0" err="1">
                <a:solidFill>
                  <a:srgbClr val="767171"/>
                </a:solidFill>
                <a:latin typeface="Open Sans"/>
              </a:rPr>
              <a:t>Huihua</a:t>
            </a:r>
            <a:r>
              <a:rPr lang="en-GB" sz="1050" b="0" strike="noStrike" spc="-1" dirty="0">
                <a:solidFill>
                  <a:srgbClr val="767171"/>
                </a:solidFill>
                <a:latin typeface="Open Sans"/>
              </a:rPr>
              <a:t>, </a:t>
            </a:r>
            <a:r>
              <a:rPr lang="en-GB" sz="1050" b="0" strike="noStrike" spc="-1" dirty="0" err="1">
                <a:solidFill>
                  <a:srgbClr val="767171"/>
                </a:solidFill>
                <a:latin typeface="Open Sans"/>
              </a:rPr>
              <a:t>Zihe</a:t>
            </a:r>
            <a:r>
              <a:rPr lang="en-GB" sz="1050" b="0" strike="noStrike" spc="-1" dirty="0">
                <a:solidFill>
                  <a:srgbClr val="767171"/>
                </a:solidFill>
                <a:latin typeface="Open Sans"/>
              </a:rPr>
              <a:t> Liu, Huimin Zhao, and </a:t>
            </a:r>
            <a:r>
              <a:rPr lang="en-GB" sz="1050" b="0" strike="noStrike" spc="-1" dirty="0" err="1">
                <a:solidFill>
                  <a:srgbClr val="767171"/>
                </a:solidFill>
                <a:latin typeface="Open Sans"/>
              </a:rPr>
              <a:t>Ee</a:t>
            </a:r>
            <a:r>
              <a:rPr lang="en-GB" sz="1050" b="0" strike="noStrike" spc="-1" dirty="0">
                <a:solidFill>
                  <a:srgbClr val="767171"/>
                </a:solidFill>
                <a:latin typeface="Open Sans"/>
              </a:rPr>
              <a:t> Lui Ang. 2015. “Recent Advances in Combinatorial Biosynthesis for Drug Discovery.” </a:t>
            </a:r>
            <a:r>
              <a:rPr lang="en-GB" sz="1050" b="0" i="1" strike="noStrike" spc="-1" dirty="0">
                <a:solidFill>
                  <a:srgbClr val="767171"/>
                </a:solidFill>
                <a:latin typeface="Open Sans"/>
              </a:rPr>
              <a:t>Drug Design</a:t>
            </a:r>
            <a:r>
              <a:rPr lang="en-GB" sz="1050" b="0" strike="noStrike" spc="-1" dirty="0">
                <a:solidFill>
                  <a:srgbClr val="767171"/>
                </a:solidFill>
                <a:latin typeface="Open Sans"/>
              </a:rPr>
              <a:t>, Development and Therapy 9: 823–33.</a:t>
            </a:r>
            <a:endParaRPr lang="pt-PT" sz="1050" b="0" strike="noStrike" spc="-1" dirty="0">
              <a:latin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1"/>
          <p:cNvSpPr/>
          <p:nvPr/>
        </p:nvSpPr>
        <p:spPr>
          <a:xfrm>
            <a:off x="3427560" y="229320"/>
            <a:ext cx="53362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203864"/>
                </a:solidFill>
                <a:latin typeface="Calibri Light"/>
              </a:rPr>
              <a:t>Polyketide diversification</a:t>
            </a:r>
            <a:endParaRPr lang="pt-PT" sz="4000" b="0" strike="noStrike" spc="-1">
              <a:latin typeface="Arial"/>
            </a:endParaRPr>
          </a:p>
        </p:txBody>
      </p:sp>
      <p:pic>
        <p:nvPicPr>
          <p:cNvPr id="657" name="Imagem 9229"/>
          <p:cNvPicPr/>
          <p:nvPr/>
        </p:nvPicPr>
        <p:blipFill>
          <a:blip r:embed="rId3"/>
          <a:stretch/>
        </p:blipFill>
        <p:spPr>
          <a:xfrm rot="18112200" flipH="1">
            <a:off x="1321920" y="2113920"/>
            <a:ext cx="2271240" cy="2262960"/>
          </a:xfrm>
          <a:prstGeom prst="rect">
            <a:avLst/>
          </a:prstGeom>
          <a:ln>
            <a:noFill/>
          </a:ln>
        </p:spPr>
      </p:pic>
      <p:sp>
        <p:nvSpPr>
          <p:cNvPr id="658" name="CustomShape 2"/>
          <p:cNvSpPr/>
          <p:nvPr/>
        </p:nvSpPr>
        <p:spPr>
          <a:xfrm>
            <a:off x="4055760" y="2808360"/>
            <a:ext cx="64332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659" name="CustomShape 3"/>
          <p:cNvSpPr/>
          <p:nvPr/>
        </p:nvSpPr>
        <p:spPr>
          <a:xfrm>
            <a:off x="440928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Primary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grpSp>
        <p:nvGrpSpPr>
          <p:cNvPr id="660" name="Group 4"/>
          <p:cNvGrpSpPr/>
          <p:nvPr/>
        </p:nvGrpSpPr>
        <p:grpSpPr>
          <a:xfrm>
            <a:off x="9005760" y="2782800"/>
            <a:ext cx="1514160" cy="1386000"/>
            <a:chOff x="9005760" y="2782800"/>
            <a:chExt cx="1514160" cy="1386000"/>
          </a:xfrm>
        </p:grpSpPr>
        <p:sp>
          <p:nvSpPr>
            <p:cNvPr id="661" name="CustomShape 5"/>
            <p:cNvSpPr/>
            <p:nvPr/>
          </p:nvSpPr>
          <p:spPr>
            <a:xfrm>
              <a:off x="9946080" y="278280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62" name="Group 6"/>
            <p:cNvGrpSpPr/>
            <p:nvPr/>
          </p:nvGrpSpPr>
          <p:grpSpPr>
            <a:xfrm>
              <a:off x="9005760" y="3085200"/>
              <a:ext cx="1443600" cy="853560"/>
              <a:chOff x="9005760" y="3085200"/>
              <a:chExt cx="1443600" cy="853560"/>
            </a:xfrm>
          </p:grpSpPr>
          <p:sp>
            <p:nvSpPr>
              <p:cNvPr id="663" name="CustomShape 7"/>
              <p:cNvSpPr/>
              <p:nvPr/>
            </p:nvSpPr>
            <p:spPr>
              <a:xfrm>
                <a:off x="9005760" y="3085200"/>
                <a:ext cx="123480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4" name="CustomShape 8"/>
              <p:cNvSpPr/>
              <p:nvPr/>
            </p:nvSpPr>
            <p:spPr>
              <a:xfrm>
                <a:off x="9010440" y="33004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2</a:t>
                </a:r>
                <a:r>
                  <a:rPr lang="en-US" sz="1800" b="0" strike="noStrike" spc="-1" baseline="30000">
                    <a:solidFill>
                      <a:srgbClr val="FFFFFF"/>
                    </a:solidFill>
                    <a:latin typeface="Open Sans"/>
                    <a:ea typeface="Open Sans"/>
                  </a:rPr>
                  <a:t>nd</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65" name="CustomShape 9"/>
          <p:cNvSpPr/>
          <p:nvPr/>
        </p:nvSpPr>
        <p:spPr>
          <a:xfrm>
            <a:off x="711360" y="3085200"/>
            <a:ext cx="9874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6" name="CustomShape 10"/>
          <p:cNvSpPr/>
          <p:nvPr/>
        </p:nvSpPr>
        <p:spPr>
          <a:xfrm>
            <a:off x="3155760" y="3069000"/>
            <a:ext cx="1279080" cy="8305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7" name="CustomShape 11"/>
          <p:cNvSpPr/>
          <p:nvPr/>
        </p:nvSpPr>
        <p:spPr>
          <a:xfrm>
            <a:off x="651240" y="3249720"/>
            <a:ext cx="103392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strike="noStrike" spc="-1">
                <a:solidFill>
                  <a:srgbClr val="FFFFFF"/>
                </a:solidFill>
                <a:latin typeface="Open Sans"/>
                <a:ea typeface="Open Sans"/>
              </a:rPr>
              <a:t>PKS</a:t>
            </a:r>
            <a:endParaRPr lang="pt-PT" sz="2800" b="0" strike="noStrike" spc="-1">
              <a:latin typeface="Arial"/>
            </a:endParaRPr>
          </a:p>
        </p:txBody>
      </p:sp>
      <p:sp>
        <p:nvSpPr>
          <p:cNvPr id="668" name="CustomShape 12"/>
          <p:cNvSpPr/>
          <p:nvPr/>
        </p:nvSpPr>
        <p:spPr>
          <a:xfrm>
            <a:off x="3124800" y="3191760"/>
            <a:ext cx="1422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FFFFFF"/>
                </a:solidFill>
                <a:latin typeface="Open Sans"/>
                <a:ea typeface="Open Sans"/>
              </a:rPr>
              <a:t>Domain composition</a:t>
            </a:r>
            <a:endParaRPr lang="pt-PT" sz="1600" b="0" strike="noStrike" spc="-1">
              <a:latin typeface="Arial"/>
            </a:endParaRPr>
          </a:p>
        </p:txBody>
      </p:sp>
      <p:sp>
        <p:nvSpPr>
          <p:cNvPr id="669" name="CustomShape 13"/>
          <p:cNvSpPr/>
          <p:nvPr/>
        </p:nvSpPr>
        <p:spPr>
          <a:xfrm>
            <a:off x="736704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Secondary 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sp>
        <p:nvSpPr>
          <p:cNvPr id="670" name="CustomShape 14"/>
          <p:cNvSpPr/>
          <p:nvPr/>
        </p:nvSpPr>
        <p:spPr>
          <a:xfrm>
            <a:off x="10612605" y="3052765"/>
            <a:ext cx="1569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Final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polyketide metabolite</a:t>
            </a:r>
            <a:endParaRPr lang="pt-PT" sz="1800" b="0" strike="noStrike" spc="-1">
              <a:latin typeface="Arial"/>
            </a:endParaRPr>
          </a:p>
        </p:txBody>
      </p:sp>
      <p:grpSp>
        <p:nvGrpSpPr>
          <p:cNvPr id="671" name="Group 15"/>
          <p:cNvGrpSpPr/>
          <p:nvPr/>
        </p:nvGrpSpPr>
        <p:grpSpPr>
          <a:xfrm>
            <a:off x="257040" y="1416600"/>
            <a:ext cx="1640520" cy="862920"/>
            <a:chOff x="257040" y="1416600"/>
            <a:chExt cx="1640520" cy="862920"/>
          </a:xfrm>
        </p:grpSpPr>
        <p:sp>
          <p:nvSpPr>
            <p:cNvPr id="672" name="CustomShape 16"/>
            <p:cNvSpPr/>
            <p:nvPr/>
          </p:nvSpPr>
          <p:spPr>
            <a:xfrm>
              <a:off x="257040" y="1416600"/>
              <a:ext cx="1640520" cy="67104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3" name="CustomShape 17"/>
            <p:cNvSpPr/>
            <p:nvPr/>
          </p:nvSpPr>
          <p:spPr>
            <a:xfrm>
              <a:off x="257040" y="1459800"/>
              <a:ext cx="1640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extender units</a:t>
              </a:r>
              <a:endParaRPr lang="pt-PT" sz="1600" b="0" strike="noStrike" spc="-1">
                <a:latin typeface="Arial"/>
              </a:endParaRPr>
            </a:p>
          </p:txBody>
        </p:sp>
      </p:grpSp>
      <p:grpSp>
        <p:nvGrpSpPr>
          <p:cNvPr id="674" name="Group 18"/>
          <p:cNvGrpSpPr/>
          <p:nvPr/>
        </p:nvGrpSpPr>
        <p:grpSpPr>
          <a:xfrm>
            <a:off x="237960" y="676440"/>
            <a:ext cx="1640520" cy="839160"/>
            <a:chOff x="237960" y="676440"/>
            <a:chExt cx="1640520" cy="839160"/>
          </a:xfrm>
        </p:grpSpPr>
        <p:sp>
          <p:nvSpPr>
            <p:cNvPr id="675" name="CustomShape 19"/>
            <p:cNvSpPr/>
            <p:nvPr/>
          </p:nvSpPr>
          <p:spPr>
            <a:xfrm>
              <a:off x="237960" y="676440"/>
              <a:ext cx="1640520" cy="62316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6" name="CustomShape 20"/>
            <p:cNvSpPr/>
            <p:nvPr/>
          </p:nvSpPr>
          <p:spPr>
            <a:xfrm>
              <a:off x="365400" y="695880"/>
              <a:ext cx="138600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starter units</a:t>
              </a:r>
              <a:endParaRPr lang="pt-PT" sz="1600" b="0" strike="noStrike" spc="-1">
                <a:latin typeface="Arial"/>
              </a:endParaRPr>
            </a:p>
          </p:txBody>
        </p:sp>
      </p:grpSp>
      <p:sp>
        <p:nvSpPr>
          <p:cNvPr id="677" name="CustomShape 21"/>
          <p:cNvSpPr/>
          <p:nvPr/>
        </p:nvSpPr>
        <p:spPr>
          <a:xfrm>
            <a:off x="1681920" y="3161160"/>
            <a:ext cx="1460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Polyketide backbone</a:t>
            </a:r>
            <a:endParaRPr lang="pt-PT" sz="1800" b="0" strike="noStrike" spc="-1">
              <a:latin typeface="Arial"/>
            </a:endParaRPr>
          </a:p>
        </p:txBody>
      </p:sp>
      <p:grpSp>
        <p:nvGrpSpPr>
          <p:cNvPr id="678" name="Group 22"/>
          <p:cNvGrpSpPr/>
          <p:nvPr/>
        </p:nvGrpSpPr>
        <p:grpSpPr>
          <a:xfrm>
            <a:off x="5982840" y="2773440"/>
            <a:ext cx="1526400" cy="1386000"/>
            <a:chOff x="5982840" y="2773440"/>
            <a:chExt cx="1526400" cy="1386000"/>
          </a:xfrm>
        </p:grpSpPr>
        <p:sp>
          <p:nvSpPr>
            <p:cNvPr id="679" name="CustomShape 23"/>
            <p:cNvSpPr/>
            <p:nvPr/>
          </p:nvSpPr>
          <p:spPr>
            <a:xfrm>
              <a:off x="6935400" y="277344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80" name="Group 24"/>
            <p:cNvGrpSpPr/>
            <p:nvPr/>
          </p:nvGrpSpPr>
          <p:grpSpPr>
            <a:xfrm>
              <a:off x="5982840" y="3085200"/>
              <a:ext cx="1438920" cy="869760"/>
              <a:chOff x="5982840" y="3085200"/>
              <a:chExt cx="1438920" cy="869760"/>
            </a:xfrm>
          </p:grpSpPr>
          <p:sp>
            <p:nvSpPr>
              <p:cNvPr id="681" name="CustomShape 25"/>
              <p:cNvSpPr/>
              <p:nvPr/>
            </p:nvSpPr>
            <p:spPr>
              <a:xfrm>
                <a:off x="6028560" y="3085200"/>
                <a:ext cx="11908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82" name="CustomShape 26"/>
              <p:cNvSpPr/>
              <p:nvPr/>
            </p:nvSpPr>
            <p:spPr>
              <a:xfrm>
                <a:off x="5982840" y="33166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1</a:t>
                </a:r>
                <a:r>
                  <a:rPr lang="en-US" sz="1800" b="0" strike="noStrike" spc="-1" baseline="30000">
                    <a:solidFill>
                      <a:srgbClr val="FFFFFF"/>
                    </a:solidFill>
                    <a:latin typeface="Open Sans"/>
                    <a:ea typeface="Open Sans"/>
                  </a:rPr>
                  <a:t>st</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83" name="CustomShape 27"/>
          <p:cNvSpPr/>
          <p:nvPr/>
        </p:nvSpPr>
        <p:spPr>
          <a:xfrm>
            <a:off x="10644840" y="2844000"/>
            <a:ext cx="1497600" cy="12884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84" name="CustomShape 28"/>
          <p:cNvSpPr/>
          <p:nvPr/>
        </p:nvSpPr>
        <p:spPr>
          <a:xfrm>
            <a:off x="4291560" y="1554480"/>
            <a:ext cx="2011320" cy="729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l-GR" sz="1400" b="0" strike="noStrike" spc="-1">
                <a:solidFill>
                  <a:srgbClr val="000000"/>
                </a:solidFill>
                <a:latin typeface="Open Sans"/>
                <a:ea typeface="Open Sans"/>
              </a:rPr>
              <a:t>β</a:t>
            </a:r>
            <a:r>
              <a:rPr lang="pt-PT" sz="1400" b="0" strike="noStrike" spc="-1">
                <a:solidFill>
                  <a:srgbClr val="000000"/>
                </a:solidFill>
                <a:latin typeface="Open Sans"/>
                <a:ea typeface="Open Sans"/>
              </a:rPr>
              <a:t>-</a:t>
            </a:r>
            <a:r>
              <a:rPr lang="en-US" sz="1400" b="0" strike="noStrike" spc="-1">
                <a:solidFill>
                  <a:srgbClr val="000000"/>
                </a:solidFill>
                <a:latin typeface="Open Sans"/>
                <a:ea typeface="Open Sans"/>
              </a:rPr>
              <a:t>keto processing</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Stereochemistry</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Alkylation/branching</a:t>
            </a:r>
            <a:endParaRPr lang="pt-PT" sz="1400" b="0" strike="noStrike" spc="-1">
              <a:latin typeface="Arial"/>
            </a:endParaRPr>
          </a:p>
        </p:txBody>
      </p:sp>
      <p:sp>
        <p:nvSpPr>
          <p:cNvPr id="685" name="CustomShape 29"/>
          <p:cNvSpPr/>
          <p:nvPr/>
        </p:nvSpPr>
        <p:spPr>
          <a:xfrm>
            <a:off x="7176240" y="4737240"/>
            <a:ext cx="16624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Rearrangements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2</a:t>
            </a:r>
            <a:r>
              <a:rPr lang="en-US" sz="1400" b="0" strike="noStrike" spc="-1" baseline="30000">
                <a:solidFill>
                  <a:srgbClr val="000000"/>
                </a:solidFill>
                <a:latin typeface="Open Sans"/>
                <a:ea typeface="Open Sans"/>
              </a:rPr>
              <a:t>nd</a:t>
            </a:r>
            <a:r>
              <a:rPr lang="en-US" sz="1400" b="0" strike="noStrike" spc="-1">
                <a:solidFill>
                  <a:srgbClr val="000000"/>
                </a:solidFill>
                <a:latin typeface="Open Sans"/>
                <a:ea typeface="Open Sans"/>
              </a:rPr>
              <a:t> cyclization</a:t>
            </a:r>
            <a:endParaRPr lang="pt-PT" sz="1400" b="0" strike="noStrike" spc="-1">
              <a:latin typeface="Arial"/>
            </a:endParaRPr>
          </a:p>
        </p:txBody>
      </p:sp>
      <p:sp>
        <p:nvSpPr>
          <p:cNvPr id="686" name="CustomShape 30"/>
          <p:cNvSpPr/>
          <p:nvPr/>
        </p:nvSpPr>
        <p:spPr>
          <a:xfrm>
            <a:off x="9565200" y="1498320"/>
            <a:ext cx="1382040" cy="942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Oxygenation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Halogenation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Glycosylation</a:t>
            </a:r>
            <a:endParaRPr lang="pt-PT" sz="1400" b="0" strike="noStrike" spc="-1">
              <a:latin typeface="Arial"/>
            </a:endParaRPr>
          </a:p>
        </p:txBody>
      </p:sp>
      <p:sp>
        <p:nvSpPr>
          <p:cNvPr id="687" name="CustomShape 31"/>
          <p:cNvSpPr/>
          <p:nvPr/>
        </p:nvSpPr>
        <p:spPr>
          <a:xfrm>
            <a:off x="1159200" y="4491720"/>
            <a:ext cx="24076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Choice of building blocks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Chain length</a:t>
            </a:r>
            <a:endParaRPr lang="pt-PT" sz="1400" b="0" strike="noStrike" spc="-1">
              <a:latin typeface="Arial"/>
            </a:endParaRPr>
          </a:p>
        </p:txBody>
      </p:sp>
      <p:pic>
        <p:nvPicPr>
          <p:cNvPr id="688" name="Imagem 9227"/>
          <p:cNvPicPr/>
          <p:nvPr/>
        </p:nvPicPr>
        <p:blipFill>
          <a:blip r:embed="rId4"/>
          <a:stretch/>
        </p:blipFill>
        <p:spPr>
          <a:xfrm rot="2253600">
            <a:off x="4458240" y="1932840"/>
            <a:ext cx="1681200" cy="1581120"/>
          </a:xfrm>
          <a:prstGeom prst="rect">
            <a:avLst/>
          </a:prstGeom>
          <a:ln>
            <a:noFill/>
          </a:ln>
        </p:spPr>
      </p:pic>
      <p:pic>
        <p:nvPicPr>
          <p:cNvPr id="689" name="Imagem 59"/>
          <p:cNvPicPr/>
          <p:nvPr/>
        </p:nvPicPr>
        <p:blipFill>
          <a:blip r:embed="rId4"/>
          <a:stretch/>
        </p:blipFill>
        <p:spPr>
          <a:xfrm rot="2253600">
            <a:off x="9640080" y="2156400"/>
            <a:ext cx="1233000" cy="1233000"/>
          </a:xfrm>
          <a:prstGeom prst="rect">
            <a:avLst/>
          </a:prstGeom>
          <a:ln>
            <a:noFill/>
          </a:ln>
        </p:spPr>
      </p:pic>
      <p:pic>
        <p:nvPicPr>
          <p:cNvPr id="690" name="Imagem 60"/>
          <p:cNvPicPr/>
          <p:nvPr/>
        </p:nvPicPr>
        <p:blipFill>
          <a:blip r:embed="rId4"/>
          <a:stretch/>
        </p:blipFill>
        <p:spPr>
          <a:xfrm rot="8845800" flipH="1">
            <a:off x="7176960" y="3568680"/>
            <a:ext cx="1919160" cy="1393560"/>
          </a:xfrm>
          <a:prstGeom prst="rect">
            <a:avLst/>
          </a:prstGeom>
          <a:ln>
            <a:noFill/>
          </a:ln>
        </p:spPr>
      </p:pic>
      <p:pic>
        <p:nvPicPr>
          <p:cNvPr id="691" name="Imagem 61"/>
          <p:cNvPicPr/>
          <p:nvPr/>
        </p:nvPicPr>
        <p:blipFill>
          <a:blip r:embed="rId4"/>
          <a:stretch/>
        </p:blipFill>
        <p:spPr>
          <a:xfrm rot="6282000">
            <a:off x="1852920" y="1127160"/>
            <a:ext cx="912960" cy="912960"/>
          </a:xfrm>
          <a:prstGeom prst="rect">
            <a:avLst/>
          </a:prstGeom>
          <a:ln>
            <a:noFill/>
          </a:ln>
        </p:spPr>
      </p:pic>
      <p:pic>
        <p:nvPicPr>
          <p:cNvPr id="692" name="Imagem 62"/>
          <p:cNvPicPr/>
          <p:nvPr/>
        </p:nvPicPr>
        <p:blipFill>
          <a:blip r:embed="rId4"/>
          <a:stretch/>
        </p:blipFill>
        <p:spPr>
          <a:xfrm rot="11016600" flipH="1">
            <a:off x="696960" y="2172240"/>
            <a:ext cx="625680" cy="625680"/>
          </a:xfrm>
          <a:prstGeom prst="rect">
            <a:avLst/>
          </a:prstGeom>
          <a:ln>
            <a:noFill/>
          </a:ln>
        </p:spPr>
      </p:pic>
      <p:sp>
        <p:nvSpPr>
          <p:cNvPr id="693" name="CustomShape 32"/>
          <p:cNvSpPr/>
          <p:nvPr/>
        </p:nvSpPr>
        <p:spPr>
          <a:xfrm>
            <a:off x="7864" y="6606472"/>
            <a:ext cx="11642760" cy="250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04920" indent="-304560">
              <a:lnSpc>
                <a:spcPct val="107000"/>
              </a:lnSpc>
            </a:pPr>
            <a:r>
              <a:rPr lang="en-GB" sz="1050" b="0" strike="noStrike" spc="-1" dirty="0" err="1">
                <a:solidFill>
                  <a:srgbClr val="767171"/>
                </a:solidFill>
                <a:latin typeface="Open Sans"/>
                <a:ea typeface="Calibri"/>
              </a:rPr>
              <a:t>Hertweck</a:t>
            </a:r>
            <a:r>
              <a:rPr lang="en-GB" sz="1050" b="0" strike="noStrike" spc="-1" dirty="0">
                <a:solidFill>
                  <a:srgbClr val="767171"/>
                </a:solidFill>
                <a:latin typeface="Open Sans"/>
                <a:ea typeface="Calibri"/>
              </a:rPr>
              <a:t>, Christian. 2009. “The Biosynthetic Logic of Polyketide Diversity.” </a:t>
            </a:r>
            <a:r>
              <a:rPr lang="en-GB" sz="1050" b="0" i="1" strike="noStrike" spc="-1" dirty="0" err="1">
                <a:solidFill>
                  <a:srgbClr val="767171"/>
                </a:solidFill>
                <a:latin typeface="Open Sans"/>
                <a:ea typeface="Calibri"/>
              </a:rPr>
              <a:t>Angewandte</a:t>
            </a:r>
            <a:r>
              <a:rPr lang="en-GB" sz="1050" b="0" i="1" strike="noStrike" spc="-1" dirty="0">
                <a:solidFill>
                  <a:srgbClr val="767171"/>
                </a:solidFill>
                <a:latin typeface="Open Sans"/>
                <a:ea typeface="Calibri"/>
              </a:rPr>
              <a:t> </a:t>
            </a:r>
            <a:r>
              <a:rPr lang="en-GB" sz="1050" b="0" i="1" strike="noStrike" spc="-1" dirty="0" err="1">
                <a:solidFill>
                  <a:srgbClr val="767171"/>
                </a:solidFill>
                <a:latin typeface="Open Sans"/>
                <a:ea typeface="Calibri"/>
              </a:rPr>
              <a:t>Chemie</a:t>
            </a:r>
            <a:r>
              <a:rPr lang="en-GB" sz="1050" b="0" i="1" strike="noStrike" spc="-1" dirty="0">
                <a:solidFill>
                  <a:srgbClr val="767171"/>
                </a:solidFill>
                <a:latin typeface="Open Sans"/>
                <a:ea typeface="Calibri"/>
              </a:rPr>
              <a:t> - International Edition</a:t>
            </a:r>
            <a:r>
              <a:rPr lang="en-GB" sz="1050" b="0" strike="noStrike" spc="-1" dirty="0">
                <a:solidFill>
                  <a:srgbClr val="767171"/>
                </a:solidFill>
                <a:latin typeface="Open Sans"/>
                <a:ea typeface="Calibri"/>
              </a:rPr>
              <a:t> 48(26): 4688–4716.</a:t>
            </a:r>
            <a:endParaRPr lang="pt-PT" sz="1050" b="0" strike="noStrike" spc="-1" dirty="0">
              <a:latin typeface="Open Sans"/>
            </a:endParaRPr>
          </a:p>
        </p:txBody>
      </p:sp>
      <p:grpSp>
        <p:nvGrpSpPr>
          <p:cNvPr id="694" name="Group 33"/>
          <p:cNvGrpSpPr/>
          <p:nvPr/>
        </p:nvGrpSpPr>
        <p:grpSpPr>
          <a:xfrm>
            <a:off x="262800" y="5796720"/>
            <a:ext cx="3269880" cy="700200"/>
            <a:chOff x="262800" y="5796720"/>
            <a:chExt cx="3269880" cy="700200"/>
          </a:xfrm>
        </p:grpSpPr>
        <p:sp>
          <p:nvSpPr>
            <p:cNvPr id="695" name="CustomShape 34"/>
            <p:cNvSpPr/>
            <p:nvPr/>
          </p:nvSpPr>
          <p:spPr>
            <a:xfrm>
              <a:off x="262800" y="5796720"/>
              <a:ext cx="3269880" cy="47556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262800" y="5858640"/>
              <a:ext cx="3269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Combinatorial biosynthesis</a:t>
              </a:r>
              <a:endParaRPr lang="pt-PT" sz="1800" b="0" strike="noStrike" spc="-1">
                <a:latin typeface="Arial"/>
              </a:endParaRPr>
            </a:p>
          </p:txBody>
        </p:sp>
      </p:grpSp>
      <p:sp>
        <p:nvSpPr>
          <p:cNvPr id="697" name="CustomShape 36"/>
          <p:cNvSpPr/>
          <p:nvPr/>
        </p:nvSpPr>
        <p:spPr>
          <a:xfrm>
            <a:off x="10026000" y="60184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767171"/>
                </a:solidFill>
                <a:latin typeface="Arial"/>
              </a:rPr>
              <a:t>Erythromycin A</a:t>
            </a:r>
            <a:endParaRPr lang="pt-PT" sz="1000" b="0" strike="noStrike" spc="-1">
              <a:latin typeface="Arial"/>
            </a:endParaRPr>
          </a:p>
        </p:txBody>
      </p:sp>
      <p:pic>
        <p:nvPicPr>
          <p:cNvPr id="698" name="Picture 697"/>
          <p:cNvPicPr/>
          <p:nvPr/>
        </p:nvPicPr>
        <p:blipFill>
          <a:blip r:embed="rId5"/>
          <a:stretch/>
        </p:blipFill>
        <p:spPr>
          <a:xfrm>
            <a:off x="5054760" y="3975120"/>
            <a:ext cx="546120" cy="2438280"/>
          </a:xfrm>
          <a:prstGeom prst="rect">
            <a:avLst/>
          </a:prstGeom>
          <a:ln>
            <a:noFill/>
          </a:ln>
        </p:spPr>
      </p:pic>
      <p:pic>
        <p:nvPicPr>
          <p:cNvPr id="699" name="Picture 698"/>
          <p:cNvPicPr/>
          <p:nvPr/>
        </p:nvPicPr>
        <p:blipFill>
          <a:blip r:embed="rId6"/>
          <a:stretch/>
        </p:blipFill>
        <p:spPr>
          <a:xfrm>
            <a:off x="7721640" y="1397160"/>
            <a:ext cx="1143000" cy="1434960"/>
          </a:xfrm>
          <a:prstGeom prst="rect">
            <a:avLst/>
          </a:prstGeom>
          <a:ln>
            <a:noFill/>
          </a:ln>
        </p:spPr>
      </p:pic>
      <p:pic>
        <p:nvPicPr>
          <p:cNvPr id="700" name="Picture 699"/>
          <p:cNvPicPr/>
          <p:nvPr/>
        </p:nvPicPr>
        <p:blipFill>
          <a:blip r:embed="rId7"/>
          <a:stretch/>
        </p:blipFill>
        <p:spPr>
          <a:xfrm>
            <a:off x="10083960" y="4343400"/>
            <a:ext cx="1981080" cy="1778040"/>
          </a:xfrm>
          <a:prstGeom prst="rect">
            <a:avLst/>
          </a:prstGeom>
          <a:ln>
            <a:noFill/>
          </a:ln>
        </p:spPr>
      </p:pic>
      <p:pic>
        <p:nvPicPr>
          <p:cNvPr id="701" name="Picture 700"/>
          <p:cNvPicPr/>
          <p:nvPr/>
        </p:nvPicPr>
        <p:blipFill>
          <a:blip r:embed="rId8"/>
          <a:stretch/>
        </p:blipFill>
        <p:spPr>
          <a:xfrm>
            <a:off x="1498680" y="63360"/>
            <a:ext cx="495360" cy="584280"/>
          </a:xfrm>
          <a:prstGeom prst="rect">
            <a:avLst/>
          </a:prstGeom>
          <a:ln>
            <a:noFill/>
          </a:ln>
        </p:spPr>
      </p:pic>
      <p:pic>
        <p:nvPicPr>
          <p:cNvPr id="702" name="Picture 701"/>
          <p:cNvPicPr/>
          <p:nvPr/>
        </p:nvPicPr>
        <p:blipFill>
          <a:blip r:embed="rId9"/>
          <a:stretch/>
        </p:blipFill>
        <p:spPr>
          <a:xfrm>
            <a:off x="2044800" y="393840"/>
            <a:ext cx="520560" cy="3682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CustomShape 2"/>
          <p:cNvSpPr/>
          <p:nvPr/>
        </p:nvSpPr>
        <p:spPr>
          <a:xfrm>
            <a:off x="300600" y="185750"/>
            <a:ext cx="972612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strike="noStrike" spc="-1">
                <a:solidFill>
                  <a:srgbClr val="203864"/>
                </a:solidFill>
                <a:latin typeface="Calibri Light"/>
              </a:rPr>
              <a:t>Heterologous expression of BGCs</a:t>
            </a:r>
            <a:endParaRPr lang="pt-PT" sz="4000" b="0" strike="noStrike" spc="-1">
              <a:latin typeface="Arial"/>
            </a:endParaRPr>
          </a:p>
        </p:txBody>
      </p:sp>
      <p:sp>
        <p:nvSpPr>
          <p:cNvPr id="705" name="CustomShape 3"/>
          <p:cNvSpPr/>
          <p:nvPr/>
        </p:nvSpPr>
        <p:spPr>
          <a:xfrm>
            <a:off x="1250640" y="6158982"/>
            <a:ext cx="9690480" cy="33710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 production of polyketides was first demonstrated with </a:t>
            </a:r>
            <a:r>
              <a:rPr lang="en-GB" sz="1600" b="0" i="1" strike="noStrike" spc="-1">
                <a:solidFill>
                  <a:srgbClr val="000000"/>
                </a:solidFill>
                <a:latin typeface="Open Sans"/>
                <a:ea typeface="Open Sans"/>
              </a:rPr>
              <a:t>Streptomyces </a:t>
            </a:r>
            <a:r>
              <a:rPr lang="en-GB" sz="1600" b="0" i="1" strike="noStrike" spc="-1" err="1">
                <a:solidFill>
                  <a:srgbClr val="000000"/>
                </a:solidFill>
                <a:latin typeface="Open Sans"/>
                <a:ea typeface="Open Sans"/>
              </a:rPr>
              <a:t>parvulus</a:t>
            </a:r>
            <a:r>
              <a:rPr lang="en-GB" sz="1600" b="0" i="1" strike="noStrike" spc="-1">
                <a:solidFill>
                  <a:srgbClr val="000000"/>
                </a:solidFill>
                <a:latin typeface="Open Sans"/>
                <a:ea typeface="Open Sans"/>
              </a:rPr>
              <a:t> </a:t>
            </a:r>
            <a:r>
              <a:rPr lang="en-GB" sz="1600" b="0" strike="noStrike" spc="-1">
                <a:solidFill>
                  <a:srgbClr val="000000"/>
                </a:solidFill>
                <a:latin typeface="Open Sans"/>
                <a:ea typeface="Open Sans"/>
              </a:rPr>
              <a:t>in 1984.</a:t>
            </a:r>
            <a:endParaRPr lang="pt-PT" sz="1600" b="0" strike="noStrike" spc="-1">
              <a:latin typeface="Arial"/>
            </a:endParaRPr>
          </a:p>
        </p:txBody>
      </p:sp>
      <p:pic>
        <p:nvPicPr>
          <p:cNvPr id="706" name="Picture 4" descr="Imagem relacionada"/>
          <p:cNvPicPr/>
          <p:nvPr/>
        </p:nvPicPr>
        <p:blipFill>
          <a:blip r:embed="rId3"/>
          <a:stretch/>
        </p:blipFill>
        <p:spPr>
          <a:xfrm>
            <a:off x="145440" y="4284360"/>
            <a:ext cx="1612080" cy="1612080"/>
          </a:xfrm>
          <a:prstGeom prst="rect">
            <a:avLst/>
          </a:prstGeom>
          <a:ln>
            <a:noFill/>
          </a:ln>
        </p:spPr>
      </p:pic>
      <p:grpSp>
        <p:nvGrpSpPr>
          <p:cNvPr id="707" name="Group 4"/>
          <p:cNvGrpSpPr/>
          <p:nvPr/>
        </p:nvGrpSpPr>
        <p:grpSpPr>
          <a:xfrm>
            <a:off x="8208360" y="3910680"/>
            <a:ext cx="3708135" cy="1815120"/>
            <a:chOff x="8208360" y="3910680"/>
            <a:chExt cx="3708135" cy="1815120"/>
          </a:xfrm>
        </p:grpSpPr>
        <p:sp>
          <p:nvSpPr>
            <p:cNvPr id="708" name="CustomShape 5"/>
            <p:cNvSpPr/>
            <p:nvPr/>
          </p:nvSpPr>
          <p:spPr>
            <a:xfrm>
              <a:off x="8208360" y="3910680"/>
              <a:ext cx="3281040" cy="161208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sp>
          <p:nvSpPr>
            <p:cNvPr id="709" name="CustomShape 6"/>
            <p:cNvSpPr/>
            <p:nvPr/>
          </p:nvSpPr>
          <p:spPr>
            <a:xfrm>
              <a:off x="8357175" y="3989520"/>
              <a:ext cx="3559320" cy="1736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Possible hosts:</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Streptomyces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Myxobacteria</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Escherichia coli </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Saccharomyces cerevisiae </a:t>
              </a:r>
              <a:endParaRPr lang="pt-PT" sz="1800" b="0" strike="noStrike" spc="-1">
                <a:latin typeface="Arial"/>
              </a:endParaRPr>
            </a:p>
            <a:p>
              <a:pPr>
                <a:lnSpc>
                  <a:spcPct val="100000"/>
                </a:lnSpc>
              </a:pPr>
              <a:endParaRPr lang="pt-PT" sz="1800" b="0" strike="noStrike" spc="-1">
                <a:latin typeface="Arial"/>
              </a:endParaRPr>
            </a:p>
          </p:txBody>
        </p:sp>
      </p:grpSp>
      <p:grpSp>
        <p:nvGrpSpPr>
          <p:cNvPr id="710" name="Group 7"/>
          <p:cNvGrpSpPr/>
          <p:nvPr/>
        </p:nvGrpSpPr>
        <p:grpSpPr>
          <a:xfrm>
            <a:off x="282960" y="1335240"/>
            <a:ext cx="12513960" cy="2854800"/>
            <a:chOff x="282960" y="1335240"/>
            <a:chExt cx="12513960" cy="2854800"/>
          </a:xfrm>
        </p:grpSpPr>
        <p:sp>
          <p:nvSpPr>
            <p:cNvPr id="711" name="CustomShape 8"/>
            <p:cNvSpPr/>
            <p:nvPr/>
          </p:nvSpPr>
          <p:spPr>
            <a:xfrm>
              <a:off x="3358440" y="1509120"/>
              <a:ext cx="94384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Too complex to be chemically synthesized. </a:t>
              </a:r>
              <a:endParaRPr lang="pt-PT" sz="1800" b="0" strike="noStrike" spc="-1">
                <a:latin typeface="Arial"/>
              </a:endParaRPr>
            </a:p>
          </p:txBody>
        </p:sp>
        <p:grpSp>
          <p:nvGrpSpPr>
            <p:cNvPr id="712" name="Group 9"/>
            <p:cNvGrpSpPr/>
            <p:nvPr/>
          </p:nvGrpSpPr>
          <p:grpSpPr>
            <a:xfrm>
              <a:off x="282960" y="1335240"/>
              <a:ext cx="9743760" cy="2854800"/>
              <a:chOff x="282960" y="1335240"/>
              <a:chExt cx="9743760" cy="2854800"/>
            </a:xfrm>
          </p:grpSpPr>
          <p:sp>
            <p:nvSpPr>
              <p:cNvPr id="713" name="CustomShape 10"/>
              <p:cNvSpPr/>
              <p:nvPr/>
            </p:nvSpPr>
            <p:spPr>
              <a:xfrm>
                <a:off x="3383280" y="2023920"/>
                <a:ext cx="6643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Produced by complex, slow-growing microorganisms.</a:t>
                </a:r>
                <a:endParaRPr lang="pt-PT" sz="1800" b="0" strike="noStrike" spc="-1">
                  <a:latin typeface="Arial"/>
                </a:endParaRPr>
              </a:p>
            </p:txBody>
          </p:sp>
          <p:sp>
            <p:nvSpPr>
              <p:cNvPr id="714" name="CustomShape 11"/>
              <p:cNvSpPr/>
              <p:nvPr/>
            </p:nvSpPr>
            <p:spPr>
              <a:xfrm>
                <a:off x="2261880" y="3125160"/>
                <a:ext cx="5212440" cy="106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Allow the expression of cryptic (silent) BGCs.</a:t>
                </a:r>
                <a:endParaRPr lang="pt-PT" sz="1800" b="0" strike="noStrike" spc="-1">
                  <a:latin typeface="Arial"/>
                </a:endParaRPr>
              </a:p>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pt-PT" sz="1800" b="0" strike="noStrike" spc="-1">
                    <a:solidFill>
                      <a:srgbClr val="000000"/>
                    </a:solidFill>
                    <a:latin typeface="Open Sans"/>
                    <a:ea typeface="Open Sans"/>
                  </a:rPr>
                  <a:t>O</a:t>
                </a:r>
                <a:r>
                  <a:rPr lang="en-GB" sz="1800" b="0" strike="noStrike" spc="-1">
                    <a:solidFill>
                      <a:srgbClr val="000000"/>
                    </a:solidFill>
                    <a:latin typeface="Open Sans"/>
                    <a:ea typeface="Open Sans"/>
                  </a:rPr>
                  <a:t>verproduction of target compounds.</a:t>
                </a:r>
                <a:endParaRPr lang="pt-PT" sz="1800" b="0" strike="noStrike" spc="-1">
                  <a:latin typeface="Arial"/>
                </a:endParaRPr>
              </a:p>
            </p:txBody>
          </p:sp>
          <p:sp>
            <p:nvSpPr>
              <p:cNvPr id="715" name="CustomShape 12"/>
              <p:cNvSpPr/>
              <p:nvPr/>
            </p:nvSpPr>
            <p:spPr>
              <a:xfrm>
                <a:off x="320040" y="1630800"/>
                <a:ext cx="22996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Strategy to produce compounds </a:t>
                </a:r>
                <a:endParaRPr lang="pt-PT" sz="1800" b="0" strike="noStrike" spc="-1">
                  <a:latin typeface="Arial"/>
                </a:endParaRPr>
              </a:p>
            </p:txBody>
          </p:sp>
          <p:pic>
            <p:nvPicPr>
              <p:cNvPr id="716" name="Imagem 20"/>
              <p:cNvPicPr/>
              <p:nvPr/>
            </p:nvPicPr>
            <p:blipFill>
              <a:blip r:embed="rId4"/>
              <a:stretch/>
            </p:blipFill>
            <p:spPr>
              <a:xfrm rot="10800000">
                <a:off x="2748600" y="1499760"/>
                <a:ext cx="546480" cy="412920"/>
              </a:xfrm>
              <a:prstGeom prst="rect">
                <a:avLst/>
              </a:prstGeom>
              <a:ln>
                <a:noFill/>
              </a:ln>
            </p:spPr>
          </p:pic>
          <p:sp>
            <p:nvSpPr>
              <p:cNvPr id="717" name="CustomShape 13"/>
              <p:cNvSpPr/>
              <p:nvPr/>
            </p:nvSpPr>
            <p:spPr>
              <a:xfrm>
                <a:off x="282960" y="1335240"/>
                <a:ext cx="2377800" cy="11322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718" name="Imagem 22"/>
              <p:cNvPicPr/>
              <p:nvPr/>
            </p:nvPicPr>
            <p:blipFill>
              <a:blip r:embed="rId4"/>
              <a:stretch/>
            </p:blipFill>
            <p:spPr>
              <a:xfrm rot="10800000">
                <a:off x="2738880" y="2002320"/>
                <a:ext cx="546480" cy="412920"/>
              </a:xfrm>
              <a:prstGeom prst="rect">
                <a:avLst/>
              </a:prstGeom>
              <a:ln>
                <a:noFill/>
              </a:ln>
            </p:spPr>
          </p:pic>
          <p:pic>
            <p:nvPicPr>
              <p:cNvPr id="719" name="Imagem 23"/>
              <p:cNvPicPr/>
              <p:nvPr/>
            </p:nvPicPr>
            <p:blipFill>
              <a:blip r:embed="rId5"/>
              <a:stretch/>
            </p:blipFill>
            <p:spPr>
              <a:xfrm rot="11016600" flipH="1">
                <a:off x="1454400" y="2702880"/>
                <a:ext cx="781920" cy="833760"/>
              </a:xfrm>
              <a:prstGeom prst="rect">
                <a:avLst/>
              </a:prstGeom>
              <a:ln>
                <a:noFill/>
              </a:ln>
            </p:spPr>
          </p:pic>
        </p:grpSp>
      </p:grpSp>
      <p:grpSp>
        <p:nvGrpSpPr>
          <p:cNvPr id="720" name="Group 14"/>
          <p:cNvGrpSpPr/>
          <p:nvPr/>
        </p:nvGrpSpPr>
        <p:grpSpPr>
          <a:xfrm>
            <a:off x="8585640" y="-360000"/>
            <a:ext cx="3745440" cy="2185920"/>
            <a:chOff x="8585640" y="-360000"/>
            <a:chExt cx="3745440" cy="2185920"/>
          </a:xfrm>
        </p:grpSpPr>
        <p:grpSp>
          <p:nvGrpSpPr>
            <p:cNvPr id="721" name="Group 15"/>
            <p:cNvGrpSpPr/>
            <p:nvPr/>
          </p:nvGrpSpPr>
          <p:grpSpPr>
            <a:xfrm>
              <a:off x="8585640" y="-360000"/>
              <a:ext cx="3745440" cy="2185920"/>
              <a:chOff x="8585640" y="-360000"/>
              <a:chExt cx="3745440" cy="2185920"/>
            </a:xfrm>
          </p:grpSpPr>
          <p:pic>
            <p:nvPicPr>
              <p:cNvPr id="722" name="Imagem 27"/>
              <p:cNvPicPr/>
              <p:nvPr/>
            </p:nvPicPr>
            <p:blipFill>
              <a:blip r:embed="rId6"/>
              <a:stretch/>
            </p:blipFill>
            <p:spPr>
              <a:xfrm rot="19565400" flipH="1">
                <a:off x="9267480" y="18000"/>
                <a:ext cx="1791360" cy="1429920"/>
              </a:xfrm>
              <a:prstGeom prst="rect">
                <a:avLst/>
              </a:prstGeom>
              <a:ln>
                <a:noFill/>
              </a:ln>
            </p:spPr>
          </p:pic>
          <p:grpSp>
            <p:nvGrpSpPr>
              <p:cNvPr id="723" name="Group 16"/>
              <p:cNvGrpSpPr/>
              <p:nvPr/>
            </p:nvGrpSpPr>
            <p:grpSpPr>
              <a:xfrm>
                <a:off x="8585640" y="588960"/>
                <a:ext cx="3745440" cy="680760"/>
                <a:chOff x="8585640" y="588960"/>
                <a:chExt cx="3745440" cy="680760"/>
              </a:xfrm>
            </p:grpSpPr>
            <p:sp>
              <p:nvSpPr>
                <p:cNvPr id="724" name="CustomShape 17"/>
                <p:cNvSpPr/>
                <p:nvPr/>
              </p:nvSpPr>
              <p:spPr>
                <a:xfrm>
                  <a:off x="8585640" y="58896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725" name="CustomShape 18"/>
                <p:cNvSpPr/>
                <p:nvPr/>
              </p:nvSpPr>
              <p:spPr>
                <a:xfrm>
                  <a:off x="10353600" y="93600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Cellular level</a:t>
                  </a:r>
                  <a:endParaRPr lang="pt-PT" sz="1600" b="0" strike="noStrike" spc="-1">
                    <a:latin typeface="Arial"/>
                  </a:endParaRPr>
                </a:p>
              </p:txBody>
            </p:sp>
          </p:grpSp>
        </p:grpSp>
        <p:sp>
          <p:nvSpPr>
            <p:cNvPr id="726" name="CustomShape 19"/>
            <p:cNvSpPr/>
            <p:nvPr/>
          </p:nvSpPr>
          <p:spPr>
            <a:xfrm>
              <a:off x="10587960" y="85248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727" name="CustomShape 20"/>
          <p:cNvSpPr/>
          <p:nvPr/>
        </p:nvSpPr>
        <p:spPr>
          <a:xfrm>
            <a:off x="8624160" y="4295160"/>
            <a:ext cx="1546200" cy="2876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728" name="CustomShape 21"/>
          <p:cNvSpPr/>
          <p:nvPr/>
        </p:nvSpPr>
        <p:spPr>
          <a:xfrm>
            <a:off x="8624160" y="5148720"/>
            <a:ext cx="2771640" cy="287640"/>
          </a:xfrm>
          <a:prstGeom prst="rect">
            <a:avLst/>
          </a:prstGeom>
          <a:noFill/>
          <a:ln w="28440"/>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CustomShape 1"/>
          <p:cNvSpPr/>
          <p:nvPr/>
        </p:nvSpPr>
        <p:spPr>
          <a:xfrm>
            <a:off x="358920" y="156600"/>
            <a:ext cx="127036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u="sng" strike="noStrike" spc="-1">
                <a:solidFill>
                  <a:srgbClr val="203864"/>
                </a:solidFill>
                <a:uFillTx/>
                <a:latin typeface="Calibri Light"/>
              </a:rPr>
              <a:t>Challenges</a:t>
            </a:r>
            <a:r>
              <a:rPr lang="en-GB" sz="4000" b="1" strike="noStrike" spc="-1">
                <a:solidFill>
                  <a:srgbClr val="203864"/>
                </a:solidFill>
                <a:latin typeface="Calibri Light"/>
              </a:rPr>
              <a:t> in Heterologous BGC expression</a:t>
            </a:r>
            <a:endParaRPr lang="pt-PT" sz="4000" b="0" strike="noStrike" spc="-1">
              <a:latin typeface="Arial"/>
            </a:endParaRPr>
          </a:p>
        </p:txBody>
      </p:sp>
      <p:sp>
        <p:nvSpPr>
          <p:cNvPr id="730" name="CustomShape 2"/>
          <p:cNvSpPr/>
          <p:nvPr/>
        </p:nvSpPr>
        <p:spPr>
          <a:xfrm>
            <a:off x="0" y="6430044"/>
            <a:ext cx="8174520" cy="4140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St</a:t>
            </a:r>
            <a:r>
              <a:rPr lang="en-GB" sz="1050" spc="-1" dirty="0">
                <a:solidFill>
                  <a:schemeClr val="bg1">
                    <a:lumMod val="50000"/>
                  </a:schemeClr>
                </a:solidFill>
                <a:latin typeface="Open Sans"/>
              </a:rPr>
              <a:t>evens, D. Cole, Taylor P A Hari, and Christopher N. Boddy. 2013. “The Role of Transcription in Heterologous Expression of Polyketides in Bacterial Hosts.” </a:t>
            </a:r>
            <a:r>
              <a:rPr lang="en-GB" sz="1050" i="1" spc="-1" dirty="0">
                <a:solidFill>
                  <a:schemeClr val="bg1">
                    <a:lumMod val="50000"/>
                  </a:schemeClr>
                </a:solidFill>
                <a:latin typeface="Open Sans"/>
              </a:rPr>
              <a:t>Natural Product Reports</a:t>
            </a:r>
            <a:r>
              <a:rPr lang="en-GB" sz="1050" spc="-1" dirty="0">
                <a:solidFill>
                  <a:schemeClr val="bg1">
                    <a:lumMod val="50000"/>
                  </a:schemeClr>
                </a:solidFill>
                <a:latin typeface="Open Sans"/>
              </a:rPr>
              <a:t> 30(11): 1391–1411.</a:t>
            </a:r>
            <a:endParaRPr lang="pt-PT" sz="1050" spc="-1" dirty="0">
              <a:solidFill>
                <a:schemeClr val="bg1">
                  <a:lumMod val="50000"/>
                </a:schemeClr>
              </a:solidFill>
              <a:latin typeface="Open Sans"/>
            </a:endParaRPr>
          </a:p>
        </p:txBody>
      </p:sp>
      <p:grpSp>
        <p:nvGrpSpPr>
          <p:cNvPr id="731" name="Group 3"/>
          <p:cNvGrpSpPr/>
          <p:nvPr/>
        </p:nvGrpSpPr>
        <p:grpSpPr>
          <a:xfrm>
            <a:off x="1941120" y="994578"/>
            <a:ext cx="8789040" cy="5214960"/>
            <a:chOff x="1941120" y="961920"/>
            <a:chExt cx="8789040" cy="5214960"/>
          </a:xfrm>
        </p:grpSpPr>
        <p:pic>
          <p:nvPicPr>
            <p:cNvPr id="732" name="Imagem 2"/>
            <p:cNvPicPr/>
            <p:nvPr/>
          </p:nvPicPr>
          <p:blipFill>
            <a:blip r:embed="rId3"/>
            <a:srcRect t="1931"/>
            <a:stretch/>
          </p:blipFill>
          <p:spPr>
            <a:xfrm>
              <a:off x="1941120" y="961920"/>
              <a:ext cx="8789040" cy="5214960"/>
            </a:xfrm>
            <a:prstGeom prst="rect">
              <a:avLst/>
            </a:prstGeom>
            <a:ln>
              <a:noFill/>
            </a:ln>
          </p:spPr>
        </p:pic>
        <p:sp>
          <p:nvSpPr>
            <p:cNvPr id="733" name="CustomShape 4"/>
            <p:cNvSpPr/>
            <p:nvPr/>
          </p:nvSpPr>
          <p:spPr>
            <a:xfrm>
              <a:off x="2935800" y="2844360"/>
              <a:ext cx="1154520" cy="12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34" name="CustomShape 5"/>
            <p:cNvSpPr/>
            <p:nvPr/>
          </p:nvSpPr>
          <p:spPr>
            <a:xfrm>
              <a:off x="2887560" y="2776680"/>
              <a:ext cx="248616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1" strike="noStrike" spc="-1">
                  <a:solidFill>
                    <a:srgbClr val="3B3838"/>
                  </a:solidFill>
                  <a:latin typeface="Calibri"/>
                </a:rPr>
                <a:t>Promoter replacement</a:t>
              </a:r>
              <a:endParaRPr lang="pt-PT" sz="1050" b="0" strike="noStrike" spc="-1">
                <a:latin typeface="Arial"/>
              </a:endParaRPr>
            </a:p>
          </p:txBody>
        </p:sp>
        <p:sp>
          <p:nvSpPr>
            <p:cNvPr id="735" name="CustomShape 6"/>
            <p:cNvSpPr/>
            <p:nvPr/>
          </p:nvSpPr>
          <p:spPr>
            <a:xfrm>
              <a:off x="2532600" y="2907360"/>
              <a:ext cx="2907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50" b="1" strike="noStrike" spc="-1" dirty="0">
                  <a:solidFill>
                    <a:srgbClr val="3B3838"/>
                  </a:solidFill>
                  <a:latin typeface="Calibri"/>
                </a:rPr>
                <a:t>Transcription from native promoters</a:t>
              </a:r>
              <a:endParaRPr lang="pt-PT" sz="1050" b="0" strike="noStrike" spc="-1" dirty="0">
                <a:latin typeface="Arial"/>
              </a:endParaRPr>
            </a:p>
          </p:txBody>
        </p:sp>
        <p:sp>
          <p:nvSpPr>
            <p:cNvPr id="736" name="CustomShape 7"/>
            <p:cNvSpPr/>
            <p:nvPr/>
          </p:nvSpPr>
          <p:spPr>
            <a:xfrm>
              <a:off x="6710760" y="2602440"/>
              <a:ext cx="2486160" cy="36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CustomShape 2"/>
          <p:cNvSpPr/>
          <p:nvPr/>
        </p:nvSpPr>
        <p:spPr>
          <a:xfrm>
            <a:off x="6444900" y="1570024"/>
            <a:ext cx="2529360" cy="702000"/>
          </a:xfrm>
          <a:prstGeom prst="roundRect">
            <a:avLst>
              <a:gd name="adj" fmla="val 16667"/>
            </a:avLst>
          </a:prstGeom>
          <a:solidFill>
            <a:srgbClr val="0091EA"/>
          </a:solidFill>
          <a:ln>
            <a:noFill/>
          </a:ln>
        </p:spPr>
        <p:style>
          <a:lnRef idx="2">
            <a:schemeClr val="accent1">
              <a:shade val="50000"/>
            </a:schemeClr>
          </a:lnRef>
          <a:fillRef idx="1">
            <a:schemeClr val="accent1"/>
          </a:fillRef>
          <a:effectRef idx="0">
            <a:schemeClr val="accent1"/>
          </a:effectRef>
          <a:fontRef idx="minor"/>
        </p:style>
      </p:sp>
      <p:sp>
        <p:nvSpPr>
          <p:cNvPr id="784" name="CustomShape 3"/>
          <p:cNvSpPr/>
          <p:nvPr/>
        </p:nvSpPr>
        <p:spPr>
          <a:xfrm>
            <a:off x="6518833" y="1669680"/>
            <a:ext cx="277200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0" strike="noStrike" spc="-1">
                <a:solidFill>
                  <a:srgbClr val="FFFFFF"/>
                </a:solidFill>
                <a:latin typeface="Source Sans Pro"/>
                <a:ea typeface="Source Sans Pro"/>
              </a:rPr>
              <a:t>Metagenomics</a:t>
            </a:r>
            <a:endParaRPr lang="pt-PT" sz="2800" b="0" strike="noStrike" spc="-1">
              <a:latin typeface="Arial"/>
            </a:endParaRPr>
          </a:p>
        </p:txBody>
      </p:sp>
      <p:sp>
        <p:nvSpPr>
          <p:cNvPr id="786" name="CustomShape 5"/>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pic>
        <p:nvPicPr>
          <p:cNvPr id="787" name="Imagem 31"/>
          <p:cNvPicPr/>
          <p:nvPr/>
        </p:nvPicPr>
        <p:blipFill>
          <a:blip r:embed="rId3"/>
          <a:stretch/>
        </p:blipFill>
        <p:spPr>
          <a:xfrm rot="5400000">
            <a:off x="6981840" y="457920"/>
            <a:ext cx="777960" cy="777960"/>
          </a:xfrm>
          <a:prstGeom prst="rect">
            <a:avLst/>
          </a:prstGeom>
          <a:ln>
            <a:noFill/>
          </a:ln>
        </p:spPr>
      </p:pic>
      <p:grpSp>
        <p:nvGrpSpPr>
          <p:cNvPr id="788" name="Group 6"/>
          <p:cNvGrpSpPr/>
          <p:nvPr/>
        </p:nvGrpSpPr>
        <p:grpSpPr>
          <a:xfrm>
            <a:off x="1468800" y="4617720"/>
            <a:ext cx="9253800" cy="1791360"/>
            <a:chOff x="1468800" y="4617720"/>
            <a:chExt cx="9253800" cy="1791360"/>
          </a:xfrm>
        </p:grpSpPr>
        <p:pic>
          <p:nvPicPr>
            <p:cNvPr id="789" name="Imagem 29"/>
            <p:cNvPicPr/>
            <p:nvPr/>
          </p:nvPicPr>
          <p:blipFill>
            <a:blip r:embed="rId4"/>
            <a:srcRect l="21224" t="81154" r="21640"/>
            <a:stretch/>
          </p:blipFill>
          <p:spPr>
            <a:xfrm>
              <a:off x="1684440" y="5277240"/>
              <a:ext cx="1489680" cy="511560"/>
            </a:xfrm>
            <a:prstGeom prst="rect">
              <a:avLst/>
            </a:prstGeom>
            <a:ln>
              <a:noFill/>
            </a:ln>
          </p:spPr>
        </p:pic>
        <p:sp>
          <p:nvSpPr>
            <p:cNvPr id="790" name="CustomShape 7"/>
            <p:cNvSpPr/>
            <p:nvPr/>
          </p:nvSpPr>
          <p:spPr>
            <a:xfrm>
              <a:off x="3990240" y="5339880"/>
              <a:ext cx="18594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Production of </a:t>
              </a:r>
              <a:r>
                <a:rPr lang="en-GB" sz="1600" b="1" strike="noStrike" spc="-1">
                  <a:solidFill>
                    <a:srgbClr val="000000"/>
                  </a:solidFill>
                  <a:latin typeface="Open Sans"/>
                  <a:ea typeface="Open Sans"/>
                </a:rPr>
                <a:t>Metagenomic Library</a:t>
              </a:r>
              <a:endParaRPr lang="pt-PT" sz="1600" b="0" strike="noStrike" spc="-1">
                <a:latin typeface="Arial"/>
              </a:endParaRPr>
            </a:p>
          </p:txBody>
        </p:sp>
        <p:sp>
          <p:nvSpPr>
            <p:cNvPr id="791" name="CustomShape 8"/>
            <p:cNvSpPr/>
            <p:nvPr/>
          </p:nvSpPr>
          <p:spPr>
            <a:xfrm>
              <a:off x="1468800" y="5832720"/>
              <a:ext cx="208368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Metagenomic DNA</a:t>
              </a:r>
              <a:endParaRPr lang="pt-PT" sz="1600" b="0" strike="noStrike" spc="-1">
                <a:latin typeface="Arial"/>
              </a:endParaRPr>
            </a:p>
          </p:txBody>
        </p:sp>
        <p:pic>
          <p:nvPicPr>
            <p:cNvPr id="792" name="Imagem 41"/>
            <p:cNvPicPr/>
            <p:nvPr/>
          </p:nvPicPr>
          <p:blipFill>
            <a:blip r:embed="rId3"/>
            <a:stretch/>
          </p:blipFill>
          <p:spPr>
            <a:xfrm rot="2546400">
              <a:off x="3220920" y="4778280"/>
              <a:ext cx="777960" cy="777960"/>
            </a:xfrm>
            <a:prstGeom prst="rect">
              <a:avLst/>
            </a:prstGeom>
            <a:ln>
              <a:noFill/>
            </a:ln>
          </p:spPr>
        </p:pic>
        <p:pic>
          <p:nvPicPr>
            <p:cNvPr id="793" name="Imagem 42"/>
            <p:cNvPicPr/>
            <p:nvPr/>
          </p:nvPicPr>
          <p:blipFill>
            <a:blip r:embed="rId3"/>
            <a:stretch/>
          </p:blipFill>
          <p:spPr>
            <a:xfrm rot="2546400">
              <a:off x="5934240" y="4867200"/>
              <a:ext cx="777960" cy="777960"/>
            </a:xfrm>
            <a:prstGeom prst="rect">
              <a:avLst/>
            </a:prstGeom>
            <a:ln>
              <a:noFill/>
            </a:ln>
          </p:spPr>
        </p:pic>
        <p:sp>
          <p:nvSpPr>
            <p:cNvPr id="794" name="CustomShape 9"/>
            <p:cNvSpPr/>
            <p:nvPr/>
          </p:nvSpPr>
          <p:spPr>
            <a:xfrm>
              <a:off x="6703560" y="5417280"/>
              <a:ext cx="17830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Screening for polyketides BGCs</a:t>
              </a:r>
              <a:endParaRPr lang="pt-PT" sz="1600" b="0" strike="noStrike" spc="-1">
                <a:latin typeface="Arial"/>
              </a:endParaRPr>
            </a:p>
          </p:txBody>
        </p:sp>
        <p:pic>
          <p:nvPicPr>
            <p:cNvPr id="795" name="Imagem 44"/>
            <p:cNvPicPr/>
            <p:nvPr/>
          </p:nvPicPr>
          <p:blipFill>
            <a:blip r:embed="rId3"/>
            <a:stretch/>
          </p:blipFill>
          <p:spPr>
            <a:xfrm rot="2546400">
              <a:off x="8505720" y="4867200"/>
              <a:ext cx="777960" cy="777960"/>
            </a:xfrm>
            <a:prstGeom prst="rect">
              <a:avLst/>
            </a:prstGeom>
            <a:ln>
              <a:noFill/>
            </a:ln>
          </p:spPr>
        </p:pic>
        <p:sp>
          <p:nvSpPr>
            <p:cNvPr id="796" name="CustomShape 10"/>
            <p:cNvSpPr/>
            <p:nvPr/>
          </p:nvSpPr>
          <p:spPr>
            <a:xfrm>
              <a:off x="9027360" y="5496480"/>
              <a:ext cx="169524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expression</a:t>
              </a:r>
              <a:endParaRPr lang="pt-PT" sz="1600" b="0" strike="noStrike" spc="-1">
                <a:latin typeface="Arial"/>
              </a:endParaRPr>
            </a:p>
          </p:txBody>
        </p:sp>
        <p:sp>
          <p:nvSpPr>
            <p:cNvPr id="797" name="CustomShape 11"/>
            <p:cNvSpPr/>
            <p:nvPr/>
          </p:nvSpPr>
          <p:spPr>
            <a:xfrm>
              <a:off x="1468800" y="4776120"/>
              <a:ext cx="9177480" cy="150264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grpSp>
      <p:sp>
        <p:nvSpPr>
          <p:cNvPr id="798" name="CustomShape 12"/>
          <p:cNvSpPr/>
          <p:nvPr/>
        </p:nvSpPr>
        <p:spPr>
          <a:xfrm>
            <a:off x="8487000" y="2828880"/>
            <a:ext cx="29253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Powerful tool for the discovery of novel PKSs, particularly from </a:t>
            </a:r>
            <a:r>
              <a:rPr lang="en-US" sz="1800" b="1" strike="noStrike" spc="-1">
                <a:solidFill>
                  <a:srgbClr val="000000"/>
                </a:solidFill>
                <a:latin typeface="Open Sans"/>
                <a:ea typeface="Open Sans"/>
              </a:rPr>
              <a:t>uncultivable bacteria</a:t>
            </a:r>
            <a:r>
              <a:rPr lang="en-US" sz="1800" b="0" strike="noStrike" spc="-1">
                <a:solidFill>
                  <a:srgbClr val="000000"/>
                </a:solidFill>
                <a:latin typeface="Open Sans"/>
                <a:ea typeface="Open Sans"/>
              </a:rPr>
              <a:t>.</a:t>
            </a:r>
            <a:endParaRPr lang="pt-PT" sz="1800" b="0" strike="noStrike" spc="-1">
              <a:latin typeface="Arial"/>
            </a:endParaRPr>
          </a:p>
        </p:txBody>
      </p:sp>
      <p:pic>
        <p:nvPicPr>
          <p:cNvPr id="799" name="Imagem 47"/>
          <p:cNvPicPr/>
          <p:nvPr/>
        </p:nvPicPr>
        <p:blipFill>
          <a:blip r:embed="rId3"/>
          <a:stretch/>
        </p:blipFill>
        <p:spPr>
          <a:xfrm rot="5400000">
            <a:off x="9228240" y="1934280"/>
            <a:ext cx="777960" cy="777960"/>
          </a:xfrm>
          <a:prstGeom prst="rect">
            <a:avLst/>
          </a:prstGeom>
          <a:ln>
            <a:noFill/>
          </a:ln>
        </p:spPr>
      </p:pic>
      <p:pic>
        <p:nvPicPr>
          <p:cNvPr id="800" name="Picture 5" descr="Resultado de imagem para psymberin"/>
          <p:cNvPicPr/>
          <p:nvPr/>
        </p:nvPicPr>
        <p:blipFill>
          <a:blip r:embed="rId5"/>
          <a:stretch/>
        </p:blipFill>
        <p:spPr>
          <a:xfrm>
            <a:off x="1500120" y="1783080"/>
            <a:ext cx="4240080" cy="2469600"/>
          </a:xfrm>
          <a:prstGeom prst="rect">
            <a:avLst/>
          </a:prstGeom>
          <a:ln>
            <a:noFill/>
          </a:ln>
        </p:spPr>
      </p:pic>
      <p:sp>
        <p:nvSpPr>
          <p:cNvPr id="801" name="CustomShape 13"/>
          <p:cNvSpPr/>
          <p:nvPr/>
        </p:nvSpPr>
        <p:spPr>
          <a:xfrm>
            <a:off x="2007360" y="1368360"/>
            <a:ext cx="32256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Psymberin</a:t>
            </a:r>
            <a:endParaRPr lang="pt-PT" sz="1600" b="0" strike="noStrike" spc="-1">
              <a:latin typeface="Arial"/>
            </a:endParaRPr>
          </a:p>
        </p:txBody>
      </p:sp>
      <p:sp>
        <p:nvSpPr>
          <p:cNvPr id="802" name="CustomShape 14"/>
          <p:cNvSpPr/>
          <p:nvPr/>
        </p:nvSpPr>
        <p:spPr>
          <a:xfrm>
            <a:off x="224280" y="1613880"/>
            <a:ext cx="21319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Discovered from sponge’s metagenomic DNA.</a:t>
            </a:r>
            <a:endParaRPr lang="pt-PT" sz="1600" b="0" strike="noStrike" spc="-1">
              <a:latin typeface="Arial"/>
            </a:endParaRPr>
          </a:p>
        </p:txBody>
      </p:sp>
      <p:sp>
        <p:nvSpPr>
          <p:cNvPr id="803" name="CustomShape 15"/>
          <p:cNvSpPr/>
          <p:nvPr/>
        </p:nvSpPr>
        <p:spPr>
          <a:xfrm>
            <a:off x="224280" y="1380600"/>
            <a:ext cx="2131920" cy="1337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804" name="CustomShape 16"/>
          <p:cNvSpPr/>
          <p:nvPr/>
        </p:nvSpPr>
        <p:spPr>
          <a:xfrm>
            <a:off x="-59040" y="6607080"/>
            <a:ext cx="1276452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spc="-1" dirty="0">
                <a:solidFill>
                  <a:schemeClr val="bg1">
                    <a:lumMod val="50000"/>
                  </a:schemeClr>
                </a:solidFill>
                <a:latin typeface="Open Sans"/>
              </a:rPr>
              <a:t>Fisch, Katja M. e</a:t>
            </a:r>
            <a:r>
              <a:rPr lang="en-GB" sz="1350" b="0" strike="noStrike" spc="-1" dirty="0">
                <a:solidFill>
                  <a:srgbClr val="767171"/>
                </a:solidFill>
                <a:latin typeface="Calibri"/>
                <a:ea typeface="Calibri"/>
              </a:rPr>
              <a:t>t </a:t>
            </a:r>
            <a:r>
              <a:rPr lang="en-GB" sz="1050" spc="-1" dirty="0">
                <a:solidFill>
                  <a:schemeClr val="bg1">
                    <a:lumMod val="50000"/>
                  </a:schemeClr>
                </a:solidFill>
                <a:latin typeface="Open Sans"/>
              </a:rPr>
              <a:t>al. 2009. “Polyketide Assembly Lines of Uncultivated Sponge Symbionts from Structure-Based Gene Targeting.” </a:t>
            </a:r>
            <a:r>
              <a:rPr lang="en-GB" sz="1050" i="1" spc="-1" dirty="0">
                <a:solidFill>
                  <a:schemeClr val="bg1">
                    <a:lumMod val="50000"/>
                  </a:schemeClr>
                </a:solidFill>
                <a:latin typeface="Open Sans"/>
              </a:rPr>
              <a:t>Nature Chemical Biology </a:t>
            </a:r>
            <a:r>
              <a:rPr lang="en-GB" sz="1050" spc="-1" dirty="0">
                <a:solidFill>
                  <a:schemeClr val="bg1">
                    <a:lumMod val="50000"/>
                  </a:schemeClr>
                </a:solidFill>
                <a:latin typeface="Open Sans"/>
              </a:rPr>
              <a:t>5(7): 494–501</a:t>
            </a:r>
            <a:endParaRPr lang="pt-PT" sz="1050" spc="-1" dirty="0">
              <a:solidFill>
                <a:schemeClr val="bg1">
                  <a:lumMod val="50000"/>
                </a:schemeClr>
              </a:solidFill>
              <a:latin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CustomShape 1"/>
          <p:cNvSpPr/>
          <p:nvPr/>
        </p:nvSpPr>
        <p:spPr>
          <a:xfrm>
            <a:off x="4395960" y="1333800"/>
            <a:ext cx="35290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Has led to a shift in Natural Products Research.</a:t>
            </a:r>
            <a:endParaRPr lang="pt-PT" sz="2000" b="0" strike="noStrike" spc="-1">
              <a:latin typeface="Arial"/>
            </a:endParaRPr>
          </a:p>
        </p:txBody>
      </p:sp>
      <p:sp>
        <p:nvSpPr>
          <p:cNvPr id="738" name="CustomShape 2"/>
          <p:cNvSpPr/>
          <p:nvPr/>
        </p:nvSpPr>
        <p:spPr>
          <a:xfrm>
            <a:off x="754560" y="3926520"/>
            <a:ext cx="1803960" cy="1211040"/>
          </a:xfrm>
          <a:prstGeom prst="roundRect">
            <a:avLst>
              <a:gd name="adj" fmla="val 16667"/>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739" name="CustomShape 3"/>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
        <p:nvSpPr>
          <p:cNvPr id="740" name="CustomShape 4"/>
          <p:cNvSpPr/>
          <p:nvPr/>
        </p:nvSpPr>
        <p:spPr>
          <a:xfrm>
            <a:off x="395640" y="1405667"/>
            <a:ext cx="2831400" cy="821160"/>
          </a:xfrm>
          <a:prstGeom prst="rect">
            <a:avLst/>
          </a:prstGeom>
          <a:noFill/>
          <a:ln>
            <a:solidFill>
              <a:srgbClr val="1D4999"/>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The Genomics Era</a:t>
            </a:r>
            <a:endParaRPr lang="pt-PT" sz="2400" b="0" strike="noStrike" spc="-1">
              <a:latin typeface="Arial"/>
            </a:endParaRPr>
          </a:p>
        </p:txBody>
      </p:sp>
      <p:sp>
        <p:nvSpPr>
          <p:cNvPr id="741" name="CustomShape 5"/>
          <p:cNvSpPr/>
          <p:nvPr/>
        </p:nvSpPr>
        <p:spPr>
          <a:xfrm>
            <a:off x="3227040" y="3044160"/>
            <a:ext cx="283140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In silico discovery of novel BGCs.</a:t>
            </a:r>
            <a:endParaRPr lang="pt-PT" sz="2000" b="0" strike="noStrike" spc="-1">
              <a:latin typeface="Arial"/>
            </a:endParaRPr>
          </a:p>
        </p:txBody>
      </p:sp>
      <p:pic>
        <p:nvPicPr>
          <p:cNvPr id="742" name="Picture 2" descr="Resultado de imagem para antismash"/>
          <p:cNvPicPr/>
          <p:nvPr/>
        </p:nvPicPr>
        <p:blipFill>
          <a:blip r:embed="rId3"/>
          <a:stretch/>
        </p:blipFill>
        <p:spPr>
          <a:xfrm>
            <a:off x="8688600" y="3786120"/>
            <a:ext cx="891720" cy="834120"/>
          </a:xfrm>
          <a:prstGeom prst="rect">
            <a:avLst/>
          </a:prstGeom>
          <a:ln>
            <a:noFill/>
          </a:ln>
        </p:spPr>
      </p:pic>
      <p:sp>
        <p:nvSpPr>
          <p:cNvPr id="743" name="CustomShape 6"/>
          <p:cNvSpPr/>
          <p:nvPr/>
        </p:nvSpPr>
        <p:spPr>
          <a:xfrm>
            <a:off x="3690000" y="4251960"/>
            <a:ext cx="3352320" cy="13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Through several different informatic algorithms and databases.</a:t>
            </a:r>
            <a:endParaRPr lang="pt-PT" sz="2000" b="0" strike="noStrike" spc="-1">
              <a:latin typeface="Arial"/>
            </a:endParaRPr>
          </a:p>
        </p:txBody>
      </p:sp>
      <p:sp>
        <p:nvSpPr>
          <p:cNvPr id="744" name="CustomShape 7"/>
          <p:cNvSpPr/>
          <p:nvPr/>
        </p:nvSpPr>
        <p:spPr>
          <a:xfrm>
            <a:off x="358200" y="4015440"/>
            <a:ext cx="2550960" cy="106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3200" b="1" strike="noStrike" spc="-1">
                <a:solidFill>
                  <a:srgbClr val="FFFFFF"/>
                </a:solidFill>
                <a:latin typeface="Calibri Light"/>
              </a:rPr>
              <a:t>Genome Mining </a:t>
            </a:r>
            <a:endParaRPr lang="pt-PT" sz="3200" b="0" strike="noStrike" spc="-1">
              <a:latin typeface="Arial"/>
            </a:endParaRPr>
          </a:p>
        </p:txBody>
      </p:sp>
      <p:pic>
        <p:nvPicPr>
          <p:cNvPr id="745" name="Imagem 8"/>
          <p:cNvPicPr/>
          <p:nvPr/>
        </p:nvPicPr>
        <p:blipFill>
          <a:blip r:embed="rId4"/>
          <a:stretch/>
        </p:blipFill>
        <p:spPr>
          <a:xfrm rot="8260800">
            <a:off x="2520000" y="3316320"/>
            <a:ext cx="649800" cy="649800"/>
          </a:xfrm>
          <a:prstGeom prst="rect">
            <a:avLst/>
          </a:prstGeom>
          <a:ln>
            <a:noFill/>
          </a:ln>
        </p:spPr>
      </p:pic>
      <p:pic>
        <p:nvPicPr>
          <p:cNvPr id="746" name="Imagem 28"/>
          <p:cNvPicPr/>
          <p:nvPr/>
        </p:nvPicPr>
        <p:blipFill>
          <a:blip r:embed="rId4"/>
          <a:stretch/>
        </p:blipFill>
        <p:spPr>
          <a:xfrm rot="16200000">
            <a:off x="1191240" y="2500200"/>
            <a:ext cx="918360" cy="649800"/>
          </a:xfrm>
          <a:prstGeom prst="rect">
            <a:avLst/>
          </a:prstGeom>
          <a:ln>
            <a:noFill/>
          </a:ln>
        </p:spPr>
      </p:pic>
      <p:pic>
        <p:nvPicPr>
          <p:cNvPr id="747" name="Imagem 29"/>
          <p:cNvPicPr/>
          <p:nvPr/>
        </p:nvPicPr>
        <p:blipFill>
          <a:blip r:embed="rId4"/>
          <a:stretch/>
        </p:blipFill>
        <p:spPr>
          <a:xfrm rot="10800000">
            <a:off x="3390480" y="1333800"/>
            <a:ext cx="786600" cy="649800"/>
          </a:xfrm>
          <a:prstGeom prst="rect">
            <a:avLst/>
          </a:prstGeom>
          <a:ln>
            <a:noFill/>
          </a:ln>
        </p:spPr>
      </p:pic>
      <p:pic>
        <p:nvPicPr>
          <p:cNvPr id="748" name="Imagem 30"/>
          <p:cNvPicPr/>
          <p:nvPr/>
        </p:nvPicPr>
        <p:blipFill>
          <a:blip r:embed="rId4"/>
          <a:stretch/>
        </p:blipFill>
        <p:spPr>
          <a:xfrm rot="10800000">
            <a:off x="2947680" y="4252320"/>
            <a:ext cx="649800" cy="649800"/>
          </a:xfrm>
          <a:prstGeom prst="rect">
            <a:avLst/>
          </a:prstGeom>
          <a:ln>
            <a:noFill/>
          </a:ln>
        </p:spPr>
      </p:pic>
      <p:pic>
        <p:nvPicPr>
          <p:cNvPr id="749" name="Imagem 10"/>
          <p:cNvPicPr/>
          <p:nvPr/>
        </p:nvPicPr>
        <p:blipFill>
          <a:blip r:embed="rId5"/>
          <a:stretch/>
        </p:blipFill>
        <p:spPr>
          <a:xfrm>
            <a:off x="9790560" y="4422600"/>
            <a:ext cx="1397880" cy="517680"/>
          </a:xfrm>
          <a:prstGeom prst="rect">
            <a:avLst/>
          </a:prstGeom>
          <a:ln>
            <a:noFill/>
          </a:ln>
        </p:spPr>
      </p:pic>
      <p:pic>
        <p:nvPicPr>
          <p:cNvPr id="750" name="Imagem 11"/>
          <p:cNvPicPr/>
          <p:nvPr/>
        </p:nvPicPr>
        <p:blipFill>
          <a:blip r:embed="rId6"/>
          <a:srcRect l="1303" t="6778" r="422" b="11000"/>
          <a:stretch/>
        </p:blipFill>
        <p:spPr>
          <a:xfrm>
            <a:off x="8978400" y="5360400"/>
            <a:ext cx="1946520" cy="268920"/>
          </a:xfrm>
          <a:prstGeom prst="rect">
            <a:avLst/>
          </a:prstGeom>
          <a:ln>
            <a:noFill/>
          </a:ln>
        </p:spPr>
      </p:pic>
      <p:pic>
        <p:nvPicPr>
          <p:cNvPr id="751" name="Picture 2" descr="Resultado de imagem para mibig"/>
          <p:cNvPicPr/>
          <p:nvPr/>
        </p:nvPicPr>
        <p:blipFill>
          <a:blip r:embed="rId7"/>
          <a:stretch/>
        </p:blipFill>
        <p:spPr>
          <a:xfrm>
            <a:off x="7823520" y="4720320"/>
            <a:ext cx="1154520" cy="561600"/>
          </a:xfrm>
          <a:prstGeom prst="rect">
            <a:avLst/>
          </a:prstGeom>
          <a:ln>
            <a:noFill/>
          </a:ln>
        </p:spPr>
      </p:pic>
      <p:sp>
        <p:nvSpPr>
          <p:cNvPr id="752" name="CustomShape 8"/>
          <p:cNvSpPr/>
          <p:nvPr/>
        </p:nvSpPr>
        <p:spPr>
          <a:xfrm>
            <a:off x="7484040" y="3429000"/>
            <a:ext cx="4055400" cy="2582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 Discovery Today</a:t>
            </a:r>
            <a:r>
              <a:rPr lang="en-GB" sz="1400" b="0" strike="noStrike" spc="-1">
                <a:solidFill>
                  <a:srgbClr val="767171"/>
                </a:solidFill>
                <a:latin typeface="Calibri"/>
              </a:rPr>
              <a:t>, 13(19–20), 894–901. </a:t>
            </a:r>
            <a:endParaRPr lang="pt-PT" sz="1400" b="0" strike="noStrike" spc="-1">
              <a:latin typeface="Arial"/>
            </a:endParaRPr>
          </a:p>
        </p:txBody>
      </p:sp>
      <p:sp>
        <p:nvSpPr>
          <p:cNvPr id="296" name="CustomShape 2"/>
          <p:cNvSpPr/>
          <p:nvPr/>
        </p:nvSpPr>
        <p:spPr>
          <a:xfrm>
            <a:off x="615960" y="2256840"/>
            <a:ext cx="106189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0" u="sng" strike="noStrike" spc="-1">
                <a:solidFill>
                  <a:srgbClr val="000000"/>
                </a:solidFill>
                <a:uFillTx/>
                <a:latin typeface="Open Sans"/>
                <a:ea typeface="Open Sans"/>
              </a:rPr>
              <a:t>Why is this still a relevant field?</a:t>
            </a:r>
            <a:endParaRPr lang="pt-PT" sz="2400" b="0" strike="noStrike" spc="-1">
              <a:latin typeface="Arial"/>
            </a:endParaRPr>
          </a:p>
        </p:txBody>
      </p:sp>
      <p:grpSp>
        <p:nvGrpSpPr>
          <p:cNvPr id="297" name="Group 3"/>
          <p:cNvGrpSpPr/>
          <p:nvPr/>
        </p:nvGrpSpPr>
        <p:grpSpPr>
          <a:xfrm>
            <a:off x="615960" y="2977920"/>
            <a:ext cx="10619280" cy="969840"/>
            <a:chOff x="615960" y="2977920"/>
            <a:chExt cx="10619280" cy="969840"/>
          </a:xfrm>
        </p:grpSpPr>
        <p:sp>
          <p:nvSpPr>
            <p:cNvPr id="298" name="CustomShape 4"/>
            <p:cNvSpPr/>
            <p:nvPr/>
          </p:nvSpPr>
          <p:spPr>
            <a:xfrm>
              <a:off x="7816320" y="2977920"/>
              <a:ext cx="341892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Urgent need for </a:t>
              </a:r>
              <a:endParaRPr lang="pt-PT" sz="1800" b="0" strike="noStrike" spc="-1">
                <a:latin typeface="Arial"/>
              </a:endParaRPr>
            </a:p>
            <a:p>
              <a:pPr marL="457200">
                <a:lnSpc>
                  <a:spcPct val="107000"/>
                </a:lnSpc>
              </a:pPr>
              <a:r>
                <a:rPr lang="en-GB" sz="1800" b="1" strike="noStrike" spc="-1">
                  <a:solidFill>
                    <a:srgbClr val="000000"/>
                  </a:solidFill>
                  <a:latin typeface="Open Sans"/>
                  <a:ea typeface="Open Sans"/>
                </a:rPr>
                <a:t>new therapeutic agents</a:t>
              </a:r>
              <a:endParaRPr lang="pt-PT" sz="1800" b="0" strike="noStrike" spc="-1">
                <a:latin typeface="Arial"/>
              </a:endParaRPr>
            </a:p>
          </p:txBody>
        </p:sp>
        <p:sp>
          <p:nvSpPr>
            <p:cNvPr id="299" name="CustomShape 5"/>
            <p:cNvSpPr/>
            <p:nvPr/>
          </p:nvSpPr>
          <p:spPr>
            <a:xfrm>
              <a:off x="615960" y="2990160"/>
              <a:ext cx="24764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Rise of </a:t>
              </a:r>
              <a:r>
                <a:rPr lang="en-GB" sz="1800" b="1" strike="noStrike" spc="-1">
                  <a:solidFill>
                    <a:srgbClr val="000000"/>
                  </a:solidFill>
                  <a:latin typeface="Open Sans"/>
                  <a:ea typeface="Open Sans"/>
                </a:rPr>
                <a:t>multidrug-resistan</a:t>
              </a:r>
              <a:r>
                <a:rPr lang="en-GB" sz="1800" b="0" strike="noStrike" spc="-1">
                  <a:solidFill>
                    <a:srgbClr val="000000"/>
                  </a:solidFill>
                  <a:latin typeface="Open Sans"/>
                  <a:ea typeface="Open Sans"/>
                </a:rPr>
                <a:t>t pathogens </a:t>
              </a:r>
              <a:endParaRPr lang="pt-PT" sz="1800" b="0" strike="noStrike" spc="-1">
                <a:latin typeface="Arial"/>
              </a:endParaRPr>
            </a:p>
          </p:txBody>
        </p:sp>
        <p:sp>
          <p:nvSpPr>
            <p:cNvPr id="300" name="CustomShape 6"/>
            <p:cNvSpPr/>
            <p:nvPr/>
          </p:nvSpPr>
          <p:spPr>
            <a:xfrm>
              <a:off x="3532680" y="3128760"/>
              <a:ext cx="3715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a:t>
              </a:r>
              <a:endParaRPr lang="pt-PT" sz="1800" b="0" strike="noStrike" spc="-1">
                <a:latin typeface="Arial"/>
              </a:endParaRPr>
            </a:p>
          </p:txBody>
        </p:sp>
        <p:sp>
          <p:nvSpPr>
            <p:cNvPr id="301" name="CustomShape 7"/>
            <p:cNvSpPr/>
            <p:nvPr/>
          </p:nvSpPr>
          <p:spPr>
            <a:xfrm>
              <a:off x="3825360" y="2977920"/>
              <a:ext cx="365724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Acute and long-term side effects of widely used drugs</a:t>
              </a:r>
              <a:endParaRPr lang="pt-PT" sz="1800" b="0" strike="noStrike" spc="-1">
                <a:latin typeface="Arial"/>
              </a:endParaRPr>
            </a:p>
          </p:txBody>
        </p:sp>
        <p:sp>
          <p:nvSpPr>
            <p:cNvPr id="302" name="CustomShape 8"/>
            <p:cNvSpPr/>
            <p:nvPr/>
          </p:nvSpPr>
          <p:spPr>
            <a:xfrm>
              <a:off x="7384320" y="3128760"/>
              <a:ext cx="530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 = </a:t>
              </a:r>
              <a:endParaRPr lang="pt-PT" sz="1800" b="0" strike="noStrike" spc="-1">
                <a:latin typeface="Arial"/>
              </a:endParaRPr>
            </a:p>
          </p:txBody>
        </p:sp>
      </p:grpSp>
      <p:pic>
        <p:nvPicPr>
          <p:cNvPr id="303" name="Imagem 14"/>
          <p:cNvPicPr/>
          <p:nvPr/>
        </p:nvPicPr>
        <p:blipFill>
          <a:blip r:embed="rId3"/>
          <a:srcRect l="62172" t="2759" r="6066" b="71380"/>
          <a:stretch/>
        </p:blipFill>
        <p:spPr>
          <a:xfrm>
            <a:off x="0" y="4614120"/>
            <a:ext cx="3303720" cy="2079000"/>
          </a:xfrm>
          <a:prstGeom prst="rect">
            <a:avLst/>
          </a:prstGeom>
          <a:ln>
            <a:noFill/>
          </a:ln>
        </p:spPr>
      </p:pic>
      <p:sp>
        <p:nvSpPr>
          <p:cNvPr id="304" name="CustomShape 9"/>
          <p:cNvSpPr/>
          <p:nvPr/>
        </p:nvSpPr>
        <p:spPr>
          <a:xfrm>
            <a:off x="61596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0" y="6600236"/>
            <a:ext cx="1219176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GB" sz="1050" b="0" strike="noStrike" spc="-1" dirty="0">
                <a:solidFill>
                  <a:srgbClr val="767171"/>
                </a:solidFill>
                <a:latin typeface="open sans"/>
              </a:rPr>
              <a:t>B Harvey CJ, Tang M, Schlecht U, </a:t>
            </a:r>
            <a:r>
              <a:rPr lang="en-GB" sz="1050" b="0" strike="noStrike" spc="-1" dirty="0" err="1">
                <a:solidFill>
                  <a:srgbClr val="767171"/>
                </a:solidFill>
                <a:latin typeface="open sans"/>
              </a:rPr>
              <a:t>Horecka</a:t>
            </a:r>
            <a:r>
              <a:rPr lang="en-GB" sz="1050" b="0" strike="noStrike" spc="-1" dirty="0">
                <a:solidFill>
                  <a:srgbClr val="767171"/>
                </a:solidFill>
                <a:latin typeface="open sans"/>
              </a:rPr>
              <a:t> J, Fischer CR, Lin H-C, et al. 2018 “</a:t>
            </a:r>
            <a:r>
              <a:rPr lang="en-GB" sz="1050" b="0" strike="noStrike" spc="-1" dirty="0" err="1">
                <a:solidFill>
                  <a:srgbClr val="767171"/>
                </a:solidFill>
                <a:latin typeface="open sans"/>
              </a:rPr>
              <a:t>HEx</a:t>
            </a:r>
            <a:r>
              <a:rPr lang="en-GB" sz="1050" b="0" strike="noStrike" spc="-1" dirty="0">
                <a:solidFill>
                  <a:srgbClr val="767171"/>
                </a:solidFill>
                <a:latin typeface="open sans"/>
              </a:rPr>
              <a:t>: A heterologous expression platform for the discovery of fungal natural products.” </a:t>
            </a:r>
            <a:r>
              <a:rPr lang="en-GB" sz="1050" b="0" i="1" strike="noStrike" spc="-1" dirty="0">
                <a:solidFill>
                  <a:srgbClr val="767171"/>
                </a:solidFill>
                <a:latin typeface="open sans"/>
              </a:rPr>
              <a:t>Sci Adv.</a:t>
            </a:r>
            <a:r>
              <a:rPr lang="en-GB" sz="1050" b="0" strike="noStrike" spc="-1" dirty="0">
                <a:solidFill>
                  <a:srgbClr val="767171"/>
                </a:solidFill>
                <a:latin typeface="open sans"/>
              </a:rPr>
              <a:t>(4)</a:t>
            </a:r>
            <a:r>
              <a:rPr lang="en-GB" sz="1050" spc="-1" dirty="0">
                <a:solidFill>
                  <a:srgbClr val="767171"/>
                </a:solidFill>
                <a:latin typeface="open sans"/>
              </a:rPr>
              <a:t> </a:t>
            </a:r>
            <a:endParaRPr lang="pt-PT" sz="1050" b="0" strike="noStrike" spc="-1">
              <a:latin typeface="open sans"/>
            </a:endParaRPr>
          </a:p>
        </p:txBody>
      </p:sp>
      <p:pic>
        <p:nvPicPr>
          <p:cNvPr id="755" name="Imagem 7"/>
          <p:cNvPicPr/>
          <p:nvPr/>
        </p:nvPicPr>
        <p:blipFill>
          <a:blip r:embed="rId3"/>
          <a:stretch/>
        </p:blipFill>
        <p:spPr>
          <a:xfrm>
            <a:off x="2308320" y="1051920"/>
            <a:ext cx="7575480" cy="5176440"/>
          </a:xfrm>
          <a:prstGeom prst="rect">
            <a:avLst/>
          </a:prstGeom>
          <a:ln>
            <a:noFill/>
          </a:ln>
        </p:spPr>
      </p:pic>
      <p:sp>
        <p:nvSpPr>
          <p:cNvPr id="756" name="CustomShape 2"/>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CustomShape 9"/>
          <p:cNvSpPr/>
          <p:nvPr/>
        </p:nvSpPr>
        <p:spPr>
          <a:xfrm>
            <a:off x="6705720" y="795240"/>
            <a:ext cx="304560" cy="31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78" name="CustomShape 10"/>
          <p:cNvSpPr/>
          <p:nvPr/>
        </p:nvSpPr>
        <p:spPr>
          <a:xfrm>
            <a:off x="365980" y="-42480"/>
            <a:ext cx="7304820" cy="167544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Computational Approaches in Natural Products Discovery</a:t>
            </a:r>
            <a:endParaRPr lang="pt-PT" sz="4000" b="1" spc="-1">
              <a:solidFill>
                <a:srgbClr val="203864"/>
              </a:solidFill>
              <a:latin typeface="Calibri Light"/>
            </a:endParaRPr>
          </a:p>
        </p:txBody>
      </p:sp>
      <p:pic>
        <p:nvPicPr>
          <p:cNvPr id="1381" name="Imagem 9_2"/>
          <p:cNvPicPr/>
          <p:nvPr/>
        </p:nvPicPr>
        <p:blipFill>
          <a:blip r:embed="rId3"/>
          <a:stretch/>
        </p:blipFill>
        <p:spPr>
          <a:xfrm>
            <a:off x="240" y="1446996"/>
            <a:ext cx="12191760" cy="4860000"/>
          </a:xfrm>
          <a:prstGeom prst="rect">
            <a:avLst/>
          </a:prstGeom>
          <a:ln>
            <a:noFill/>
          </a:ln>
        </p:spPr>
      </p:pic>
      <p:sp>
        <p:nvSpPr>
          <p:cNvPr id="1382" name="CustomShape 13"/>
          <p:cNvSpPr/>
          <p:nvPr/>
        </p:nvSpPr>
        <p:spPr>
          <a:xfrm>
            <a:off x="0" y="6593752"/>
            <a:ext cx="12496440" cy="26015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chemeClr val="bg1">
                    <a:lumMod val="50000"/>
                  </a:schemeClr>
                </a:solidFill>
                <a:latin typeface="Open Sans"/>
              </a:rPr>
              <a:t>Medema, </a:t>
            </a:r>
            <a:r>
              <a:rPr lang="en-GB" sz="1050" b="0" strike="noStrike" spc="-1" dirty="0" err="1">
                <a:solidFill>
                  <a:schemeClr val="bg1">
                    <a:lumMod val="50000"/>
                  </a:schemeClr>
                </a:solidFill>
                <a:latin typeface="Open Sans"/>
              </a:rPr>
              <a:t>Marnix</a:t>
            </a:r>
            <a:r>
              <a:rPr lang="en-GB" sz="1050" b="0" strike="noStrike" spc="-1" dirty="0">
                <a:solidFill>
                  <a:schemeClr val="bg1">
                    <a:lumMod val="50000"/>
                  </a:schemeClr>
                </a:solidFill>
                <a:latin typeface="Open Sans"/>
              </a:rPr>
              <a:t> H., and Michael A. Fischbach. 2015. “Computational Approaches to Natural Product Discovery.” </a:t>
            </a:r>
            <a:r>
              <a:rPr lang="en-GB" sz="1050" b="0" i="1" strike="noStrike" spc="-1" dirty="0">
                <a:solidFill>
                  <a:schemeClr val="bg1">
                    <a:lumMod val="50000"/>
                  </a:schemeClr>
                </a:solidFill>
                <a:latin typeface="Open Sans"/>
              </a:rPr>
              <a:t>Nature Chemical Biology </a:t>
            </a:r>
            <a:r>
              <a:rPr lang="en-GB" sz="1050" b="0" strike="noStrike" spc="-1" dirty="0">
                <a:solidFill>
                  <a:schemeClr val="bg1">
                    <a:lumMod val="50000"/>
                  </a:schemeClr>
                </a:solidFill>
                <a:latin typeface="Open Sans"/>
              </a:rPr>
              <a:t>11(9): 639–48.</a:t>
            </a:r>
            <a:endParaRPr lang="pt-PT" sz="1100" b="0" strike="noStrike" spc="-1" dirty="0">
              <a:solidFill>
                <a:schemeClr val="bg1">
                  <a:lumMod val="50000"/>
                </a:schemeClr>
              </a:solidFill>
              <a:latin typeface="Open Sans"/>
            </a:endParaRPr>
          </a:p>
        </p:txBody>
      </p:sp>
      <p:sp>
        <p:nvSpPr>
          <p:cNvPr id="1384" name="CustomShape 15"/>
          <p:cNvSpPr/>
          <p:nvPr/>
        </p:nvSpPr>
        <p:spPr>
          <a:xfrm rot="19680000">
            <a:off x="6917760" y="2973600"/>
            <a:ext cx="9493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808080"/>
                </a:solidFill>
                <a:latin typeface="Calibri"/>
              </a:rPr>
              <a:t>Scale-up</a:t>
            </a:r>
            <a:endParaRPr lang="pt-PT" sz="1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CustomShape 1"/>
          <p:cNvSpPr/>
          <p:nvPr/>
        </p:nvSpPr>
        <p:spPr>
          <a:xfrm>
            <a:off x="7433640" y="4686840"/>
            <a:ext cx="24062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Metagenomics</a:t>
            </a:r>
            <a:endParaRPr lang="pt-PT" sz="2400" b="0" strike="noStrike" spc="-1">
              <a:latin typeface="Arial"/>
            </a:endParaRPr>
          </a:p>
        </p:txBody>
      </p:sp>
      <p:sp>
        <p:nvSpPr>
          <p:cNvPr id="758" name="CustomShape 2"/>
          <p:cNvSpPr/>
          <p:nvPr/>
        </p:nvSpPr>
        <p:spPr>
          <a:xfrm>
            <a:off x="5294880" y="5230800"/>
            <a:ext cx="17157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Synthetic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59" name="CustomShape 3"/>
          <p:cNvSpPr/>
          <p:nvPr/>
        </p:nvSpPr>
        <p:spPr>
          <a:xfrm>
            <a:off x="196200" y="157680"/>
            <a:ext cx="1028628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4000" b="1" strike="noStrike" spc="-1">
                <a:solidFill>
                  <a:srgbClr val="203864"/>
                </a:solidFill>
                <a:latin typeface="Calibri Light"/>
              </a:rPr>
              <a:t>The ultimate goal: an integrative approach</a:t>
            </a:r>
            <a:endParaRPr lang="pt-PT" sz="4000" b="0" strike="noStrike" spc="-1">
              <a:latin typeface="Arial"/>
            </a:endParaRPr>
          </a:p>
        </p:txBody>
      </p:sp>
      <p:pic>
        <p:nvPicPr>
          <p:cNvPr id="760" name="Imagem 15"/>
          <p:cNvPicPr/>
          <p:nvPr/>
        </p:nvPicPr>
        <p:blipFill>
          <a:blip r:embed="rId3"/>
          <a:srcRect l="61738" t="66477" r="13409" b="4286"/>
          <a:stretch/>
        </p:blipFill>
        <p:spPr>
          <a:xfrm>
            <a:off x="41400" y="804960"/>
            <a:ext cx="3013200" cy="2740680"/>
          </a:xfrm>
          <a:prstGeom prst="rect">
            <a:avLst/>
          </a:prstGeom>
          <a:ln>
            <a:noFill/>
          </a:ln>
        </p:spPr>
      </p:pic>
      <p:pic>
        <p:nvPicPr>
          <p:cNvPr id="761" name="Imagem 14"/>
          <p:cNvPicPr/>
          <p:nvPr/>
        </p:nvPicPr>
        <p:blipFill>
          <a:blip r:embed="rId4"/>
          <a:stretch/>
        </p:blipFill>
        <p:spPr>
          <a:xfrm>
            <a:off x="9058839" y="999711"/>
            <a:ext cx="2828847" cy="1716481"/>
          </a:xfrm>
          <a:prstGeom prst="rect">
            <a:avLst/>
          </a:prstGeom>
          <a:ln>
            <a:noFill/>
          </a:ln>
        </p:spPr>
      </p:pic>
      <p:sp>
        <p:nvSpPr>
          <p:cNvPr id="762" name="CustomShape 4"/>
          <p:cNvSpPr/>
          <p:nvPr/>
        </p:nvSpPr>
        <p:spPr>
          <a:xfrm>
            <a:off x="7962480" y="3124080"/>
            <a:ext cx="229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Metabolomics</a:t>
            </a:r>
            <a:endParaRPr lang="pt-PT" sz="2400" b="0" strike="noStrike" spc="-1">
              <a:latin typeface="Arial"/>
            </a:endParaRPr>
          </a:p>
        </p:txBody>
      </p:sp>
      <p:sp>
        <p:nvSpPr>
          <p:cNvPr id="763" name="CustomShape 5"/>
          <p:cNvSpPr/>
          <p:nvPr/>
        </p:nvSpPr>
        <p:spPr>
          <a:xfrm>
            <a:off x="4975920" y="3013560"/>
            <a:ext cx="2239560" cy="94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800" b="0" strike="noStrike" spc="-1">
                <a:solidFill>
                  <a:srgbClr val="000000"/>
                </a:solidFill>
                <a:latin typeface="Source Sans Pro"/>
                <a:ea typeface="Source Sans Pro"/>
              </a:rPr>
              <a:t>Integrative approach</a:t>
            </a:r>
            <a:endParaRPr lang="pt-PT" sz="2800" b="0" strike="noStrike" spc="-1">
              <a:latin typeface="Arial"/>
            </a:endParaRPr>
          </a:p>
        </p:txBody>
      </p:sp>
      <p:grpSp>
        <p:nvGrpSpPr>
          <p:cNvPr id="764" name="Group 6"/>
          <p:cNvGrpSpPr/>
          <p:nvPr/>
        </p:nvGrpSpPr>
        <p:grpSpPr>
          <a:xfrm>
            <a:off x="179280" y="4644720"/>
            <a:ext cx="2710080" cy="1655640"/>
            <a:chOff x="179280" y="4644720"/>
            <a:chExt cx="2710080" cy="1655640"/>
          </a:xfrm>
        </p:grpSpPr>
        <p:pic>
          <p:nvPicPr>
            <p:cNvPr id="765" name="Imagem 20"/>
            <p:cNvPicPr/>
            <p:nvPr/>
          </p:nvPicPr>
          <p:blipFill>
            <a:blip r:embed="rId3"/>
            <a:srcRect l="33831" t="36816" r="35795" b="39172"/>
            <a:stretch/>
          </p:blipFill>
          <p:spPr>
            <a:xfrm>
              <a:off x="179280" y="4644720"/>
              <a:ext cx="2710080" cy="1655640"/>
            </a:xfrm>
            <a:prstGeom prst="rect">
              <a:avLst/>
            </a:prstGeom>
            <a:ln>
              <a:noFill/>
            </a:ln>
          </p:spPr>
        </p:pic>
        <p:sp>
          <p:nvSpPr>
            <p:cNvPr id="766" name="CustomShape 7"/>
            <p:cNvSpPr/>
            <p:nvPr/>
          </p:nvSpPr>
          <p:spPr>
            <a:xfrm>
              <a:off x="566280" y="5228280"/>
              <a:ext cx="253800" cy="356760"/>
            </a:xfrm>
            <a:prstGeom prst="rect">
              <a:avLst/>
            </a:prstGeom>
            <a:solidFill>
              <a:srgbClr val="33679B"/>
            </a:solidFill>
            <a:ln>
              <a:noFill/>
            </a:ln>
          </p:spPr>
          <p:style>
            <a:lnRef idx="2">
              <a:schemeClr val="accent1">
                <a:shade val="50000"/>
              </a:schemeClr>
            </a:lnRef>
            <a:fillRef idx="1">
              <a:schemeClr val="accent1"/>
            </a:fillRef>
            <a:effectRef idx="0">
              <a:schemeClr val="accent1"/>
            </a:effectRef>
            <a:fontRef idx="minor"/>
          </p:style>
        </p:sp>
      </p:grpSp>
      <p:sp>
        <p:nvSpPr>
          <p:cNvPr id="767" name="CustomShape 8"/>
          <p:cNvSpPr/>
          <p:nvPr/>
        </p:nvSpPr>
        <p:spPr>
          <a:xfrm>
            <a:off x="7189920" y="1496520"/>
            <a:ext cx="17859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Structural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68" name="CustomShape 9"/>
          <p:cNvSpPr/>
          <p:nvPr/>
        </p:nvSpPr>
        <p:spPr>
          <a:xfrm>
            <a:off x="5099400" y="2553120"/>
            <a:ext cx="1992600" cy="1716480"/>
          </a:xfrm>
          <a:prstGeom prst="ellipse">
            <a:avLst/>
          </a:prstGeom>
          <a:noFill/>
          <a:ln w="38100">
            <a:solidFill>
              <a:schemeClr val="accent1">
                <a:lumMod val="50000"/>
              </a:schemeClr>
            </a:solidFill>
            <a:prstDash val="dash"/>
            <a:round/>
          </a:ln>
        </p:spPr>
        <p:style>
          <a:lnRef idx="0">
            <a:scrgbClr r="0" g="0" b="0"/>
          </a:lnRef>
          <a:fillRef idx="0">
            <a:scrgbClr r="0" g="0" b="0"/>
          </a:fillRef>
          <a:effectRef idx="0">
            <a:scrgbClr r="0" g="0" b="0"/>
          </a:effectRef>
          <a:fontRef idx="minor"/>
        </p:style>
      </p:sp>
      <p:sp>
        <p:nvSpPr>
          <p:cNvPr id="769" name="CustomShape 10"/>
          <p:cNvSpPr/>
          <p:nvPr/>
        </p:nvSpPr>
        <p:spPr>
          <a:xfrm>
            <a:off x="2694960" y="3367440"/>
            <a:ext cx="168120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Source Sans Pro"/>
                <a:ea typeface="Source Sans Pro"/>
              </a:rPr>
              <a:t>Molecular genetics </a:t>
            </a:r>
            <a:endParaRPr lang="pt-PT" sz="2400" b="0" strike="noStrike" spc="-1">
              <a:latin typeface="Arial"/>
            </a:endParaRPr>
          </a:p>
        </p:txBody>
      </p:sp>
      <p:pic>
        <p:nvPicPr>
          <p:cNvPr id="770" name="Imagem 18"/>
          <p:cNvPicPr/>
          <p:nvPr/>
        </p:nvPicPr>
        <p:blipFill>
          <a:blip r:embed="rId5"/>
          <a:stretch/>
        </p:blipFill>
        <p:spPr>
          <a:xfrm rot="13591200">
            <a:off x="4582800" y="2013120"/>
            <a:ext cx="649800" cy="649800"/>
          </a:xfrm>
          <a:prstGeom prst="rect">
            <a:avLst/>
          </a:prstGeom>
          <a:ln>
            <a:noFill/>
          </a:ln>
        </p:spPr>
      </p:pic>
      <p:sp>
        <p:nvSpPr>
          <p:cNvPr id="771" name="CustomShape 11"/>
          <p:cNvSpPr/>
          <p:nvPr/>
        </p:nvSpPr>
        <p:spPr>
          <a:xfrm>
            <a:off x="3164400" y="1501920"/>
            <a:ext cx="156492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Genome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Mining</a:t>
            </a:r>
            <a:endParaRPr lang="pt-PT" sz="2400" b="0" strike="noStrike" spc="-1">
              <a:latin typeface="Arial"/>
            </a:endParaRPr>
          </a:p>
        </p:txBody>
      </p:sp>
      <p:pic>
        <p:nvPicPr>
          <p:cNvPr id="772" name="Imagem 10"/>
          <p:cNvPicPr/>
          <p:nvPr/>
        </p:nvPicPr>
        <p:blipFill>
          <a:blip r:embed="rId6"/>
          <a:srcRect l="21224" t="81154" r="21640"/>
          <a:stretch/>
        </p:blipFill>
        <p:spPr>
          <a:xfrm>
            <a:off x="9445320" y="5389920"/>
            <a:ext cx="2223000" cy="763200"/>
          </a:xfrm>
          <a:prstGeom prst="rect">
            <a:avLst/>
          </a:prstGeom>
          <a:ln>
            <a:noFill/>
          </a:ln>
        </p:spPr>
      </p:pic>
      <p:pic>
        <p:nvPicPr>
          <p:cNvPr id="773" name="Imagem 21"/>
          <p:cNvPicPr/>
          <p:nvPr/>
        </p:nvPicPr>
        <p:blipFill>
          <a:blip r:embed="rId5"/>
          <a:stretch/>
        </p:blipFill>
        <p:spPr>
          <a:xfrm rot="2652000">
            <a:off x="6959520" y="4102200"/>
            <a:ext cx="649800" cy="649800"/>
          </a:xfrm>
          <a:prstGeom prst="rect">
            <a:avLst/>
          </a:prstGeom>
          <a:ln>
            <a:noFill/>
          </a:ln>
        </p:spPr>
      </p:pic>
      <p:pic>
        <p:nvPicPr>
          <p:cNvPr id="774" name="Imagem 22"/>
          <p:cNvPicPr/>
          <p:nvPr/>
        </p:nvPicPr>
        <p:blipFill>
          <a:blip r:embed="rId5"/>
          <a:stretch/>
        </p:blipFill>
        <p:spPr>
          <a:xfrm>
            <a:off x="7395480" y="3034440"/>
            <a:ext cx="649800" cy="649800"/>
          </a:xfrm>
          <a:prstGeom prst="rect">
            <a:avLst/>
          </a:prstGeom>
          <a:ln>
            <a:noFill/>
          </a:ln>
        </p:spPr>
      </p:pic>
      <p:pic>
        <p:nvPicPr>
          <p:cNvPr id="775" name="Imagem 23"/>
          <p:cNvPicPr/>
          <p:nvPr/>
        </p:nvPicPr>
        <p:blipFill>
          <a:blip r:embed="rId5"/>
          <a:stretch/>
        </p:blipFill>
        <p:spPr>
          <a:xfrm rot="18813600">
            <a:off x="6811560" y="1996920"/>
            <a:ext cx="649800" cy="649800"/>
          </a:xfrm>
          <a:prstGeom prst="rect">
            <a:avLst/>
          </a:prstGeom>
          <a:ln>
            <a:noFill/>
          </a:ln>
        </p:spPr>
      </p:pic>
      <p:pic>
        <p:nvPicPr>
          <p:cNvPr id="776" name="Imagem 24"/>
          <p:cNvPicPr/>
          <p:nvPr/>
        </p:nvPicPr>
        <p:blipFill>
          <a:blip r:embed="rId5"/>
          <a:stretch/>
        </p:blipFill>
        <p:spPr>
          <a:xfrm rot="5400000">
            <a:off x="5739120" y="4481280"/>
            <a:ext cx="649800" cy="649800"/>
          </a:xfrm>
          <a:prstGeom prst="rect">
            <a:avLst/>
          </a:prstGeom>
          <a:ln>
            <a:noFill/>
          </a:ln>
        </p:spPr>
      </p:pic>
      <p:sp>
        <p:nvSpPr>
          <p:cNvPr id="777" name="CustomShape 12"/>
          <p:cNvSpPr/>
          <p:nvPr/>
        </p:nvSpPr>
        <p:spPr>
          <a:xfrm>
            <a:off x="2819160" y="4884120"/>
            <a:ext cx="242604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Computational</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pic>
        <p:nvPicPr>
          <p:cNvPr id="778" name="Imagem 26"/>
          <p:cNvPicPr/>
          <p:nvPr/>
        </p:nvPicPr>
        <p:blipFill>
          <a:blip r:embed="rId5"/>
          <a:stretch/>
        </p:blipFill>
        <p:spPr>
          <a:xfrm rot="7683000">
            <a:off x="4790520" y="4253760"/>
            <a:ext cx="649800" cy="649800"/>
          </a:xfrm>
          <a:prstGeom prst="rect">
            <a:avLst/>
          </a:prstGeom>
          <a:ln>
            <a:noFill/>
          </a:ln>
        </p:spPr>
      </p:pic>
      <p:pic>
        <p:nvPicPr>
          <p:cNvPr id="779" name="Imagem 27"/>
          <p:cNvPicPr/>
          <p:nvPr/>
        </p:nvPicPr>
        <p:blipFill>
          <a:blip r:embed="rId5"/>
          <a:stretch/>
        </p:blipFill>
        <p:spPr>
          <a:xfrm rot="9670800">
            <a:off x="4300560" y="3307680"/>
            <a:ext cx="649800" cy="649800"/>
          </a:xfrm>
          <a:prstGeom prst="rect">
            <a:avLst/>
          </a:prstGeom>
          <a:ln>
            <a:noFill/>
          </a:ln>
        </p:spPr>
      </p:pic>
      <p:sp>
        <p:nvSpPr>
          <p:cNvPr id="780" name="CustomShape 13"/>
          <p:cNvSpPr/>
          <p:nvPr/>
        </p:nvSpPr>
        <p:spPr>
          <a:xfrm>
            <a:off x="10551033" y="2692320"/>
            <a:ext cx="1667520" cy="410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0" strike="noStrike" spc="-1">
                <a:solidFill>
                  <a:srgbClr val="767171"/>
                </a:solidFill>
                <a:latin typeface="Open Sans"/>
                <a:ea typeface="Open Sans"/>
              </a:rPr>
              <a:t>KS-AT didomain of module 5 from DEBS</a:t>
            </a:r>
            <a:endParaRPr lang="pt-PT" sz="1050" b="0" strike="noStrike" spc="-1">
              <a:latin typeface="Arial"/>
            </a:endParaRPr>
          </a:p>
        </p:txBody>
      </p:sp>
      <p:sp>
        <p:nvSpPr>
          <p:cNvPr id="781" name="CustomShape 14"/>
          <p:cNvSpPr/>
          <p:nvPr/>
        </p:nvSpPr>
        <p:spPr>
          <a:xfrm>
            <a:off x="0" y="6583320"/>
            <a:ext cx="12508200" cy="50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350" b="0" strike="noStrike" spc="-1" err="1">
                <a:solidFill>
                  <a:srgbClr val="767171"/>
                </a:solidFill>
                <a:latin typeface="Calibri"/>
                <a:ea typeface="Calibri"/>
              </a:rPr>
              <a:t>Medema</a:t>
            </a:r>
            <a:r>
              <a:rPr lang="en-GB" sz="1350" b="0" strike="noStrike" spc="-1">
                <a:solidFill>
                  <a:srgbClr val="767171"/>
                </a:solidFill>
                <a:latin typeface="Calibri"/>
                <a:ea typeface="Calibri"/>
              </a:rPr>
              <a:t>, </a:t>
            </a:r>
            <a:r>
              <a:rPr lang="en-GB" sz="1350" b="0" strike="noStrike" spc="-1" err="1">
                <a:solidFill>
                  <a:srgbClr val="767171"/>
                </a:solidFill>
                <a:latin typeface="Calibri"/>
                <a:ea typeface="Calibri"/>
              </a:rPr>
              <a:t>Marnix</a:t>
            </a:r>
            <a:r>
              <a:rPr lang="en-GB" sz="1350" b="0" strike="noStrike" spc="-1">
                <a:solidFill>
                  <a:srgbClr val="767171"/>
                </a:solidFill>
                <a:latin typeface="Calibri"/>
                <a:ea typeface="Calibri"/>
              </a:rPr>
              <a:t> H. 2018. “Computational Genomics of Specialized Metabolism: From Natural Product Discovery to Microbiome Ecology.” </a:t>
            </a:r>
            <a:r>
              <a:rPr lang="en-GB" sz="1350" b="0" i="1" strike="noStrike" spc="-1" err="1">
                <a:solidFill>
                  <a:srgbClr val="767171"/>
                </a:solidFill>
                <a:latin typeface="Calibri"/>
                <a:ea typeface="Calibri"/>
              </a:rPr>
              <a:t>mSystems</a:t>
            </a:r>
            <a:r>
              <a:rPr lang="en-GB" sz="1350" b="0" i="1" strike="noStrike" spc="-1">
                <a:solidFill>
                  <a:srgbClr val="767171"/>
                </a:solidFill>
                <a:latin typeface="Calibri"/>
                <a:ea typeface="Calibri"/>
              </a:rPr>
              <a:t> </a:t>
            </a:r>
            <a:r>
              <a:rPr lang="en-GB" sz="1350" b="0" strike="noStrike" spc="-1">
                <a:solidFill>
                  <a:srgbClr val="767171"/>
                </a:solidFill>
                <a:latin typeface="Calibri"/>
                <a:ea typeface="Calibri"/>
              </a:rPr>
              <a:t>3(2): e00182-17.</a:t>
            </a:r>
            <a:endParaRPr lang="pt-PT" sz="135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805" name="CustomShape 1"/>
          <p:cNvSpPr/>
          <p:nvPr/>
        </p:nvSpPr>
        <p:spPr>
          <a:xfrm>
            <a:off x="158700" y="2521571"/>
            <a:ext cx="1187460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FFFFFF"/>
                </a:solidFill>
                <a:latin typeface="Calibri Light"/>
              </a:rPr>
              <a:t>Secondary metabolite biosynthesis by </a:t>
            </a:r>
            <a:r>
              <a:rPr lang="en-US" sz="4000" b="1" i="1" strike="noStrike" spc="-1" err="1">
                <a:solidFill>
                  <a:srgbClr val="FFFFFF"/>
                </a:solidFill>
                <a:latin typeface="Calibri Light"/>
              </a:rPr>
              <a:t>Aquimarina</a:t>
            </a:r>
            <a:r>
              <a:rPr lang="en-US" sz="4000" b="1" strike="noStrike" spc="-1">
                <a:solidFill>
                  <a:srgbClr val="FFFFFF"/>
                </a:solidFill>
                <a:latin typeface="Calibri Light"/>
              </a:rPr>
              <a:t> species: </a:t>
            </a:r>
            <a:endParaRPr lang="pt-PT" sz="4000" b="0" strike="noStrike" spc="-1">
              <a:latin typeface="Arial"/>
            </a:endParaRPr>
          </a:p>
          <a:p>
            <a:pPr algn="ctr">
              <a:lnSpc>
                <a:spcPct val="100000"/>
              </a:lnSpc>
            </a:pPr>
            <a:r>
              <a:rPr lang="en-US" sz="4000" b="1" strike="noStrike" spc="-1">
                <a:solidFill>
                  <a:srgbClr val="FFFFFF"/>
                </a:solidFill>
                <a:latin typeface="Calibri Light"/>
              </a:rPr>
              <a:t>emerging bioactivities from the rare marine biosphere</a:t>
            </a:r>
            <a:endParaRPr lang="pt-PT" sz="4000" b="0" strike="noStrike" spc="-1">
              <a:latin typeface="Arial"/>
            </a:endParaRPr>
          </a:p>
        </p:txBody>
      </p:sp>
      <p:sp>
        <p:nvSpPr>
          <p:cNvPr id="806" name="CustomShape 2"/>
          <p:cNvSpPr/>
          <p:nvPr/>
        </p:nvSpPr>
        <p:spPr>
          <a:xfrm>
            <a:off x="158700" y="1892945"/>
            <a:ext cx="220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u="sng" strike="noStrike" spc="-1">
                <a:solidFill>
                  <a:srgbClr val="FFFFFF"/>
                </a:solidFill>
                <a:uFillTx/>
                <a:latin typeface="Open Sans"/>
              </a:rPr>
              <a:t>Case-study:</a:t>
            </a:r>
            <a:endParaRPr lang="pt-PT"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stomShape 1">
            <a:extLst>
              <a:ext uri="{FF2B5EF4-FFF2-40B4-BE49-F238E27FC236}">
                <a16:creationId xmlns:a16="http://schemas.microsoft.com/office/drawing/2014/main" id="{39A080BE-4C05-437A-8AA4-B62FD493AC6F}"/>
              </a:ext>
            </a:extLst>
          </p:cNvPr>
          <p:cNvSpPr/>
          <p:nvPr/>
        </p:nvSpPr>
        <p:spPr>
          <a:xfrm>
            <a:off x="368920" y="49296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dirty="0" err="1">
                <a:solidFill>
                  <a:srgbClr val="203864"/>
                </a:solidFill>
                <a:latin typeface="Calibri Light"/>
              </a:rPr>
              <a:t>The</a:t>
            </a:r>
            <a:r>
              <a:rPr lang="pt-PT" sz="4000" b="1" strike="noStrike" spc="-1" dirty="0">
                <a:solidFill>
                  <a:srgbClr val="203864"/>
                </a:solidFill>
                <a:latin typeface="Calibri Light"/>
              </a:rPr>
              <a:t> marine </a:t>
            </a:r>
            <a:r>
              <a:rPr lang="pt-PT" sz="4000" b="1" strike="noStrike" spc="-1" dirty="0" err="1">
                <a:solidFill>
                  <a:srgbClr val="203864"/>
                </a:solidFill>
                <a:latin typeface="Calibri Light"/>
              </a:rPr>
              <a:t>environment</a:t>
            </a:r>
            <a:endParaRPr lang="pt-PT" sz="4000" b="0" strike="noStrike" spc="-1" dirty="0">
              <a:latin typeface="Arial"/>
            </a:endParaRPr>
          </a:p>
        </p:txBody>
      </p:sp>
      <p:sp>
        <p:nvSpPr>
          <p:cNvPr id="10" name="CaixaDeTexto 9">
            <a:extLst>
              <a:ext uri="{FF2B5EF4-FFF2-40B4-BE49-F238E27FC236}">
                <a16:creationId xmlns:a16="http://schemas.microsoft.com/office/drawing/2014/main" id="{BCB6FD02-D7A9-4376-AC1E-D55E960C5DB8}"/>
              </a:ext>
            </a:extLst>
          </p:cNvPr>
          <p:cNvSpPr txBox="1"/>
          <p:nvPr/>
        </p:nvSpPr>
        <p:spPr>
          <a:xfrm>
            <a:off x="1003719" y="2443347"/>
            <a:ext cx="2769361" cy="1569660"/>
          </a:xfrm>
          <a:prstGeom prst="rect">
            <a:avLst/>
          </a:prstGeom>
          <a:noFill/>
        </p:spPr>
        <p:txBody>
          <a:bodyPr wrap="square" rtlCol="0">
            <a:spAutoFit/>
          </a:bodyPr>
          <a:lstStyle/>
          <a:p>
            <a:pPr algn="ctr"/>
            <a:r>
              <a:rPr lang="en-US" sz="2400" b="1" dirty="0">
                <a:latin typeface="open sans"/>
              </a:rPr>
              <a:t>Is a prolific source of novel bioactive natural products</a:t>
            </a:r>
          </a:p>
        </p:txBody>
      </p:sp>
      <p:sp>
        <p:nvSpPr>
          <p:cNvPr id="4" name="CustomShape 13">
            <a:extLst>
              <a:ext uri="{FF2B5EF4-FFF2-40B4-BE49-F238E27FC236}">
                <a16:creationId xmlns:a16="http://schemas.microsoft.com/office/drawing/2014/main" id="{DFDC9E59-A200-4507-82C2-268B91EF8A60}"/>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strike="noStrike" spc="-1" dirty="0">
                <a:solidFill>
                  <a:srgbClr val="000000"/>
                </a:solidFill>
                <a:latin typeface="Open Sans"/>
              </a:rPr>
              <a:t>Raimundo, I, Silva, SG., Costa, R &amp; </a:t>
            </a:r>
            <a:r>
              <a:rPr lang="pt-PT" sz="1200" strike="noStrike" spc="-1" dirty="0" err="1">
                <a:solidFill>
                  <a:srgbClr val="000000"/>
                </a:solidFill>
                <a:latin typeface="Open Sans"/>
              </a:rPr>
              <a:t>Keller</a:t>
            </a:r>
            <a:r>
              <a:rPr lang="pt-PT" sz="1200" strike="noStrike" spc="-1" dirty="0">
                <a:solidFill>
                  <a:srgbClr val="000000"/>
                </a:solidFill>
                <a:latin typeface="Open Sans"/>
              </a:rPr>
              <a:t>-Costa, T 2018 </a:t>
            </a:r>
            <a:r>
              <a:rPr lang="pt-PT" sz="1200" i="1" strike="noStrike" spc="-1" dirty="0">
                <a:solidFill>
                  <a:srgbClr val="000000"/>
                </a:solidFill>
                <a:latin typeface="Open Sans"/>
              </a:rPr>
              <a:t>Marine </a:t>
            </a:r>
            <a:r>
              <a:rPr lang="pt-PT" sz="1200" i="1" strike="noStrike" spc="-1" dirty="0" err="1">
                <a:solidFill>
                  <a:srgbClr val="000000"/>
                </a:solidFill>
                <a:latin typeface="Open Sans"/>
              </a:rPr>
              <a:t>Drugs</a:t>
            </a:r>
            <a:endParaRPr lang="pt-PT" sz="1200" strike="noStrike" spc="-1" dirty="0">
              <a:latin typeface="Arial"/>
            </a:endParaRPr>
          </a:p>
        </p:txBody>
      </p:sp>
      <p:pic>
        <p:nvPicPr>
          <p:cNvPr id="1026" name="Picture 2" descr="Marine conservation experts meet to prepare the 1st Red List Assessment of  Sponges in the Mediterranean | IUCN">
            <a:extLst>
              <a:ext uri="{FF2B5EF4-FFF2-40B4-BE49-F238E27FC236}">
                <a16:creationId xmlns:a16="http://schemas.microsoft.com/office/drawing/2014/main" id="{3A814BB5-014B-40DE-AEA6-079E9E2C6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758" y="1887692"/>
            <a:ext cx="5870321" cy="3453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303840" y="217080"/>
            <a:ext cx="8255160" cy="70560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4500"/>
          </a:bodyPr>
          <a:lstStyle/>
          <a:p>
            <a:pPr>
              <a:lnSpc>
                <a:spcPct val="90000"/>
              </a:lnSpc>
            </a:pPr>
            <a:r>
              <a:rPr lang="de-DE" sz="3800" b="1" strike="noStrike" spc="-1">
                <a:solidFill>
                  <a:srgbClr val="203864"/>
                </a:solidFill>
                <a:latin typeface="Calibri Light"/>
              </a:rPr>
              <a:t>Novel</a:t>
            </a:r>
            <a:r>
              <a:rPr lang="de-DE" sz="2800" b="1" strike="noStrike" spc="-1">
                <a:solidFill>
                  <a:srgbClr val="203864"/>
                </a:solidFill>
                <a:latin typeface="Calibri Light"/>
              </a:rPr>
              <a:t> </a:t>
            </a:r>
            <a:r>
              <a:rPr lang="de-DE" sz="4000" b="1" strike="noStrike" spc="-1">
                <a:solidFill>
                  <a:srgbClr val="203864"/>
                </a:solidFill>
                <a:latin typeface="Calibri Light"/>
              </a:rPr>
              <a:t>Natural Products from the Seas</a:t>
            </a:r>
            <a:endParaRPr lang="pt-PT" sz="4000" b="0" strike="noStrike" spc="-1">
              <a:latin typeface="Arial"/>
            </a:endParaRPr>
          </a:p>
        </p:txBody>
      </p:sp>
      <p:grpSp>
        <p:nvGrpSpPr>
          <p:cNvPr id="817" name="Group 2"/>
          <p:cNvGrpSpPr/>
          <p:nvPr/>
        </p:nvGrpSpPr>
        <p:grpSpPr>
          <a:xfrm>
            <a:off x="303840" y="1492039"/>
            <a:ext cx="7521840" cy="4094441"/>
            <a:chOff x="303840" y="1492039"/>
            <a:chExt cx="7521840" cy="4094441"/>
          </a:xfrm>
        </p:grpSpPr>
        <p:grpSp>
          <p:nvGrpSpPr>
            <p:cNvPr id="818" name="Group 3"/>
            <p:cNvGrpSpPr/>
            <p:nvPr/>
          </p:nvGrpSpPr>
          <p:grpSpPr>
            <a:xfrm>
              <a:off x="303840" y="1787760"/>
              <a:ext cx="7521840" cy="3798720"/>
              <a:chOff x="303840" y="1787760"/>
              <a:chExt cx="7521840" cy="3798720"/>
            </a:xfrm>
          </p:grpSpPr>
          <p:graphicFrame>
            <p:nvGraphicFramePr>
              <p:cNvPr id="819" name="Chart 13"/>
              <p:cNvGraphicFramePr/>
              <p:nvPr/>
            </p:nvGraphicFramePr>
            <p:xfrm>
              <a:off x="303840" y="1787760"/>
              <a:ext cx="4074480" cy="37987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20" name="Chart 14"/>
              <p:cNvGraphicFramePr/>
              <p:nvPr/>
            </p:nvGraphicFramePr>
            <p:xfrm>
              <a:off x="4200120" y="1879920"/>
              <a:ext cx="3625560" cy="3706560"/>
            </p:xfrm>
            <a:graphic>
              <a:graphicData uri="http://schemas.openxmlformats.org/drawingml/2006/chart">
                <c:chart xmlns:c="http://schemas.openxmlformats.org/drawingml/2006/chart" xmlns:r="http://schemas.openxmlformats.org/officeDocument/2006/relationships" r:id="rId4"/>
              </a:graphicData>
            </a:graphic>
          </p:graphicFrame>
          <p:sp>
            <p:nvSpPr>
              <p:cNvPr id="821" name="Line 4"/>
              <p:cNvSpPr/>
              <p:nvPr/>
            </p:nvSpPr>
            <p:spPr>
              <a:xfrm>
                <a:off x="2758680" y="2314800"/>
                <a:ext cx="3006360" cy="6912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sp>
            <p:nvSpPr>
              <p:cNvPr id="822" name="Line 5"/>
              <p:cNvSpPr/>
              <p:nvPr/>
            </p:nvSpPr>
            <p:spPr>
              <a:xfrm>
                <a:off x="2624040" y="4626360"/>
                <a:ext cx="3106080" cy="4608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grpSp>
        <p:sp>
          <p:nvSpPr>
            <p:cNvPr id="823" name="CustomShape 6"/>
            <p:cNvSpPr/>
            <p:nvPr/>
          </p:nvSpPr>
          <p:spPr>
            <a:xfrm>
              <a:off x="4649040" y="1581319"/>
              <a:ext cx="24109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Microorganisms from Invertebrates </a:t>
              </a:r>
              <a:endParaRPr lang="pt-PT" sz="1600" b="0" strike="noStrike" spc="-1">
                <a:latin typeface="Open Sans"/>
              </a:endParaRPr>
            </a:p>
          </p:txBody>
        </p:sp>
        <p:sp>
          <p:nvSpPr>
            <p:cNvPr id="824" name="CustomShape 7"/>
            <p:cNvSpPr/>
            <p:nvPr/>
          </p:nvSpPr>
          <p:spPr>
            <a:xfrm>
              <a:off x="752760" y="1492039"/>
              <a:ext cx="24109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Source of microorganisms</a:t>
              </a:r>
              <a:endParaRPr lang="pt-PT" sz="1600" b="0" strike="noStrike" spc="-1">
                <a:latin typeface="Open Sans"/>
              </a:endParaRPr>
            </a:p>
          </p:txBody>
        </p:sp>
      </p:grpSp>
      <p:sp>
        <p:nvSpPr>
          <p:cNvPr id="825" name="CustomShape 8"/>
          <p:cNvSpPr/>
          <p:nvPr/>
        </p:nvSpPr>
        <p:spPr>
          <a:xfrm>
            <a:off x="8274600" y="2511518"/>
            <a:ext cx="376236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rPr>
              <a:t>Sponges and soft corals stand out as hosts for microorganisms with potential for the biosynthesis of new compounds.</a:t>
            </a:r>
            <a:endParaRPr lang="pt-PT" sz="2000" b="0" strike="noStrike" spc="-1">
              <a:latin typeface="Open Sans"/>
            </a:endParaRPr>
          </a:p>
        </p:txBody>
      </p:sp>
      <p:sp>
        <p:nvSpPr>
          <p:cNvPr id="826" name="CustomShape 9"/>
          <p:cNvSpPr/>
          <p:nvPr/>
        </p:nvSpPr>
        <p:spPr>
          <a:xfrm>
            <a:off x="140400" y="5679720"/>
            <a:ext cx="15030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400" b="1" strike="noStrike" spc="-1">
                <a:solidFill>
                  <a:srgbClr val="000000"/>
                </a:solidFill>
                <a:latin typeface="Open Sans"/>
              </a:rPr>
              <a:t>Year: 2013</a:t>
            </a:r>
            <a:endParaRPr lang="pt-PT" sz="1400" b="0" strike="noStrike" spc="-1">
              <a:latin typeface="Open Sans"/>
            </a:endParaRPr>
          </a:p>
        </p:txBody>
      </p:sp>
      <p:sp>
        <p:nvSpPr>
          <p:cNvPr id="14" name="CustomShape 13">
            <a:extLst>
              <a:ext uri="{FF2B5EF4-FFF2-40B4-BE49-F238E27FC236}">
                <a16:creationId xmlns:a16="http://schemas.microsoft.com/office/drawing/2014/main" id="{8272DD64-C0DD-460F-BA89-6F0BD7DF1D9A}"/>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strike="noStrike" spc="-1" dirty="0">
                <a:solidFill>
                  <a:srgbClr val="000000"/>
                </a:solidFill>
                <a:latin typeface="Open Sans"/>
              </a:rPr>
              <a:t>Raimundo, I, Silva, SG., Costa, R &amp; </a:t>
            </a:r>
            <a:r>
              <a:rPr lang="pt-PT" sz="1200" strike="noStrike" spc="-1" dirty="0" err="1">
                <a:solidFill>
                  <a:srgbClr val="000000"/>
                </a:solidFill>
                <a:latin typeface="Open Sans"/>
              </a:rPr>
              <a:t>Keller</a:t>
            </a:r>
            <a:r>
              <a:rPr lang="pt-PT" sz="1200" strike="noStrike" spc="-1" dirty="0">
                <a:solidFill>
                  <a:srgbClr val="000000"/>
                </a:solidFill>
                <a:latin typeface="Open Sans"/>
              </a:rPr>
              <a:t>-Costa, T 2018 </a:t>
            </a:r>
            <a:r>
              <a:rPr lang="pt-PT" sz="1200" i="1" strike="noStrike" spc="-1" dirty="0">
                <a:solidFill>
                  <a:srgbClr val="000000"/>
                </a:solidFill>
                <a:latin typeface="Open Sans"/>
              </a:rPr>
              <a:t>Marine </a:t>
            </a:r>
            <a:r>
              <a:rPr lang="pt-PT" sz="1200" i="1" strike="noStrike" spc="-1" dirty="0" err="1">
                <a:solidFill>
                  <a:srgbClr val="000000"/>
                </a:solidFill>
                <a:latin typeface="Open Sans"/>
              </a:rPr>
              <a:t>Drugs</a:t>
            </a:r>
            <a:endParaRPr lang="pt-PT" sz="1200" strike="noStrike" spc="-1" dirty="0">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245160" y="145440"/>
            <a:ext cx="8008200" cy="791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77500" lnSpcReduction="20000"/>
          </a:bodyPr>
          <a:lstStyle/>
          <a:p>
            <a:pPr>
              <a:lnSpc>
                <a:spcPct val="90000"/>
              </a:lnSpc>
            </a:pPr>
            <a:r>
              <a:rPr lang="de-DE" sz="4000" b="1" strike="noStrike" spc="-1">
                <a:solidFill>
                  <a:srgbClr val="203864"/>
                </a:solidFill>
                <a:latin typeface="Calibri Light"/>
              </a:rPr>
              <a:t>Potential for Secondary Metabolite Synthesis in Soft Coral-Associated Bacteria</a:t>
            </a:r>
            <a:endParaRPr lang="pt-PT" sz="4000" b="0" strike="noStrike" spc="-1">
              <a:latin typeface="Arial"/>
            </a:endParaRPr>
          </a:p>
        </p:txBody>
      </p:sp>
      <p:sp>
        <p:nvSpPr>
          <p:cNvPr id="829" name="CustomShape 2"/>
          <p:cNvSpPr/>
          <p:nvPr/>
        </p:nvSpPr>
        <p:spPr>
          <a:xfrm>
            <a:off x="391680" y="5577840"/>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31760" y="1812600"/>
            <a:ext cx="9429480" cy="3744000"/>
          </a:xfrm>
          <a:prstGeom prst="rect">
            <a:avLst/>
          </a:prstGeom>
          <a:ln>
            <a:noFill/>
          </a:ln>
        </p:spPr>
      </p:pic>
      <p:sp>
        <p:nvSpPr>
          <p:cNvPr id="831" name="CustomShape 3"/>
          <p:cNvSpPr/>
          <p:nvPr/>
        </p:nvSpPr>
        <p:spPr>
          <a:xfrm>
            <a:off x="8261280" y="4713840"/>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5506920" y="1536840"/>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3160440" y="1536840"/>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5086800" y="4740120"/>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grpSp>
        <p:nvGrpSpPr>
          <p:cNvPr id="835" name="Group 7"/>
          <p:cNvGrpSpPr/>
          <p:nvPr/>
        </p:nvGrpSpPr>
        <p:grpSpPr>
          <a:xfrm>
            <a:off x="10095119" y="2235600"/>
            <a:ext cx="1882982" cy="2866133"/>
            <a:chOff x="10095119" y="2235600"/>
            <a:chExt cx="1882982" cy="2866133"/>
          </a:xfrm>
        </p:grpSpPr>
        <p:sp>
          <p:nvSpPr>
            <p:cNvPr id="838" name="CustomShape 10"/>
            <p:cNvSpPr/>
            <p:nvPr/>
          </p:nvSpPr>
          <p:spPr>
            <a:xfrm>
              <a:off x="10125599" y="2235600"/>
              <a:ext cx="1803961" cy="2782440"/>
            </a:xfrm>
            <a:prstGeom prst="rect">
              <a:avLst/>
            </a:prstGeom>
            <a:noFill/>
            <a:ln w="28440">
              <a:solidFill>
                <a:srgbClr val="203864"/>
              </a:solidFill>
            </a:ln>
          </p:spPr>
          <p:style>
            <a:lnRef idx="2">
              <a:schemeClr val="accent1">
                <a:shade val="50000"/>
              </a:schemeClr>
            </a:lnRef>
            <a:fillRef idx="1">
              <a:schemeClr val="accent1"/>
            </a:fillRef>
            <a:effectRef idx="0">
              <a:schemeClr val="accent1"/>
            </a:effectRef>
            <a:fontRef idx="minor"/>
          </p:style>
        </p:sp>
        <p:sp>
          <p:nvSpPr>
            <p:cNvPr id="836" name="CustomShape 8"/>
            <p:cNvSpPr/>
            <p:nvPr/>
          </p:nvSpPr>
          <p:spPr>
            <a:xfrm>
              <a:off x="10225924" y="3287305"/>
              <a:ext cx="1556044" cy="181442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pPr>
              <a:r>
                <a:rPr lang="pt-PT" sz="1400" b="0" strike="noStrike" spc="-1">
                  <a:solidFill>
                    <a:srgbClr val="000000"/>
                  </a:solidFill>
                  <a:latin typeface="Open Sans"/>
                </a:rPr>
                <a:t>Antibacterial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Antifungal</a:t>
              </a:r>
              <a:endParaRPr lang="pt-PT" sz="1400" b="0" strike="noStrike" spc="-1" dirty="0">
                <a:latin typeface="Arial"/>
              </a:endParaRPr>
            </a:p>
            <a:p>
              <a:pPr algn="ctr">
                <a:lnSpc>
                  <a:spcPct val="100000"/>
                </a:lnSpc>
              </a:pPr>
              <a:r>
                <a:rPr lang="pt-PT" sz="1400" b="0" strike="noStrike" spc="-1">
                  <a:solidFill>
                    <a:srgbClr val="000000"/>
                  </a:solidFill>
                  <a:latin typeface="Open Sans"/>
                </a:rPr>
                <a:t>Antiviral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Antifouling</a:t>
              </a:r>
              <a:endParaRPr lang="pt-PT" sz="1400" b="0" strike="noStrike" spc="-1" dirty="0">
                <a:latin typeface="Arial"/>
              </a:endParaRPr>
            </a:p>
            <a:p>
              <a:pPr algn="ctr">
                <a:lnSpc>
                  <a:spcPct val="100000"/>
                </a:lnSpc>
              </a:pPr>
              <a:r>
                <a:rPr lang="pt-PT" sz="1400" b="0" strike="noStrike" spc="-1">
                  <a:solidFill>
                    <a:srgbClr val="000000"/>
                  </a:solidFill>
                  <a:latin typeface="Open Sans"/>
                </a:rPr>
                <a:t>Anticancer</a:t>
              </a:r>
              <a:endParaRPr lang="pt-PT" sz="1400" b="0" strike="noStrike" spc="-1" dirty="0">
                <a:latin typeface="Arial"/>
              </a:endParaRPr>
            </a:p>
            <a:p>
              <a:pPr algn="ctr">
                <a:lnSpc>
                  <a:spcPct val="100000"/>
                </a:lnSpc>
              </a:pPr>
              <a:r>
                <a:rPr lang="pt-PT" sz="1400" b="0" strike="noStrike" spc="-1">
                  <a:solidFill>
                    <a:srgbClr val="000000"/>
                  </a:solidFill>
                  <a:latin typeface="Open Sans"/>
                </a:rPr>
                <a:t>Antimalarial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Antiinflammatory</a:t>
              </a:r>
              <a:endParaRPr lang="pt-PT" sz="1400" b="0" strike="noStrike" spc="-1" dirty="0">
                <a:latin typeface="Arial"/>
              </a:endParaRPr>
            </a:p>
            <a:p>
              <a:pPr algn="ctr">
                <a:lnSpc>
                  <a:spcPct val="100000"/>
                </a:lnSpc>
              </a:pPr>
              <a:endParaRPr lang="pt-PT" sz="1400" b="0" strike="noStrike" spc="-1" dirty="0">
                <a:latin typeface="Arial"/>
              </a:endParaRPr>
            </a:p>
          </p:txBody>
        </p:sp>
        <p:sp>
          <p:nvSpPr>
            <p:cNvPr id="837" name="CustomShape 9"/>
            <p:cNvSpPr/>
            <p:nvPr/>
          </p:nvSpPr>
          <p:spPr>
            <a:xfrm>
              <a:off x="10095119" y="2342326"/>
              <a:ext cx="1882982"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GB" sz="1400" b="1" strike="noStrike" spc="-1" dirty="0">
                  <a:solidFill>
                    <a:srgbClr val="203864"/>
                  </a:solidFill>
                  <a:latin typeface="Open Sans"/>
                </a:rPr>
                <a:t>Reported activities </a:t>
              </a:r>
              <a:r>
                <a:rPr lang="en-GB" sz="1400" b="1" strike="noStrike" spc="-1">
                  <a:solidFill>
                    <a:srgbClr val="203864"/>
                  </a:solidFill>
                  <a:latin typeface="Open Sans"/>
                </a:rPr>
                <a:t>for </a:t>
              </a:r>
              <a:r>
                <a:rPr lang="en-GB" sz="1400" b="1" spc="-1">
                  <a:solidFill>
                    <a:srgbClr val="203864"/>
                  </a:solidFill>
                  <a:latin typeface="Open Sans"/>
                </a:rPr>
                <a:t>these</a:t>
              </a:r>
              <a:r>
                <a:rPr lang="en-GB" sz="1400" b="1" strike="noStrike" spc="-1">
                  <a:solidFill>
                    <a:srgbClr val="203864"/>
                  </a:solidFill>
                  <a:latin typeface="Open Sans"/>
                </a:rPr>
                <a:t> type of </a:t>
              </a:r>
              <a:r>
                <a:rPr lang="en-GB" sz="1400" b="1" strike="noStrike" spc="-1" dirty="0">
                  <a:solidFill>
                    <a:srgbClr val="203864"/>
                  </a:solidFill>
                  <a:latin typeface="Open Sans"/>
                </a:rPr>
                <a:t>compounds:</a:t>
              </a:r>
              <a:endParaRPr lang="pt-PT" sz="1400" b="0" strike="noStrike" spc="-1" dirty="0">
                <a:latin typeface="Arial"/>
              </a:endParaRPr>
            </a:p>
          </p:txBody>
        </p:sp>
      </p:grpSp>
      <p:sp>
        <p:nvSpPr>
          <p:cNvPr id="839" name="CustomShape 11"/>
          <p:cNvSpPr/>
          <p:nvPr/>
        </p:nvSpPr>
        <p:spPr>
          <a:xfrm>
            <a:off x="8253720" y="2348280"/>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0" name="CustomShape 12"/>
          <p:cNvSpPr/>
          <p:nvPr/>
        </p:nvSpPr>
        <p:spPr>
          <a:xfrm rot="10800000">
            <a:off x="9483840" y="3209400"/>
            <a:ext cx="451440" cy="502560"/>
          </a:xfrm>
          <a:prstGeom prst="leftArrow">
            <a:avLst>
              <a:gd name="adj1" fmla="val 50000"/>
              <a:gd name="adj2" fmla="val 50000"/>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6" name="CustomShape 13">
            <a:extLst>
              <a:ext uri="{FF2B5EF4-FFF2-40B4-BE49-F238E27FC236}">
                <a16:creationId xmlns:a16="http://schemas.microsoft.com/office/drawing/2014/main" id="{5346895B-E526-43B9-AD30-5F276A4C8514}"/>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strike="noStrike" spc="-1" dirty="0">
                <a:solidFill>
                  <a:srgbClr val="000000"/>
                </a:solidFill>
                <a:latin typeface="Open Sans"/>
              </a:rPr>
              <a:t>Raimundo, I, Silva, SG., Costa, R &amp; </a:t>
            </a:r>
            <a:r>
              <a:rPr lang="pt-PT" sz="1200" strike="noStrike" spc="-1" dirty="0" err="1">
                <a:solidFill>
                  <a:srgbClr val="000000"/>
                </a:solidFill>
                <a:latin typeface="Open Sans"/>
              </a:rPr>
              <a:t>Keller</a:t>
            </a:r>
            <a:r>
              <a:rPr lang="pt-PT" sz="1200" strike="noStrike" spc="-1" dirty="0">
                <a:solidFill>
                  <a:srgbClr val="000000"/>
                </a:solidFill>
                <a:latin typeface="Open Sans"/>
              </a:rPr>
              <a:t>-Costa, T 2018 </a:t>
            </a:r>
            <a:r>
              <a:rPr lang="pt-PT" sz="1200" i="1" strike="noStrike" spc="-1" dirty="0">
                <a:solidFill>
                  <a:srgbClr val="000000"/>
                </a:solidFill>
                <a:latin typeface="Open Sans"/>
              </a:rPr>
              <a:t>Marine </a:t>
            </a:r>
            <a:r>
              <a:rPr lang="pt-PT" sz="1200" i="1" strike="noStrike" spc="-1" dirty="0" err="1">
                <a:solidFill>
                  <a:srgbClr val="000000"/>
                </a:solidFill>
                <a:latin typeface="Open Sans"/>
              </a:rPr>
              <a:t>Drugs</a:t>
            </a:r>
            <a:endParaRPr lang="pt-PT" sz="120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CustomShape 1"/>
          <p:cNvSpPr/>
          <p:nvPr/>
        </p:nvSpPr>
        <p:spPr>
          <a:xfrm>
            <a:off x="7511760" y="2250360"/>
            <a:ext cx="3350204" cy="109404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844" name="CustomShape 2"/>
          <p:cNvSpPr/>
          <p:nvPr/>
        </p:nvSpPr>
        <p:spPr>
          <a:xfrm>
            <a:off x="7555680" y="2320560"/>
            <a:ext cx="40078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2000" b="0" strike="noStrike" spc="-1" dirty="0" err="1">
                <a:solidFill>
                  <a:srgbClr val="FFFFFF"/>
                </a:solidFill>
                <a:latin typeface="Open Sans"/>
                <a:ea typeface="Open Sans"/>
              </a:rPr>
              <a:t>Phylum</a:t>
            </a:r>
            <a:r>
              <a:rPr lang="pt-PT" sz="2000" b="0" strike="noStrike" spc="-1" dirty="0">
                <a:solidFill>
                  <a:srgbClr val="FFFFFF"/>
                </a:solidFill>
                <a:latin typeface="Open Sans"/>
                <a:ea typeface="Open Sans"/>
              </a:rPr>
              <a:t>:    </a:t>
            </a:r>
            <a:r>
              <a:rPr lang="pt-PT" sz="2000" b="0" strike="noStrike" spc="-1" dirty="0" err="1">
                <a:solidFill>
                  <a:srgbClr val="FFFFFF"/>
                </a:solidFill>
                <a:latin typeface="Open Sans"/>
                <a:ea typeface="Open Sans"/>
              </a:rPr>
              <a:t>Bacteroidetes</a:t>
            </a:r>
            <a:r>
              <a:rPr lang="pt-PT" sz="2000" b="0" strike="noStrike" spc="-1" dirty="0">
                <a:solidFill>
                  <a:srgbClr val="FFFFFF"/>
                </a:solidFill>
                <a:latin typeface="Open Sans"/>
                <a:ea typeface="Open Sans"/>
              </a:rPr>
              <a:t> </a:t>
            </a:r>
            <a:endParaRPr lang="pt-PT" sz="2000" b="0" strike="noStrike" spc="-1" dirty="0">
              <a:latin typeface="Arial"/>
            </a:endParaRPr>
          </a:p>
          <a:p>
            <a:pPr>
              <a:lnSpc>
                <a:spcPct val="100000"/>
              </a:lnSpc>
            </a:pPr>
            <a:r>
              <a:rPr lang="en-GB" sz="2000" b="0" strike="noStrike" spc="-1" dirty="0">
                <a:solidFill>
                  <a:srgbClr val="FFFFFF"/>
                </a:solidFill>
                <a:latin typeface="Open Sans"/>
                <a:ea typeface="Open Sans"/>
              </a:rPr>
              <a:t>Family: Flavobacteriaceae</a:t>
            </a:r>
            <a:endParaRPr lang="pt-PT" sz="2000" b="0" strike="noStrike" spc="-1" dirty="0">
              <a:latin typeface="Arial"/>
            </a:endParaRPr>
          </a:p>
          <a:p>
            <a:pPr>
              <a:lnSpc>
                <a:spcPct val="100000"/>
              </a:lnSpc>
            </a:pPr>
            <a:r>
              <a:rPr lang="en-GB" sz="2000" b="0" strike="noStrike" spc="-1" dirty="0">
                <a:solidFill>
                  <a:srgbClr val="FFFFFF"/>
                </a:solidFill>
                <a:latin typeface="Open Sans"/>
                <a:ea typeface="Open Sans"/>
              </a:rPr>
              <a:t>Genus: </a:t>
            </a:r>
            <a:r>
              <a:rPr lang="en-GB" sz="2000" b="1" i="1" strike="noStrike" spc="-1" dirty="0">
                <a:solidFill>
                  <a:srgbClr val="FFFFFF"/>
                </a:solidFill>
                <a:latin typeface="Open Sans"/>
                <a:ea typeface="Open Sans"/>
              </a:rPr>
              <a:t>Aquimarina</a:t>
            </a:r>
            <a:endParaRPr lang="pt-PT" sz="2000" b="0" strike="noStrike" spc="-1" dirty="0">
              <a:latin typeface="Arial"/>
            </a:endParaRPr>
          </a:p>
        </p:txBody>
      </p:sp>
      <p:sp>
        <p:nvSpPr>
          <p:cNvPr id="845" name="CustomShape 3"/>
          <p:cNvSpPr/>
          <p:nvPr/>
        </p:nvSpPr>
        <p:spPr>
          <a:xfrm>
            <a:off x="3341520" y="80424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pic>
        <p:nvPicPr>
          <p:cNvPr id="846" name="Picture 27" descr="A picture containing table, sitting, different, water  Description automatically generated"/>
          <p:cNvPicPr/>
          <p:nvPr/>
        </p:nvPicPr>
        <p:blipFill>
          <a:blip r:embed="rId3"/>
          <a:srcRect l="9335" t="20604" r="2122" b="23622"/>
          <a:stretch/>
        </p:blipFill>
        <p:spPr>
          <a:xfrm>
            <a:off x="0" y="2241360"/>
            <a:ext cx="7086600" cy="3347640"/>
          </a:xfrm>
          <a:prstGeom prst="rect">
            <a:avLst/>
          </a:prstGeom>
          <a:ln>
            <a:noFill/>
          </a:ln>
        </p:spPr>
      </p:pic>
      <p:sp>
        <p:nvSpPr>
          <p:cNvPr id="847" name="CustomShape 4"/>
          <p:cNvSpPr/>
          <p:nvPr/>
        </p:nvSpPr>
        <p:spPr>
          <a:xfrm>
            <a:off x="7454880" y="3915360"/>
            <a:ext cx="386784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2000" b="0" strike="noStrike" spc="-1">
                <a:solidFill>
                  <a:srgbClr val="000000"/>
                </a:solidFill>
                <a:latin typeface="Open Sans"/>
              </a:rPr>
              <a:t>Gram-negative bacteria; </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Strictly marine;</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Heterotrophic;</a:t>
            </a:r>
            <a:endParaRPr lang="pt-PT" sz="2000"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Versatile carbon metabolism;</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Yellow or orange-pigmented.</a:t>
            </a:r>
            <a:endParaRPr lang="pt-PT" sz="2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 name="Picture 27" descr="A picture containing table, sitting, different, water  Description automatically generated"/>
          <p:cNvPicPr/>
          <p:nvPr/>
        </p:nvPicPr>
        <p:blipFill>
          <a:blip r:embed="rId3"/>
          <a:srcRect l="9335" t="20604" r="2122" b="23622"/>
          <a:stretch/>
        </p:blipFill>
        <p:spPr>
          <a:xfrm>
            <a:off x="292320" y="1177200"/>
            <a:ext cx="6157080" cy="2908440"/>
          </a:xfrm>
          <a:prstGeom prst="rect">
            <a:avLst/>
          </a:prstGeom>
          <a:ln>
            <a:noFill/>
          </a:ln>
        </p:spPr>
      </p:pic>
      <p:sp>
        <p:nvSpPr>
          <p:cNvPr id="850" name="CustomShape 1"/>
          <p:cNvSpPr/>
          <p:nvPr/>
        </p:nvSpPr>
        <p:spPr>
          <a:xfrm>
            <a:off x="7630560" y="3236760"/>
            <a:ext cx="4285800" cy="8492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ctr">
              <a:lnSpc>
                <a:spcPct val="90000"/>
              </a:lnSpc>
            </a:pPr>
            <a:r>
              <a:rPr lang="en-GB" sz="3600" b="0" strike="noStrike" spc="-1">
                <a:solidFill>
                  <a:srgbClr val="000000"/>
                </a:solidFill>
                <a:latin typeface="Open Sans"/>
              </a:rPr>
              <a:t>Unknown biotechnological potential? </a:t>
            </a:r>
            <a:endParaRPr lang="pt-PT" sz="3600" b="0" strike="noStrike" spc="-1">
              <a:latin typeface="Arial"/>
            </a:endParaRPr>
          </a:p>
        </p:txBody>
      </p:sp>
      <p:sp>
        <p:nvSpPr>
          <p:cNvPr id="851" name="CustomShape 2"/>
          <p:cNvSpPr/>
          <p:nvPr/>
        </p:nvSpPr>
        <p:spPr>
          <a:xfrm>
            <a:off x="292320" y="5762960"/>
            <a:ext cx="73375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600" b="1" strike="noStrike" spc="-1" dirty="0">
                <a:solidFill>
                  <a:srgbClr val="000000"/>
                </a:solidFill>
                <a:latin typeface="Open Sans"/>
              </a:rPr>
              <a:t>Distinct secondary metabolism </a:t>
            </a:r>
            <a:r>
              <a:rPr lang="en-US" sz="1600" b="0" strike="noStrike" spc="-1" dirty="0">
                <a:solidFill>
                  <a:srgbClr val="000000"/>
                </a:solidFill>
                <a:latin typeface="Open Sans"/>
              </a:rPr>
              <a:t>already observed for some isolates.</a:t>
            </a:r>
            <a:endParaRPr lang="pt-PT" sz="1600" b="0" strike="noStrike" spc="-1" dirty="0">
              <a:latin typeface="Arial"/>
            </a:endParaRPr>
          </a:p>
        </p:txBody>
      </p:sp>
      <p:sp>
        <p:nvSpPr>
          <p:cNvPr id="852" name="CustomShape 3"/>
          <p:cNvSpPr/>
          <p:nvPr/>
        </p:nvSpPr>
        <p:spPr>
          <a:xfrm>
            <a:off x="292320" y="4556200"/>
            <a:ext cx="670788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600" b="0" strike="noStrike" spc="-1" dirty="0">
                <a:solidFill>
                  <a:srgbClr val="000000"/>
                </a:solidFill>
                <a:latin typeface="Open Sans"/>
                <a:ea typeface="Calibri"/>
              </a:rPr>
              <a:t>Involved in the regulation of harmful microbial blooms through </a:t>
            </a:r>
            <a:r>
              <a:rPr lang="en-US" sz="1600" b="1" strike="noStrike" spc="-1" dirty="0">
                <a:solidFill>
                  <a:srgbClr val="000000"/>
                </a:solidFill>
                <a:latin typeface="Open Sans"/>
                <a:ea typeface="Calibri"/>
              </a:rPr>
              <a:t>mediation of carbon and nitrogen cycling</a:t>
            </a:r>
            <a:r>
              <a:rPr lang="en-US" sz="1600" b="0" strike="noStrike" spc="-1" dirty="0">
                <a:solidFill>
                  <a:srgbClr val="000000"/>
                </a:solidFill>
                <a:latin typeface="Open Sans"/>
                <a:ea typeface="Calibri"/>
              </a:rPr>
              <a:t>.</a:t>
            </a:r>
            <a:endParaRPr lang="pt-PT" sz="1600" b="0" strike="noStrike" spc="-1" dirty="0">
              <a:latin typeface="Arial"/>
            </a:endParaRPr>
          </a:p>
        </p:txBody>
      </p:sp>
      <p:sp>
        <p:nvSpPr>
          <p:cNvPr id="853" name="CustomShape 4"/>
          <p:cNvSpPr/>
          <p:nvPr/>
        </p:nvSpPr>
        <p:spPr>
          <a:xfrm>
            <a:off x="292320" y="5281920"/>
            <a:ext cx="1074636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600" b="0" strike="noStrike" spc="-1">
                <a:solidFill>
                  <a:srgbClr val="000000"/>
                </a:solidFill>
                <a:latin typeface="Open Sans"/>
              </a:rPr>
              <a:t>Emerging evidence of </a:t>
            </a:r>
            <a:r>
              <a:rPr lang="en-US" sz="1600" b="1" strike="noStrike" spc="-1">
                <a:solidFill>
                  <a:srgbClr val="000000"/>
                </a:solidFill>
                <a:latin typeface="Open Sans"/>
              </a:rPr>
              <a:t>pathogenic behavior in some marine invertebrates</a:t>
            </a:r>
            <a:r>
              <a:rPr lang="en-US" sz="1600" b="0" strike="noStrike" spc="-1">
                <a:solidFill>
                  <a:srgbClr val="000000"/>
                </a:solidFill>
                <a:latin typeface="Open Sans"/>
              </a:rPr>
              <a:t>.</a:t>
            </a:r>
            <a:endParaRPr lang="pt-PT" sz="1600" b="0" strike="noStrike" spc="-1">
              <a:latin typeface="Arial"/>
            </a:endParaRPr>
          </a:p>
        </p:txBody>
      </p:sp>
      <p:sp>
        <p:nvSpPr>
          <p:cNvPr id="854" name="CustomShape 5"/>
          <p:cNvSpPr/>
          <p:nvPr/>
        </p:nvSpPr>
        <p:spPr>
          <a:xfrm>
            <a:off x="6682680" y="46440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err="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5" name="Group 1"/>
          <p:cNvGrpSpPr/>
          <p:nvPr/>
        </p:nvGrpSpPr>
        <p:grpSpPr>
          <a:xfrm>
            <a:off x="1439280" y="1545840"/>
            <a:ext cx="9313200" cy="3765600"/>
            <a:chOff x="1439280" y="1545840"/>
            <a:chExt cx="9313200" cy="3765600"/>
          </a:xfrm>
        </p:grpSpPr>
        <p:pic>
          <p:nvPicPr>
            <p:cNvPr id="856" name="Picture 10"/>
            <p:cNvPicPr/>
            <p:nvPr/>
          </p:nvPicPr>
          <p:blipFill>
            <a:blip r:embed="rId3"/>
            <a:stretch/>
          </p:blipFill>
          <p:spPr>
            <a:xfrm>
              <a:off x="1439280" y="1545840"/>
              <a:ext cx="9313200" cy="3222360"/>
            </a:xfrm>
            <a:prstGeom prst="rect">
              <a:avLst/>
            </a:prstGeom>
            <a:ln>
              <a:noFill/>
            </a:ln>
          </p:spPr>
        </p:pic>
        <p:pic>
          <p:nvPicPr>
            <p:cNvPr id="857" name="Picture 11"/>
            <p:cNvPicPr/>
            <p:nvPr/>
          </p:nvPicPr>
          <p:blipFill>
            <a:blip r:embed="rId4"/>
            <a:srcRect b="76313"/>
            <a:stretch/>
          </p:blipFill>
          <p:spPr>
            <a:xfrm>
              <a:off x="1439280" y="4776480"/>
              <a:ext cx="4669200" cy="534960"/>
            </a:xfrm>
            <a:prstGeom prst="rect">
              <a:avLst/>
            </a:prstGeom>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2598060" y="6097853"/>
            <a:ext cx="6995880" cy="5796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de-DE" sz="2800" b="1" strike="noStrike" spc="-1" dirty="0">
                <a:solidFill>
                  <a:srgbClr val="000000"/>
                </a:solidFill>
                <a:latin typeface="Calibri Light"/>
              </a:rPr>
              <a:t>The need for new therapeutical drugs is real</a:t>
            </a:r>
            <a:endParaRPr lang="pt-PT" sz="2800" b="0" strike="noStrike" spc="-1" dirty="0">
              <a:latin typeface="Arial"/>
            </a:endParaRPr>
          </a:p>
        </p:txBody>
      </p:sp>
      <p:sp>
        <p:nvSpPr>
          <p:cNvPr id="306" name="CustomShape 2"/>
          <p:cNvSpPr/>
          <p:nvPr/>
        </p:nvSpPr>
        <p:spPr>
          <a:xfrm>
            <a:off x="6282360" y="1954080"/>
            <a:ext cx="5134320" cy="211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spcAft>
                <a:spcPts val="799"/>
              </a:spcAft>
              <a:buClr>
                <a:srgbClr val="000000"/>
              </a:buClr>
              <a:buFont typeface="Arial"/>
              <a:buChar char="•"/>
            </a:pPr>
            <a:r>
              <a:rPr lang="en-GB" sz="1800" b="1" strike="noStrike" spc="-1">
                <a:solidFill>
                  <a:srgbClr val="000000"/>
                </a:solidFill>
                <a:latin typeface="Open Sans"/>
              </a:rPr>
              <a:t>Antibiotic resistance </a:t>
            </a:r>
            <a:r>
              <a:rPr lang="en-GB" sz="1800" b="0" strike="noStrike" spc="-1">
                <a:solidFill>
                  <a:srgbClr val="000000"/>
                </a:solidFill>
                <a:latin typeface="Open Sans"/>
              </a:rPr>
              <a:t>accounts for at least 50,000 deaths each year in Europe and the US.</a:t>
            </a:r>
            <a:endParaRPr lang="pt-PT" sz="1800" b="0" strike="noStrike" spc="-1">
              <a:latin typeface="Arial"/>
            </a:endParaRPr>
          </a:p>
          <a:p>
            <a:pPr marL="285840" indent="-285480" algn="just">
              <a:lnSpc>
                <a:spcPct val="100000"/>
              </a:lnSpc>
              <a:spcAft>
                <a:spcPts val="799"/>
              </a:spcAft>
              <a:buClr>
                <a:srgbClr val="000000"/>
              </a:buClr>
              <a:buFont typeface="Arial"/>
              <a:buChar char="•"/>
            </a:pPr>
            <a:r>
              <a:rPr lang="en-GB" sz="1800" b="0" strike="noStrike" spc="-1">
                <a:solidFill>
                  <a:srgbClr val="000000"/>
                </a:solidFill>
                <a:latin typeface="Open Sans"/>
              </a:rPr>
              <a:t>It is predicted that drug resistant infections will be responsible for the deaths of 10 million people worldwide by 2050.</a:t>
            </a:r>
            <a:endParaRPr lang="pt-PT" sz="1800" b="0" strike="noStrike" spc="-1">
              <a:latin typeface="Arial"/>
            </a:endParaRPr>
          </a:p>
        </p:txBody>
      </p:sp>
      <p:sp>
        <p:nvSpPr>
          <p:cNvPr id="307" name="CustomShape 3"/>
          <p:cNvSpPr/>
          <p:nvPr/>
        </p:nvSpPr>
        <p:spPr>
          <a:xfrm>
            <a:off x="6282360" y="4334977"/>
            <a:ext cx="51343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buClr>
                <a:srgbClr val="000000"/>
              </a:buClr>
              <a:buFont typeface="Arial"/>
              <a:buChar char="•"/>
            </a:pPr>
            <a:r>
              <a:rPr lang="en-GB" sz="1800" b="1" strike="noStrike" spc="-1">
                <a:solidFill>
                  <a:srgbClr val="000000"/>
                </a:solidFill>
                <a:latin typeface="Open Sans"/>
              </a:rPr>
              <a:t>Cancer</a:t>
            </a:r>
            <a:r>
              <a:rPr lang="en-GB" sz="1800" b="0" strike="noStrike" spc="-1">
                <a:solidFill>
                  <a:srgbClr val="000000"/>
                </a:solidFill>
                <a:latin typeface="Open Sans"/>
              </a:rPr>
              <a:t> is a leading cause of death worldwide with 7.6 million deaths each year with numbers continuously rising.</a:t>
            </a:r>
            <a:endParaRPr lang="pt-PT" sz="1800" b="0" strike="noStrike" spc="-1">
              <a:latin typeface="Arial"/>
            </a:endParaRPr>
          </a:p>
        </p:txBody>
      </p:sp>
      <p:pic>
        <p:nvPicPr>
          <p:cNvPr id="308" name="Picture 2" descr="Antibiotic resistance deaths per year worldwide"/>
          <p:cNvPicPr/>
          <p:nvPr/>
        </p:nvPicPr>
        <p:blipFill>
          <a:blip r:embed="rId3"/>
          <a:srcRect l="14195" t="7326" r="13578" b="10774"/>
          <a:stretch/>
        </p:blipFill>
        <p:spPr>
          <a:xfrm>
            <a:off x="140400" y="1364400"/>
            <a:ext cx="5769000" cy="3794040"/>
          </a:xfrm>
          <a:prstGeom prst="rect">
            <a:avLst/>
          </a:prstGeom>
          <a:ln>
            <a:noFill/>
          </a:ln>
        </p:spPr>
      </p:pic>
      <p:sp>
        <p:nvSpPr>
          <p:cNvPr id="309" name="CustomShape 4"/>
          <p:cNvSpPr/>
          <p:nvPr/>
        </p:nvSpPr>
        <p:spPr>
          <a:xfrm>
            <a:off x="140400" y="5345280"/>
            <a:ext cx="576900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0" strike="noStrike" spc="-1">
                <a:solidFill>
                  <a:srgbClr val="000000"/>
                </a:solidFill>
                <a:latin typeface="Tw Cen MT"/>
              </a:rPr>
              <a:t>Source: Antimicrobial Resistance: </a:t>
            </a:r>
            <a:r>
              <a:rPr lang="en-US" sz="1050" b="0" i="1" strike="noStrike" spc="-1">
                <a:solidFill>
                  <a:srgbClr val="000000"/>
                </a:solidFill>
                <a:latin typeface="Tw Cen MT"/>
              </a:rPr>
              <a:t>Tackling a Crisis for the Health and Wealth of Nations </a:t>
            </a:r>
            <a:r>
              <a:rPr lang="en-US" sz="1050" b="0" strike="noStrike" spc="-1">
                <a:solidFill>
                  <a:srgbClr val="000000"/>
                </a:solidFill>
                <a:latin typeface="Tw Cen MT"/>
              </a:rPr>
              <a:t>(2014)</a:t>
            </a:r>
            <a:endParaRPr lang="pt-PT" sz="1050" b="0" strike="noStrike" spc="-1">
              <a:latin typeface="Arial"/>
            </a:endParaRPr>
          </a:p>
        </p:txBody>
      </p:sp>
      <p:sp>
        <p:nvSpPr>
          <p:cNvPr id="8" name="CustomShape 9">
            <a:extLst>
              <a:ext uri="{FF2B5EF4-FFF2-40B4-BE49-F238E27FC236}">
                <a16:creationId xmlns:a16="http://schemas.microsoft.com/office/drawing/2014/main" id="{24E92508-0B18-43F7-A218-A2FEB2C9C9BA}"/>
              </a:ext>
            </a:extLst>
          </p:cNvPr>
          <p:cNvSpPr/>
          <p:nvPr/>
        </p:nvSpPr>
        <p:spPr>
          <a:xfrm>
            <a:off x="140400" y="15912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8" name="CustomShape 1"/>
          <p:cNvSpPr/>
          <p:nvPr/>
        </p:nvSpPr>
        <p:spPr>
          <a:xfrm>
            <a:off x="-16920" y="12110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59" name="CustomShape 2"/>
          <p:cNvSpPr/>
          <p:nvPr/>
        </p:nvSpPr>
        <p:spPr>
          <a:xfrm>
            <a:off x="946257" y="1210320"/>
            <a:ext cx="10298886"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spc="-1">
                <a:solidFill>
                  <a:srgbClr val="000000"/>
                </a:solidFill>
                <a:latin typeface="Open Sans"/>
              </a:rPr>
              <a:t> </a:t>
            </a:r>
            <a:r>
              <a:rPr lang="en-US" sz="2800" b="1" strike="noStrike" spc="-1">
                <a:solidFill>
                  <a:srgbClr val="203864"/>
                </a:solidFill>
                <a:latin typeface="Calibri Light"/>
              </a:rPr>
              <a:t>Comparison of  26 </a:t>
            </a:r>
            <a:r>
              <a:rPr lang="en-US" sz="2800" b="1" i="1" strike="noStrike" spc="-1" err="1">
                <a:solidFill>
                  <a:srgbClr val="203864"/>
                </a:solidFill>
                <a:latin typeface="Calibri Light"/>
              </a:rPr>
              <a:t>Aquimarina</a:t>
            </a:r>
            <a:r>
              <a:rPr lang="en-US" sz="2800" b="1" strike="noStrike" spc="-1">
                <a:solidFill>
                  <a:srgbClr val="203864"/>
                </a:solidFill>
                <a:latin typeface="Calibri Light"/>
              </a:rPr>
              <a:t> genomes from several isolation sources </a:t>
            </a:r>
            <a:endParaRPr lang="pt-PT" sz="2800" b="1" strike="noStrike" spc="-1">
              <a:latin typeface="Arial"/>
            </a:endParaRPr>
          </a:p>
        </p:txBody>
      </p:sp>
      <p:pic>
        <p:nvPicPr>
          <p:cNvPr id="861" name="Picture 2" descr="Resultado de imagem para sponges"/>
          <p:cNvPicPr/>
          <p:nvPr/>
        </p:nvPicPr>
        <p:blipFill>
          <a:blip r:embed="rId3"/>
          <a:srcRect l="20741" t="-492" r="12378" b="492"/>
          <a:stretch/>
        </p:blipFill>
        <p:spPr>
          <a:xfrm>
            <a:off x="561240" y="2945160"/>
            <a:ext cx="1554120" cy="1554120"/>
          </a:xfrm>
          <a:prstGeom prst="rect">
            <a:avLst/>
          </a:prstGeom>
          <a:ln>
            <a:noFill/>
          </a:ln>
        </p:spPr>
      </p:pic>
      <p:pic>
        <p:nvPicPr>
          <p:cNvPr id="862" name="Picture 2" descr="Imagem relacionada"/>
          <p:cNvPicPr/>
          <p:nvPr/>
        </p:nvPicPr>
        <p:blipFill>
          <a:blip r:embed="rId4"/>
          <a:srcRect l="11590" r="13753"/>
          <a:stretch/>
        </p:blipFill>
        <p:spPr>
          <a:xfrm>
            <a:off x="4617000" y="2966760"/>
            <a:ext cx="1554120" cy="1554120"/>
          </a:xfrm>
          <a:prstGeom prst="rect">
            <a:avLst/>
          </a:prstGeom>
          <a:ln>
            <a:noFill/>
          </a:ln>
        </p:spPr>
      </p:pic>
      <p:pic>
        <p:nvPicPr>
          <p:cNvPr id="863" name="Picture 2" descr="Resultado de imagem para gorgonian coral"/>
          <p:cNvPicPr/>
          <p:nvPr/>
        </p:nvPicPr>
        <p:blipFill>
          <a:blip r:embed="rId5"/>
          <a:srcRect t="10317" b="10002"/>
          <a:stretch/>
        </p:blipFill>
        <p:spPr>
          <a:xfrm>
            <a:off x="2550960" y="2988000"/>
            <a:ext cx="1598760" cy="1511280"/>
          </a:xfrm>
          <a:prstGeom prst="rect">
            <a:avLst/>
          </a:prstGeom>
          <a:ln>
            <a:noFill/>
          </a:ln>
        </p:spPr>
      </p:pic>
      <p:pic>
        <p:nvPicPr>
          <p:cNvPr id="864" name="Picture 6" descr="Imagem relacionada"/>
          <p:cNvPicPr/>
          <p:nvPr/>
        </p:nvPicPr>
        <p:blipFill>
          <a:blip r:embed="rId6"/>
          <a:srcRect l="18924" t="24252" r="36362"/>
          <a:stretch/>
        </p:blipFill>
        <p:spPr>
          <a:xfrm>
            <a:off x="7511400" y="2966760"/>
            <a:ext cx="1623600" cy="1554120"/>
          </a:xfrm>
          <a:prstGeom prst="rect">
            <a:avLst/>
          </a:prstGeom>
          <a:ln>
            <a:noFill/>
          </a:ln>
        </p:spPr>
      </p:pic>
      <p:pic>
        <p:nvPicPr>
          <p:cNvPr id="865" name="Picture 4" descr="Resultado de imagem para seawater"/>
          <p:cNvPicPr/>
          <p:nvPr/>
        </p:nvPicPr>
        <p:blipFill>
          <a:blip r:embed="rId7"/>
          <a:srcRect l="22056" t="1506" r="34035"/>
          <a:stretch/>
        </p:blipFill>
        <p:spPr>
          <a:xfrm>
            <a:off x="9663480" y="2966760"/>
            <a:ext cx="1623600" cy="1554120"/>
          </a:xfrm>
          <a:prstGeom prst="rect">
            <a:avLst/>
          </a:prstGeom>
          <a:ln>
            <a:noFill/>
          </a:ln>
        </p:spPr>
      </p:pic>
      <p:sp>
        <p:nvSpPr>
          <p:cNvPr id="866" name="CustomShape 4"/>
          <p:cNvSpPr/>
          <p:nvPr/>
        </p:nvSpPr>
        <p:spPr>
          <a:xfrm>
            <a:off x="343800" y="4586400"/>
            <a:ext cx="198936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b="1" strike="noStrike" spc="-1">
                <a:solidFill>
                  <a:srgbClr val="000000"/>
                </a:solidFill>
                <a:latin typeface="Open Sans"/>
                <a:ea typeface="Open Sans"/>
              </a:rPr>
              <a:t>Marine sponges</a:t>
            </a:r>
            <a:endParaRPr lang="pt-PT" b="0" strike="noStrike" spc="-1">
              <a:latin typeface="Arial"/>
            </a:endParaRPr>
          </a:p>
        </p:txBody>
      </p:sp>
      <p:sp>
        <p:nvSpPr>
          <p:cNvPr id="867" name="CustomShape 5"/>
          <p:cNvSpPr/>
          <p:nvPr/>
        </p:nvSpPr>
        <p:spPr>
          <a:xfrm>
            <a:off x="4244760" y="4586400"/>
            <a:ext cx="230580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b="1" strike="noStrike" spc="-1">
                <a:solidFill>
                  <a:srgbClr val="000000"/>
                </a:solidFill>
                <a:latin typeface="Open Sans"/>
                <a:ea typeface="Open Sans"/>
              </a:rPr>
              <a:t>Red algae</a:t>
            </a:r>
            <a:endParaRPr lang="pt-PT" b="0" strike="noStrike" spc="-1">
              <a:latin typeface="Arial"/>
            </a:endParaRPr>
          </a:p>
        </p:txBody>
      </p:sp>
      <p:sp>
        <p:nvSpPr>
          <p:cNvPr id="868" name="CustomShape 6"/>
          <p:cNvSpPr/>
          <p:nvPr/>
        </p:nvSpPr>
        <p:spPr>
          <a:xfrm>
            <a:off x="2132640" y="4586400"/>
            <a:ext cx="242604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b="1" strike="noStrike" spc="-1">
                <a:solidFill>
                  <a:srgbClr val="000000"/>
                </a:solidFill>
                <a:latin typeface="Open Sans"/>
                <a:ea typeface="Open Sans"/>
              </a:rPr>
              <a:t>Gorgonian</a:t>
            </a:r>
            <a:r>
              <a:rPr lang="en-GB" b="0" strike="noStrike" spc="-1">
                <a:solidFill>
                  <a:srgbClr val="000000"/>
                </a:solidFill>
                <a:latin typeface="Open Sans"/>
                <a:ea typeface="Open Sans"/>
              </a:rPr>
              <a:t> </a:t>
            </a:r>
            <a:r>
              <a:rPr lang="en-GB" b="1" strike="noStrike" spc="-1">
                <a:solidFill>
                  <a:srgbClr val="000000"/>
                </a:solidFill>
                <a:latin typeface="Open Sans"/>
                <a:ea typeface="Open Sans"/>
              </a:rPr>
              <a:t>coral</a:t>
            </a:r>
            <a:endParaRPr lang="pt-PT" b="0" strike="noStrike" spc="-1">
              <a:latin typeface="Arial"/>
            </a:endParaRPr>
          </a:p>
        </p:txBody>
      </p:sp>
      <p:sp>
        <p:nvSpPr>
          <p:cNvPr id="869" name="CustomShape 7"/>
          <p:cNvSpPr/>
          <p:nvPr/>
        </p:nvSpPr>
        <p:spPr>
          <a:xfrm>
            <a:off x="6927120" y="4586400"/>
            <a:ext cx="282636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b="1" strike="noStrike" spc="-1">
                <a:solidFill>
                  <a:srgbClr val="000000"/>
                </a:solidFill>
                <a:latin typeface="Open Sans"/>
                <a:ea typeface="Open Sans"/>
              </a:rPr>
              <a:t>Marine  sediments</a:t>
            </a:r>
            <a:endParaRPr lang="pt-PT" b="0" strike="noStrike" spc="-1">
              <a:latin typeface="Arial"/>
            </a:endParaRPr>
          </a:p>
        </p:txBody>
      </p:sp>
      <p:sp>
        <p:nvSpPr>
          <p:cNvPr id="870" name="CustomShape 8"/>
          <p:cNvSpPr/>
          <p:nvPr/>
        </p:nvSpPr>
        <p:spPr>
          <a:xfrm>
            <a:off x="9356400" y="4586400"/>
            <a:ext cx="230580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b="1" strike="noStrike" spc="-1">
                <a:solidFill>
                  <a:srgbClr val="000000"/>
                </a:solidFill>
                <a:latin typeface="Open Sans"/>
                <a:ea typeface="Open Sans"/>
              </a:rPr>
              <a:t>Seawater</a:t>
            </a:r>
            <a:endParaRPr lang="pt-PT" b="0" strike="noStrike" spc="-1">
              <a:latin typeface="Arial"/>
            </a:endParaRPr>
          </a:p>
        </p:txBody>
      </p:sp>
      <p:sp>
        <p:nvSpPr>
          <p:cNvPr id="871" name="CustomShape 9"/>
          <p:cNvSpPr/>
          <p:nvPr/>
        </p:nvSpPr>
        <p:spPr>
          <a:xfrm>
            <a:off x="1817595" y="2319840"/>
            <a:ext cx="2724569"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cap="small" spc="-1">
                <a:solidFill>
                  <a:srgbClr val="000000"/>
                </a:solidFill>
                <a:latin typeface="Open Sans"/>
              </a:rPr>
              <a:t>Host-associated</a:t>
            </a:r>
            <a:r>
              <a:rPr lang="en-US" sz="2000" b="0" strike="noStrike" cap="small" spc="-1">
                <a:solidFill>
                  <a:srgbClr val="000000"/>
                </a:solidFill>
                <a:latin typeface="Open Sans"/>
              </a:rPr>
              <a:t>  (HA)</a:t>
            </a:r>
            <a:endParaRPr lang="pt-PT" sz="2000" b="0" strike="noStrike" spc="-1">
              <a:latin typeface="Arial"/>
            </a:endParaRPr>
          </a:p>
        </p:txBody>
      </p:sp>
      <p:sp>
        <p:nvSpPr>
          <p:cNvPr id="872" name="CustomShape 10"/>
          <p:cNvSpPr/>
          <p:nvPr/>
        </p:nvSpPr>
        <p:spPr>
          <a:xfrm>
            <a:off x="8539386" y="2319840"/>
            <a:ext cx="1952627"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000" b="1" strike="noStrike" cap="small" spc="-1">
                <a:solidFill>
                  <a:srgbClr val="000000"/>
                </a:solidFill>
                <a:latin typeface="Open Sans"/>
              </a:rPr>
              <a:t>F</a:t>
            </a:r>
            <a:r>
              <a:rPr lang="en-GB" sz="2000" b="1" strike="noStrike" cap="small" spc="-1" err="1">
                <a:solidFill>
                  <a:srgbClr val="000000"/>
                </a:solidFill>
                <a:latin typeface="Open Sans"/>
              </a:rPr>
              <a:t>ree</a:t>
            </a:r>
            <a:r>
              <a:rPr lang="en-GB" sz="2000" b="1" strike="noStrike" cap="small" spc="-1">
                <a:solidFill>
                  <a:srgbClr val="000000"/>
                </a:solidFill>
                <a:latin typeface="Open Sans"/>
              </a:rPr>
              <a:t>-living</a:t>
            </a:r>
            <a:r>
              <a:rPr lang="en-US" sz="2000" b="0" strike="noStrike" cap="small" spc="-1">
                <a:solidFill>
                  <a:srgbClr val="000000"/>
                </a:solidFill>
                <a:latin typeface="Open Sans"/>
              </a:rPr>
              <a:t> (FL)</a:t>
            </a:r>
            <a:endParaRPr lang="pt-PT" sz="2000" b="0" strike="noStrike" spc="-1">
              <a:latin typeface="Arial"/>
            </a:endParaRPr>
          </a:p>
        </p:txBody>
      </p:sp>
      <p:sp>
        <p:nvSpPr>
          <p:cNvPr id="2" name="CustomShape 1">
            <a:extLst>
              <a:ext uri="{FF2B5EF4-FFF2-40B4-BE49-F238E27FC236}">
                <a16:creationId xmlns:a16="http://schemas.microsoft.com/office/drawing/2014/main" id="{AC992A45-9258-4014-B802-5F32B6C03C59}"/>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 name="CustomShape 2"/>
          <p:cNvSpPr/>
          <p:nvPr/>
        </p:nvSpPr>
        <p:spPr>
          <a:xfrm>
            <a:off x="504180" y="8388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Methods</a:t>
            </a:r>
            <a:endParaRPr lang="pt-PT" sz="4000" b="1" spc="-1">
              <a:solidFill>
                <a:srgbClr val="203864"/>
              </a:solidFill>
              <a:latin typeface="Calibri Light"/>
            </a:endParaRPr>
          </a:p>
        </p:txBody>
      </p:sp>
      <p:sp>
        <p:nvSpPr>
          <p:cNvPr id="1436" name="CustomShape 3"/>
          <p:cNvSpPr/>
          <p:nvPr/>
        </p:nvSpPr>
        <p:spPr>
          <a:xfrm>
            <a:off x="4016520" y="732960"/>
            <a:ext cx="415836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800" b="0" strike="noStrike" spc="-1" dirty="0">
                <a:solidFill>
                  <a:srgbClr val="000000"/>
                </a:solidFill>
                <a:latin typeface="Open Sans"/>
                <a:ea typeface="Open Sans"/>
              </a:rPr>
              <a:t>Analysis of all available </a:t>
            </a:r>
            <a:r>
              <a:rPr lang="en-US" sz="1800" b="0" i="1" strike="noStrike" spc="-1" dirty="0">
                <a:solidFill>
                  <a:srgbClr val="000000"/>
                </a:solidFill>
                <a:latin typeface="Open Sans"/>
                <a:ea typeface="Open Sans"/>
              </a:rPr>
              <a:t>Aquimarina</a:t>
            </a:r>
            <a:r>
              <a:rPr lang="en-US" sz="1800" b="0" strike="noStrike" spc="-1" dirty="0">
                <a:solidFill>
                  <a:srgbClr val="000000"/>
                </a:solidFill>
                <a:latin typeface="Open Sans"/>
                <a:ea typeface="Open Sans"/>
              </a:rPr>
              <a:t> genomes at NCBI (</a:t>
            </a:r>
            <a:r>
              <a:rPr lang="en-US" spc="-1" dirty="0">
                <a:solidFill>
                  <a:srgbClr val="000000"/>
                </a:solidFill>
                <a:latin typeface="Open Sans"/>
                <a:ea typeface="Open Sans"/>
              </a:rPr>
              <a:t>25/02/2019</a:t>
            </a:r>
            <a:r>
              <a:rPr lang="en-US" sz="1800" b="0" strike="noStrike" spc="-1" dirty="0">
                <a:solidFill>
                  <a:srgbClr val="000000"/>
                </a:solidFill>
                <a:latin typeface="Open Sans"/>
                <a:ea typeface="Open Sans"/>
              </a:rPr>
              <a:t>)</a:t>
            </a:r>
            <a:endParaRPr lang="pt-PT" sz="1800" b="0" strike="noStrike" spc="-1" dirty="0">
              <a:latin typeface="Arial"/>
            </a:endParaRPr>
          </a:p>
        </p:txBody>
      </p:sp>
      <p:sp>
        <p:nvSpPr>
          <p:cNvPr id="1437" name="CustomShape 4"/>
          <p:cNvSpPr/>
          <p:nvPr/>
        </p:nvSpPr>
        <p:spPr>
          <a:xfrm>
            <a:off x="5778360" y="140076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439" name="CustomShape 6"/>
          <p:cNvSpPr/>
          <p:nvPr/>
        </p:nvSpPr>
        <p:spPr>
          <a:xfrm>
            <a:off x="6162480" y="1584720"/>
            <a:ext cx="1649160"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1600" b="0" strike="noStrike" spc="-1">
                <a:solidFill>
                  <a:srgbClr val="595959"/>
                </a:solidFill>
                <a:latin typeface="Open Sans"/>
                <a:ea typeface="Open Sans"/>
              </a:rPr>
              <a:t>Download of 26 genomes</a:t>
            </a:r>
            <a:endParaRPr lang="pt-PT" sz="1600" b="0" strike="noStrike" spc="-1">
              <a:latin typeface="Arial"/>
            </a:endParaRPr>
          </a:p>
        </p:txBody>
      </p:sp>
      <p:grpSp>
        <p:nvGrpSpPr>
          <p:cNvPr id="1440" name="Group 7"/>
          <p:cNvGrpSpPr/>
          <p:nvPr/>
        </p:nvGrpSpPr>
        <p:grpSpPr>
          <a:xfrm>
            <a:off x="3002040" y="2664720"/>
            <a:ext cx="6009120" cy="680040"/>
            <a:chOff x="3002040" y="2664720"/>
            <a:chExt cx="6009120" cy="680040"/>
          </a:xfrm>
        </p:grpSpPr>
        <p:pic>
          <p:nvPicPr>
            <p:cNvPr id="1441" name="Imagem 13_1"/>
            <p:cNvPicPr/>
            <p:nvPr/>
          </p:nvPicPr>
          <p:blipFill>
            <a:blip r:embed="rId3"/>
            <a:stretch/>
          </p:blipFill>
          <p:spPr>
            <a:xfrm>
              <a:off x="5537520" y="2664720"/>
              <a:ext cx="3473640" cy="478080"/>
            </a:xfrm>
            <a:prstGeom prst="rect">
              <a:avLst/>
            </a:prstGeom>
            <a:ln>
              <a:noFill/>
            </a:ln>
          </p:spPr>
        </p:pic>
        <p:sp>
          <p:nvSpPr>
            <p:cNvPr id="1442" name="CustomShape 8"/>
            <p:cNvSpPr/>
            <p:nvPr/>
          </p:nvSpPr>
          <p:spPr>
            <a:xfrm>
              <a:off x="3002040" y="2768400"/>
              <a:ext cx="258156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Genome annotation on</a:t>
              </a:r>
              <a:endParaRPr lang="pt-PT" sz="1600" b="0" strike="noStrike" spc="-1">
                <a:latin typeface="Arial"/>
              </a:endParaRPr>
            </a:p>
          </p:txBody>
        </p:sp>
        <p:sp>
          <p:nvSpPr>
            <p:cNvPr id="1443" name="CustomShape 9"/>
            <p:cNvSpPr/>
            <p:nvPr/>
          </p:nvSpPr>
          <p:spPr>
            <a:xfrm>
              <a:off x="3030840" y="2664720"/>
              <a:ext cx="5978520" cy="4780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2" name="Group 16"/>
          <p:cNvGrpSpPr/>
          <p:nvPr/>
        </p:nvGrpSpPr>
        <p:grpSpPr>
          <a:xfrm>
            <a:off x="583200" y="4717080"/>
            <a:ext cx="10644480" cy="1512000"/>
            <a:chOff x="583200" y="4717080"/>
            <a:chExt cx="10644480" cy="1512000"/>
          </a:xfrm>
        </p:grpSpPr>
        <p:grpSp>
          <p:nvGrpSpPr>
            <p:cNvPr id="1453" name="Group 17"/>
            <p:cNvGrpSpPr/>
            <p:nvPr/>
          </p:nvGrpSpPr>
          <p:grpSpPr>
            <a:xfrm>
              <a:off x="3586680" y="4723560"/>
              <a:ext cx="2191320" cy="1454760"/>
              <a:chOff x="3586680" y="4723560"/>
              <a:chExt cx="2191320" cy="1454760"/>
            </a:xfrm>
          </p:grpSpPr>
          <p:sp>
            <p:nvSpPr>
              <p:cNvPr id="1454" name="CustomShape 18"/>
              <p:cNvSpPr/>
              <p:nvPr/>
            </p:nvSpPr>
            <p:spPr>
              <a:xfrm>
                <a:off x="3586680" y="47775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dirty="0">
                    <a:solidFill>
                      <a:srgbClr val="000000"/>
                    </a:solidFill>
                    <a:latin typeface="Open Sans"/>
                    <a:ea typeface="Open Sans"/>
                  </a:rPr>
                  <a:t>Annotation: </a:t>
                </a:r>
              </a:p>
              <a:p>
                <a:pPr algn="ctr">
                  <a:lnSpc>
                    <a:spcPct val="100000"/>
                  </a:lnSpc>
                </a:pPr>
                <a:r>
                  <a:rPr lang="en-GB" sz="1600" b="1" strike="noStrike" spc="-1" dirty="0">
                    <a:solidFill>
                      <a:srgbClr val="000000"/>
                    </a:solidFill>
                    <a:latin typeface="Open Sans"/>
                    <a:ea typeface="Open Sans"/>
                  </a:rPr>
                  <a:t>COGs and Pfams</a:t>
                </a:r>
                <a:endParaRPr lang="pt-PT" sz="1600" b="0" strike="noStrike" spc="-1" dirty="0">
                  <a:latin typeface="Arial"/>
                </a:endParaRPr>
              </a:p>
            </p:txBody>
          </p:sp>
          <p:pic>
            <p:nvPicPr>
              <p:cNvPr id="1455" name="Imagem 21_1"/>
              <p:cNvPicPr/>
              <p:nvPr/>
            </p:nvPicPr>
            <p:blipFill>
              <a:blip r:embed="rId4"/>
              <a:stretch/>
            </p:blipFill>
            <p:spPr>
              <a:xfrm>
                <a:off x="3714480" y="5471640"/>
                <a:ext cx="1951560" cy="566640"/>
              </a:xfrm>
              <a:prstGeom prst="rect">
                <a:avLst/>
              </a:prstGeom>
              <a:ln>
                <a:noFill/>
              </a:ln>
            </p:spPr>
          </p:pic>
          <p:sp>
            <p:nvSpPr>
              <p:cNvPr id="1456" name="CustomShape 19"/>
              <p:cNvSpPr/>
              <p:nvPr/>
            </p:nvSpPr>
            <p:spPr>
              <a:xfrm>
                <a:off x="3651120" y="4723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7" name="Group 20"/>
            <p:cNvGrpSpPr/>
            <p:nvPr/>
          </p:nvGrpSpPr>
          <p:grpSpPr>
            <a:xfrm>
              <a:off x="6590520" y="4723560"/>
              <a:ext cx="1748880" cy="1505520"/>
              <a:chOff x="6590520" y="4723560"/>
              <a:chExt cx="1748880" cy="1505520"/>
            </a:xfrm>
          </p:grpSpPr>
          <p:pic>
            <p:nvPicPr>
              <p:cNvPr id="1458" name="Imagem 24_1"/>
              <p:cNvPicPr/>
              <p:nvPr/>
            </p:nvPicPr>
            <p:blipFill>
              <a:blip r:embed="rId5"/>
              <a:srcRect t="2682"/>
              <a:stretch/>
            </p:blipFill>
            <p:spPr>
              <a:xfrm>
                <a:off x="6960600" y="5276520"/>
                <a:ext cx="1118880" cy="952560"/>
              </a:xfrm>
              <a:prstGeom prst="rect">
                <a:avLst/>
              </a:prstGeom>
              <a:ln>
                <a:noFill/>
              </a:ln>
            </p:spPr>
          </p:pic>
          <p:sp>
            <p:nvSpPr>
              <p:cNvPr id="1459" name="CustomShape 21"/>
              <p:cNvSpPr/>
              <p:nvPr/>
            </p:nvSpPr>
            <p:spPr>
              <a:xfrm>
                <a:off x="6590520" y="4739400"/>
                <a:ext cx="174888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BGCs identification</a:t>
                </a:r>
                <a:endParaRPr lang="pt-PT" sz="1600" b="0" strike="noStrike" spc="-1">
                  <a:latin typeface="Arial"/>
                </a:endParaRPr>
              </a:p>
            </p:txBody>
          </p:sp>
          <p:sp>
            <p:nvSpPr>
              <p:cNvPr id="1460" name="CustomShape 22"/>
              <p:cNvSpPr/>
              <p:nvPr/>
            </p:nvSpPr>
            <p:spPr>
              <a:xfrm>
                <a:off x="6590520" y="4723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61" name="Group 23"/>
            <p:cNvGrpSpPr/>
            <p:nvPr/>
          </p:nvGrpSpPr>
          <p:grpSpPr>
            <a:xfrm>
              <a:off x="9151560" y="4717080"/>
              <a:ext cx="2076120" cy="1493280"/>
              <a:chOff x="9151560" y="4717080"/>
              <a:chExt cx="2076120" cy="1493280"/>
            </a:xfrm>
          </p:grpSpPr>
          <p:sp>
            <p:nvSpPr>
              <p:cNvPr id="1462" name="CustomShape 24"/>
              <p:cNvSpPr/>
              <p:nvPr/>
            </p:nvSpPr>
            <p:spPr>
              <a:xfrm>
                <a:off x="9151560" y="4717080"/>
                <a:ext cx="20761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Phylogenomics analysis</a:t>
                </a:r>
                <a:endParaRPr lang="pt-PT" sz="1600" b="0" strike="noStrike" spc="-1">
                  <a:latin typeface="Arial"/>
                </a:endParaRPr>
              </a:p>
            </p:txBody>
          </p:sp>
          <p:grpSp>
            <p:nvGrpSpPr>
              <p:cNvPr id="1463" name="Group 25"/>
              <p:cNvGrpSpPr/>
              <p:nvPr/>
            </p:nvGrpSpPr>
            <p:grpSpPr>
              <a:xfrm>
                <a:off x="9407520" y="4717080"/>
                <a:ext cx="1563840" cy="1493280"/>
                <a:chOff x="9407520" y="4717080"/>
                <a:chExt cx="1563840" cy="1493280"/>
              </a:xfrm>
            </p:grpSpPr>
            <p:pic>
              <p:nvPicPr>
                <p:cNvPr id="1464" name="Imagem 31_1"/>
                <p:cNvPicPr/>
                <p:nvPr/>
              </p:nvPicPr>
              <p:blipFill>
                <a:blip r:embed="rId6"/>
                <a:stretch/>
              </p:blipFill>
              <p:spPr>
                <a:xfrm>
                  <a:off x="9553680" y="5308920"/>
                  <a:ext cx="1303200" cy="866520"/>
                </a:xfrm>
                <a:prstGeom prst="rect">
                  <a:avLst/>
                </a:prstGeom>
                <a:ln>
                  <a:noFill/>
                </a:ln>
              </p:spPr>
            </p:pic>
            <p:sp>
              <p:nvSpPr>
                <p:cNvPr id="1465" name="CustomShape 26"/>
                <p:cNvSpPr/>
                <p:nvPr/>
              </p:nvSpPr>
              <p:spPr>
                <a:xfrm>
                  <a:off x="9407520" y="4717080"/>
                  <a:ext cx="156384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466" name="Group 27"/>
            <p:cNvGrpSpPr/>
            <p:nvPr/>
          </p:nvGrpSpPr>
          <p:grpSpPr>
            <a:xfrm>
              <a:off x="583200" y="4723560"/>
              <a:ext cx="2191320" cy="1485720"/>
              <a:chOff x="583200" y="4723560"/>
              <a:chExt cx="2191320" cy="1485720"/>
            </a:xfrm>
          </p:grpSpPr>
          <p:pic>
            <p:nvPicPr>
              <p:cNvPr id="1467" name="Imagem 43_1"/>
              <p:cNvPicPr/>
              <p:nvPr/>
            </p:nvPicPr>
            <p:blipFill>
              <a:blip r:embed="rId7"/>
              <a:srcRect t="-9717" r="48443"/>
              <a:stretch/>
            </p:blipFill>
            <p:spPr>
              <a:xfrm>
                <a:off x="935640" y="5417640"/>
                <a:ext cx="1533240" cy="791640"/>
              </a:xfrm>
              <a:prstGeom prst="rect">
                <a:avLst/>
              </a:prstGeom>
              <a:ln>
                <a:noFill/>
              </a:ln>
            </p:spPr>
          </p:pic>
          <p:sp>
            <p:nvSpPr>
              <p:cNvPr id="1468" name="CustomShape 28"/>
              <p:cNvSpPr/>
              <p:nvPr/>
            </p:nvSpPr>
            <p:spPr>
              <a:xfrm>
                <a:off x="583200" y="4804920"/>
                <a:ext cx="21913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16S rRNA </a:t>
                </a:r>
                <a:endParaRPr lang="pt-PT" sz="1600" b="0" strike="noStrike" spc="-1">
                  <a:latin typeface="Arial"/>
                </a:endParaRPr>
              </a:p>
              <a:p>
                <a:pPr algn="ctr">
                  <a:lnSpc>
                    <a:spcPct val="100000"/>
                  </a:lnSpc>
                </a:pPr>
                <a:r>
                  <a:rPr lang="en-GB" sz="1600" b="1" strike="noStrike" spc="-1">
                    <a:solidFill>
                      <a:srgbClr val="000000"/>
                    </a:solidFill>
                    <a:latin typeface="Open Sans"/>
                    <a:ea typeface="Open Sans"/>
                  </a:rPr>
                  <a:t>phylonetic analysis</a:t>
                </a:r>
                <a:endParaRPr lang="pt-PT" sz="1600" b="0" strike="noStrike" spc="-1">
                  <a:latin typeface="Arial"/>
                </a:endParaRPr>
              </a:p>
            </p:txBody>
          </p:sp>
          <p:sp>
            <p:nvSpPr>
              <p:cNvPr id="1469" name="CustomShape 29"/>
              <p:cNvSpPr/>
              <p:nvPr/>
            </p:nvSpPr>
            <p:spPr>
              <a:xfrm>
                <a:off x="625680" y="4723560"/>
                <a:ext cx="2079720" cy="1409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sp>
        <p:nvSpPr>
          <p:cNvPr id="1470" name="CustomShape 30"/>
          <p:cNvSpPr/>
          <p:nvPr/>
        </p:nvSpPr>
        <p:spPr>
          <a:xfrm>
            <a:off x="5958720" y="1585440"/>
            <a:ext cx="274320" cy="79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nvGrpSpPr>
          <p:cNvPr id="1471" name="Group 31"/>
          <p:cNvGrpSpPr/>
          <p:nvPr/>
        </p:nvGrpSpPr>
        <p:grpSpPr>
          <a:xfrm>
            <a:off x="1624320" y="3456360"/>
            <a:ext cx="8678160" cy="1099080"/>
            <a:chOff x="1624320" y="3456360"/>
            <a:chExt cx="8678160" cy="1099080"/>
          </a:xfrm>
        </p:grpSpPr>
        <p:sp>
          <p:nvSpPr>
            <p:cNvPr id="1472" name="CustomShape 32"/>
            <p:cNvSpPr/>
            <p:nvPr/>
          </p:nvSpPr>
          <p:spPr>
            <a:xfrm>
              <a:off x="162432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3" name="CustomShape 33"/>
            <p:cNvSpPr/>
            <p:nvPr/>
          </p:nvSpPr>
          <p:spPr>
            <a:xfrm>
              <a:off x="455184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4" name="CustomShape 34"/>
            <p:cNvSpPr/>
            <p:nvPr/>
          </p:nvSpPr>
          <p:spPr>
            <a:xfrm>
              <a:off x="7334280" y="3943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5" name="CustomShape 35"/>
            <p:cNvSpPr/>
            <p:nvPr/>
          </p:nvSpPr>
          <p:spPr>
            <a:xfrm>
              <a:off x="10041480" y="3887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6" name="CustomShape 36"/>
            <p:cNvSpPr/>
            <p:nvPr/>
          </p:nvSpPr>
          <p:spPr>
            <a:xfrm>
              <a:off x="1736280" y="3887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7" name="CustomShape 37"/>
            <p:cNvSpPr/>
            <p:nvPr/>
          </p:nvSpPr>
          <p:spPr>
            <a:xfrm>
              <a:off x="5940720" y="3456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8" name="Group 9"/>
          <p:cNvGrpSpPr/>
          <p:nvPr/>
        </p:nvGrpSpPr>
        <p:grpSpPr>
          <a:xfrm>
            <a:off x="4975560" y="4872600"/>
            <a:ext cx="533520" cy="738720"/>
            <a:chOff x="4975560" y="4872600"/>
            <a:chExt cx="533520" cy="738720"/>
          </a:xfrm>
        </p:grpSpPr>
        <p:pic>
          <p:nvPicPr>
            <p:cNvPr id="1489" name="Imagem 46_1"/>
            <p:cNvPicPr/>
            <p:nvPr/>
          </p:nvPicPr>
          <p:blipFill>
            <a:blip r:embed="rId3"/>
            <a:srcRect l="37773" t="5252" r="36612" b="82534"/>
            <a:stretch/>
          </p:blipFill>
          <p:spPr>
            <a:xfrm>
              <a:off x="4992480" y="4872600"/>
              <a:ext cx="500040" cy="253800"/>
            </a:xfrm>
            <a:prstGeom prst="rect">
              <a:avLst/>
            </a:prstGeom>
            <a:ln>
              <a:noFill/>
            </a:ln>
          </p:spPr>
        </p:pic>
        <p:pic>
          <p:nvPicPr>
            <p:cNvPr id="1490" name="Imagem 47_1"/>
            <p:cNvPicPr/>
            <p:nvPr/>
          </p:nvPicPr>
          <p:blipFill>
            <a:blip r:embed="rId3"/>
            <a:srcRect l="36157" t="74498" r="36498"/>
            <a:stretch/>
          </p:blipFill>
          <p:spPr>
            <a:xfrm>
              <a:off x="4975560" y="5081760"/>
              <a:ext cx="533520" cy="529560"/>
            </a:xfrm>
            <a:prstGeom prst="rect">
              <a:avLst/>
            </a:prstGeom>
            <a:ln>
              <a:noFill/>
            </a:ln>
          </p:spPr>
        </p:pic>
      </p:grpSp>
      <p:pic>
        <p:nvPicPr>
          <p:cNvPr id="1491" name="Imagem 48_1"/>
          <p:cNvPicPr/>
          <p:nvPr/>
        </p:nvPicPr>
        <p:blipFill>
          <a:blip r:embed="rId4"/>
          <a:stretch/>
        </p:blipFill>
        <p:spPr>
          <a:xfrm>
            <a:off x="3934800" y="4959000"/>
            <a:ext cx="551880" cy="618840"/>
          </a:xfrm>
          <a:prstGeom prst="rect">
            <a:avLst/>
          </a:prstGeom>
          <a:ln>
            <a:noFill/>
          </a:ln>
        </p:spPr>
      </p:pic>
      <p:pic>
        <p:nvPicPr>
          <p:cNvPr id="1492" name="Imagem 49_1"/>
          <p:cNvPicPr/>
          <p:nvPr/>
        </p:nvPicPr>
        <p:blipFill>
          <a:blip r:embed="rId5"/>
          <a:stretch/>
        </p:blipFill>
        <p:spPr>
          <a:xfrm>
            <a:off x="6593760" y="4855320"/>
            <a:ext cx="1761480" cy="612000"/>
          </a:xfrm>
          <a:prstGeom prst="rect">
            <a:avLst/>
          </a:prstGeom>
          <a:ln>
            <a:noFill/>
          </a:ln>
        </p:spPr>
      </p:pic>
      <p:grpSp>
        <p:nvGrpSpPr>
          <p:cNvPr id="1493" name="Group 10"/>
          <p:cNvGrpSpPr/>
          <p:nvPr/>
        </p:nvGrpSpPr>
        <p:grpSpPr>
          <a:xfrm>
            <a:off x="615960" y="1792080"/>
            <a:ext cx="10627560" cy="1523160"/>
            <a:chOff x="615960" y="1792080"/>
            <a:chExt cx="10627560" cy="1523160"/>
          </a:xfrm>
        </p:grpSpPr>
        <p:grpSp>
          <p:nvGrpSpPr>
            <p:cNvPr id="1494" name="Group 11"/>
            <p:cNvGrpSpPr/>
            <p:nvPr/>
          </p:nvGrpSpPr>
          <p:grpSpPr>
            <a:xfrm>
              <a:off x="3602520" y="1798560"/>
              <a:ext cx="2191320" cy="1454760"/>
              <a:chOff x="3602520" y="1798560"/>
              <a:chExt cx="2191320" cy="1454760"/>
            </a:xfrm>
          </p:grpSpPr>
          <p:sp>
            <p:nvSpPr>
              <p:cNvPr id="1495" name="CustomShape 12"/>
              <p:cNvSpPr/>
              <p:nvPr/>
            </p:nvSpPr>
            <p:spPr>
              <a:xfrm>
                <a:off x="3602520" y="18525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Annotation on COGs and Pfams</a:t>
                </a:r>
                <a:endParaRPr lang="pt-PT" sz="1600" b="0" strike="noStrike" spc="-1">
                  <a:latin typeface="open sans"/>
                </a:endParaRPr>
              </a:p>
            </p:txBody>
          </p:sp>
          <p:pic>
            <p:nvPicPr>
              <p:cNvPr id="1496" name="Imagem 66_1"/>
              <p:cNvPicPr/>
              <p:nvPr/>
            </p:nvPicPr>
            <p:blipFill>
              <a:blip r:embed="rId6"/>
              <a:stretch/>
            </p:blipFill>
            <p:spPr>
              <a:xfrm>
                <a:off x="3730320" y="2546640"/>
                <a:ext cx="1951560" cy="566640"/>
              </a:xfrm>
              <a:prstGeom prst="rect">
                <a:avLst/>
              </a:prstGeom>
              <a:ln>
                <a:noFill/>
              </a:ln>
            </p:spPr>
          </p:pic>
          <p:sp>
            <p:nvSpPr>
              <p:cNvPr id="1497" name="CustomShape 13"/>
              <p:cNvSpPr/>
              <p:nvPr/>
            </p:nvSpPr>
            <p:spPr>
              <a:xfrm>
                <a:off x="3666960" y="1798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98" name="Group 14"/>
            <p:cNvGrpSpPr/>
            <p:nvPr/>
          </p:nvGrpSpPr>
          <p:grpSpPr>
            <a:xfrm>
              <a:off x="6606360" y="1798560"/>
              <a:ext cx="1748880" cy="1505520"/>
              <a:chOff x="6606360" y="1798560"/>
              <a:chExt cx="1748880" cy="1505520"/>
            </a:xfrm>
          </p:grpSpPr>
          <p:pic>
            <p:nvPicPr>
              <p:cNvPr id="1499" name="Imagem 62_1"/>
              <p:cNvPicPr/>
              <p:nvPr/>
            </p:nvPicPr>
            <p:blipFill>
              <a:blip r:embed="rId7"/>
              <a:srcRect t="2682"/>
              <a:stretch/>
            </p:blipFill>
            <p:spPr>
              <a:xfrm>
                <a:off x="6976440" y="2351520"/>
                <a:ext cx="1118880" cy="952560"/>
              </a:xfrm>
              <a:prstGeom prst="rect">
                <a:avLst/>
              </a:prstGeom>
              <a:ln>
                <a:noFill/>
              </a:ln>
            </p:spPr>
          </p:pic>
          <p:sp>
            <p:nvSpPr>
              <p:cNvPr id="1500" name="CustomShape 15"/>
              <p:cNvSpPr/>
              <p:nvPr/>
            </p:nvSpPr>
            <p:spPr>
              <a:xfrm>
                <a:off x="6606360" y="1814400"/>
                <a:ext cx="174888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BGCs identification</a:t>
                </a:r>
                <a:endParaRPr lang="pt-PT" sz="1600" b="0" strike="noStrike" spc="-1">
                  <a:latin typeface="open sans"/>
                </a:endParaRPr>
              </a:p>
            </p:txBody>
          </p:sp>
          <p:sp>
            <p:nvSpPr>
              <p:cNvPr id="1501" name="CustomShape 16"/>
              <p:cNvSpPr/>
              <p:nvPr/>
            </p:nvSpPr>
            <p:spPr>
              <a:xfrm>
                <a:off x="6606360" y="1798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502" name="Group 17"/>
            <p:cNvGrpSpPr/>
            <p:nvPr/>
          </p:nvGrpSpPr>
          <p:grpSpPr>
            <a:xfrm>
              <a:off x="9167400" y="1792080"/>
              <a:ext cx="2076120" cy="1493280"/>
              <a:chOff x="9167400" y="1792080"/>
              <a:chExt cx="2076120" cy="1493280"/>
            </a:xfrm>
          </p:grpSpPr>
          <p:sp>
            <p:nvSpPr>
              <p:cNvPr id="1503" name="CustomShape 18"/>
              <p:cNvSpPr/>
              <p:nvPr/>
            </p:nvSpPr>
            <p:spPr>
              <a:xfrm>
                <a:off x="9167400" y="1792080"/>
                <a:ext cx="20761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Phylogenomic analysis</a:t>
                </a:r>
                <a:endParaRPr lang="pt-PT" sz="1600" b="0" strike="noStrike" spc="-1">
                  <a:latin typeface="open sans"/>
                </a:endParaRPr>
              </a:p>
            </p:txBody>
          </p:sp>
          <p:grpSp>
            <p:nvGrpSpPr>
              <p:cNvPr id="1504" name="Group 19"/>
              <p:cNvGrpSpPr/>
              <p:nvPr/>
            </p:nvGrpSpPr>
            <p:grpSpPr>
              <a:xfrm>
                <a:off x="9347400" y="1792080"/>
                <a:ext cx="1748880" cy="1493280"/>
                <a:chOff x="9347400" y="1792080"/>
                <a:chExt cx="1748880" cy="1493280"/>
              </a:xfrm>
            </p:grpSpPr>
            <p:pic>
              <p:nvPicPr>
                <p:cNvPr id="1505" name="Imagem 60_1"/>
                <p:cNvPicPr/>
                <p:nvPr/>
              </p:nvPicPr>
              <p:blipFill>
                <a:blip r:embed="rId8"/>
                <a:stretch/>
              </p:blipFill>
              <p:spPr>
                <a:xfrm>
                  <a:off x="9569520" y="2384280"/>
                  <a:ext cx="1303200" cy="866520"/>
                </a:xfrm>
                <a:prstGeom prst="rect">
                  <a:avLst/>
                </a:prstGeom>
                <a:ln>
                  <a:noFill/>
                </a:ln>
              </p:spPr>
            </p:pic>
            <p:sp>
              <p:nvSpPr>
                <p:cNvPr id="1506" name="CustomShape 20"/>
                <p:cNvSpPr/>
                <p:nvPr/>
              </p:nvSpPr>
              <p:spPr>
                <a:xfrm>
                  <a:off x="9347400" y="1792080"/>
                  <a:ext cx="174888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07" name="Group 21"/>
            <p:cNvGrpSpPr/>
            <p:nvPr/>
          </p:nvGrpSpPr>
          <p:grpSpPr>
            <a:xfrm>
              <a:off x="615960" y="1798560"/>
              <a:ext cx="2191320" cy="1516680"/>
              <a:chOff x="615960" y="1798560"/>
              <a:chExt cx="2191320" cy="1516680"/>
            </a:xfrm>
          </p:grpSpPr>
          <p:pic>
            <p:nvPicPr>
              <p:cNvPr id="1508" name="Imagem 55_1"/>
              <p:cNvPicPr/>
              <p:nvPr/>
            </p:nvPicPr>
            <p:blipFill>
              <a:blip r:embed="rId9"/>
              <a:srcRect t="-9717" r="48443"/>
              <a:stretch/>
            </p:blipFill>
            <p:spPr>
              <a:xfrm>
                <a:off x="954360" y="2523600"/>
                <a:ext cx="1533240" cy="791640"/>
              </a:xfrm>
              <a:prstGeom prst="rect">
                <a:avLst/>
              </a:prstGeom>
              <a:ln>
                <a:noFill/>
              </a:ln>
            </p:spPr>
          </p:pic>
          <p:sp>
            <p:nvSpPr>
              <p:cNvPr id="1509" name="CustomShape 22"/>
              <p:cNvSpPr/>
              <p:nvPr/>
            </p:nvSpPr>
            <p:spPr>
              <a:xfrm>
                <a:off x="615960" y="18183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16S rRNA </a:t>
                </a:r>
                <a:endParaRPr lang="pt-PT" sz="1600" b="0" strike="noStrike" spc="-1">
                  <a:latin typeface="open sans"/>
                </a:endParaRPr>
              </a:p>
              <a:p>
                <a:pPr algn="ctr">
                  <a:lnSpc>
                    <a:spcPct val="100000"/>
                  </a:lnSpc>
                </a:pPr>
                <a:r>
                  <a:rPr lang="en-US" sz="1600" b="1" strike="noStrike" spc="-1">
                    <a:solidFill>
                      <a:srgbClr val="000000"/>
                    </a:solidFill>
                    <a:latin typeface="open sans"/>
                    <a:ea typeface="Open Sans"/>
                  </a:rPr>
                  <a:t>phylogenetic analysis</a:t>
                </a:r>
                <a:endParaRPr lang="pt-PT" sz="1600" b="0" strike="noStrike" spc="-1">
                  <a:latin typeface="open sans"/>
                </a:endParaRPr>
              </a:p>
            </p:txBody>
          </p:sp>
          <p:sp>
            <p:nvSpPr>
              <p:cNvPr id="1510" name="CustomShape 23"/>
              <p:cNvSpPr/>
              <p:nvPr/>
            </p:nvSpPr>
            <p:spPr>
              <a:xfrm>
                <a:off x="647280" y="1798560"/>
                <a:ext cx="2078640" cy="14518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11" name="Group 24"/>
          <p:cNvGrpSpPr/>
          <p:nvPr/>
        </p:nvGrpSpPr>
        <p:grpSpPr>
          <a:xfrm>
            <a:off x="1640520" y="531360"/>
            <a:ext cx="8678160" cy="1099080"/>
            <a:chOff x="1640520" y="531360"/>
            <a:chExt cx="8678160" cy="1099080"/>
          </a:xfrm>
        </p:grpSpPr>
        <p:sp>
          <p:nvSpPr>
            <p:cNvPr id="1512" name="CustomShape 25"/>
            <p:cNvSpPr/>
            <p:nvPr/>
          </p:nvSpPr>
          <p:spPr>
            <a:xfrm>
              <a:off x="164052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3" name="CustomShape 26"/>
            <p:cNvSpPr/>
            <p:nvPr/>
          </p:nvSpPr>
          <p:spPr>
            <a:xfrm>
              <a:off x="456768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4" name="CustomShape 27"/>
            <p:cNvSpPr/>
            <p:nvPr/>
          </p:nvSpPr>
          <p:spPr>
            <a:xfrm>
              <a:off x="7350120" y="1018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5" name="CustomShape 28"/>
            <p:cNvSpPr/>
            <p:nvPr/>
          </p:nvSpPr>
          <p:spPr>
            <a:xfrm>
              <a:off x="10057680" y="962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6" name="CustomShape 29"/>
            <p:cNvSpPr/>
            <p:nvPr/>
          </p:nvSpPr>
          <p:spPr>
            <a:xfrm>
              <a:off x="1752120" y="962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7" name="CustomShape 30"/>
            <p:cNvSpPr/>
            <p:nvPr/>
          </p:nvSpPr>
          <p:spPr>
            <a:xfrm>
              <a:off x="5956560" y="531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pic>
        <p:nvPicPr>
          <p:cNvPr id="1518" name="Picture 2_1" descr="Resultado de imagem para matlab"/>
          <p:cNvPicPr/>
          <p:nvPr/>
        </p:nvPicPr>
        <p:blipFill>
          <a:blip r:embed="rId10"/>
          <a:stretch/>
        </p:blipFill>
        <p:spPr>
          <a:xfrm>
            <a:off x="4860720" y="3456360"/>
            <a:ext cx="825480" cy="655920"/>
          </a:xfrm>
          <a:prstGeom prst="rect">
            <a:avLst/>
          </a:prstGeom>
          <a:ln>
            <a:noFill/>
          </a:ln>
        </p:spPr>
      </p:pic>
      <p:sp>
        <p:nvSpPr>
          <p:cNvPr id="1519" name="CustomShape 31"/>
          <p:cNvSpPr/>
          <p:nvPr/>
        </p:nvSpPr>
        <p:spPr>
          <a:xfrm>
            <a:off x="1621440" y="336060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0" name="CustomShape 32"/>
          <p:cNvSpPr/>
          <p:nvPr/>
        </p:nvSpPr>
        <p:spPr>
          <a:xfrm>
            <a:off x="615960" y="4170600"/>
            <a:ext cx="21913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phylogenetic tree</a:t>
            </a:r>
            <a:endParaRPr lang="pt-PT" sz="1800" b="0" strike="noStrike" spc="-1">
              <a:latin typeface="open sans"/>
            </a:endParaRPr>
          </a:p>
        </p:txBody>
      </p:sp>
      <p:sp>
        <p:nvSpPr>
          <p:cNvPr id="1521" name="CustomShape 33"/>
          <p:cNvSpPr/>
          <p:nvPr/>
        </p:nvSpPr>
        <p:spPr>
          <a:xfrm>
            <a:off x="3711240" y="5821200"/>
            <a:ext cx="203976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Statistical analysis</a:t>
            </a:r>
            <a:endParaRPr lang="pt-PT" sz="1800" b="0" strike="noStrike" spc="-1">
              <a:latin typeface="open sans"/>
            </a:endParaRPr>
          </a:p>
        </p:txBody>
      </p:sp>
      <p:sp>
        <p:nvSpPr>
          <p:cNvPr id="1522" name="CustomShape 34"/>
          <p:cNvSpPr/>
          <p:nvPr/>
        </p:nvSpPr>
        <p:spPr>
          <a:xfrm>
            <a:off x="4586760" y="3420360"/>
            <a:ext cx="251640" cy="827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3" name="CustomShape 35"/>
          <p:cNvSpPr/>
          <p:nvPr/>
        </p:nvSpPr>
        <p:spPr>
          <a:xfrm>
            <a:off x="3758400" y="4325760"/>
            <a:ext cx="16194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Data treatment</a:t>
            </a:r>
            <a:endParaRPr lang="pt-PT" sz="1800" b="0" strike="noStrike" spc="-1">
              <a:latin typeface="open sans"/>
            </a:endParaRPr>
          </a:p>
        </p:txBody>
      </p:sp>
      <p:sp>
        <p:nvSpPr>
          <p:cNvPr id="1524" name="CustomShape 36"/>
          <p:cNvSpPr/>
          <p:nvPr/>
        </p:nvSpPr>
        <p:spPr>
          <a:xfrm>
            <a:off x="4586400" y="4807080"/>
            <a:ext cx="242640" cy="9162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5" name="CustomShape 37"/>
          <p:cNvSpPr/>
          <p:nvPr/>
        </p:nvSpPr>
        <p:spPr>
          <a:xfrm>
            <a:off x="9060120" y="4203360"/>
            <a:ext cx="252180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phylogenenomic tree </a:t>
            </a:r>
            <a:endParaRPr lang="pt-PT" sz="1800" b="0" strike="noStrike" spc="-1">
              <a:latin typeface="open sans"/>
            </a:endParaRPr>
          </a:p>
        </p:txBody>
      </p:sp>
      <p:sp>
        <p:nvSpPr>
          <p:cNvPr id="1526" name="CustomShape 38"/>
          <p:cNvSpPr/>
          <p:nvPr/>
        </p:nvSpPr>
        <p:spPr>
          <a:xfrm>
            <a:off x="10132560" y="342036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7" name="CustomShape 39"/>
          <p:cNvSpPr/>
          <p:nvPr/>
        </p:nvSpPr>
        <p:spPr>
          <a:xfrm>
            <a:off x="7350120" y="343188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8" name="CustomShape 40"/>
          <p:cNvSpPr/>
          <p:nvPr/>
        </p:nvSpPr>
        <p:spPr>
          <a:xfrm>
            <a:off x="6460920" y="4265640"/>
            <a:ext cx="20491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Identification of inter-strain BGCs</a:t>
            </a:r>
            <a:endParaRPr lang="pt-PT" sz="1600" b="0" strike="noStrike" spc="-1">
              <a:latin typeface="open sans"/>
            </a:endParaRPr>
          </a:p>
        </p:txBody>
      </p:sp>
      <p:sp>
        <p:nvSpPr>
          <p:cNvPr id="1529" name="CustomShape 41"/>
          <p:cNvSpPr/>
          <p:nvPr/>
        </p:nvSpPr>
        <p:spPr>
          <a:xfrm>
            <a:off x="6538680" y="4132080"/>
            <a:ext cx="1905120" cy="140040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4" name="Imagem 4_0"/>
          <p:cNvPicPr/>
          <p:nvPr/>
        </p:nvPicPr>
        <p:blipFill>
          <a:blip r:embed="rId3">
            <a:lum bright="70000" contrast="-70000"/>
          </a:blip>
          <a:stretch/>
        </p:blipFill>
        <p:spPr>
          <a:xfrm rot="1335600">
            <a:off x="3537660" y="931735"/>
            <a:ext cx="5116680" cy="5116680"/>
          </a:xfrm>
          <a:prstGeom prst="rect">
            <a:avLst/>
          </a:prstGeom>
          <a:ln>
            <a:noFill/>
          </a:ln>
        </p:spPr>
      </p:pic>
      <p:sp>
        <p:nvSpPr>
          <p:cNvPr id="1417" name="CustomShape 2"/>
          <p:cNvSpPr/>
          <p:nvPr/>
        </p:nvSpPr>
        <p:spPr>
          <a:xfrm>
            <a:off x="560160" y="16110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Goals</a:t>
            </a:r>
            <a:endParaRPr lang="pt-PT" sz="4000" b="1" spc="-1">
              <a:solidFill>
                <a:srgbClr val="203864"/>
              </a:solidFill>
              <a:latin typeface="Calibri Light"/>
            </a:endParaRPr>
          </a:p>
        </p:txBody>
      </p:sp>
      <p:sp>
        <p:nvSpPr>
          <p:cNvPr id="1427" name="CustomShape 10"/>
          <p:cNvSpPr/>
          <p:nvPr/>
        </p:nvSpPr>
        <p:spPr>
          <a:xfrm>
            <a:off x="292320" y="2662340"/>
            <a:ext cx="352440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1" strike="noStrike" spc="-1" dirty="0">
                <a:solidFill>
                  <a:srgbClr val="000000"/>
                </a:solidFill>
                <a:latin typeface="open sans"/>
              </a:rPr>
              <a:t>Search for biosynthetic gene clusters (BGCs).</a:t>
            </a:r>
            <a:endParaRPr lang="pt-PT" sz="2400" b="0" strike="noStrike" spc="-1" dirty="0">
              <a:latin typeface="open sans"/>
            </a:endParaRPr>
          </a:p>
        </p:txBody>
      </p:sp>
      <p:grpSp>
        <p:nvGrpSpPr>
          <p:cNvPr id="1428" name="Group 11"/>
          <p:cNvGrpSpPr/>
          <p:nvPr/>
        </p:nvGrpSpPr>
        <p:grpSpPr>
          <a:xfrm>
            <a:off x="4893120" y="2578015"/>
            <a:ext cx="2405520" cy="1863000"/>
            <a:chOff x="4893120" y="2053080"/>
            <a:chExt cx="2405520" cy="1863000"/>
          </a:xfrm>
        </p:grpSpPr>
        <p:sp>
          <p:nvSpPr>
            <p:cNvPr id="1429" name="CustomShape 12"/>
            <p:cNvSpPr/>
            <p:nvPr/>
          </p:nvSpPr>
          <p:spPr>
            <a:xfrm>
              <a:off x="4893120" y="2053080"/>
              <a:ext cx="2301480" cy="1863000"/>
            </a:xfrm>
            <a:prstGeom prst="ellipse">
              <a:avLst/>
            </a:prstGeom>
            <a:solidFill>
              <a:schemeClr val="accent1">
                <a:lumMod val="50000"/>
              </a:schemeClr>
            </a:solidFill>
            <a:ln w="572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430" name="CustomShape 13"/>
            <p:cNvSpPr/>
            <p:nvPr/>
          </p:nvSpPr>
          <p:spPr>
            <a:xfrm>
              <a:off x="4893120" y="2384640"/>
              <a:ext cx="240552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rPr>
                <a:t>Study of</a:t>
              </a:r>
              <a:endParaRPr lang="pt-PT" sz="2400" b="0" strike="noStrike" spc="-1">
                <a:latin typeface="open sans"/>
              </a:endParaRPr>
            </a:p>
            <a:p>
              <a:pPr algn="ctr">
                <a:lnSpc>
                  <a:spcPct val="100000"/>
                </a:lnSpc>
              </a:pPr>
              <a:r>
                <a:rPr lang="en-US" sz="2400" b="1" strike="noStrike" spc="-1">
                  <a:solidFill>
                    <a:srgbClr val="FFFFFF"/>
                  </a:solidFill>
                  <a:latin typeface="open sans"/>
                </a:rPr>
                <a:t>26 </a:t>
              </a:r>
              <a:r>
                <a:rPr lang="en-US" sz="2400" b="1" i="1" strike="noStrike" spc="-1" err="1">
                  <a:solidFill>
                    <a:srgbClr val="FFFFFF"/>
                  </a:solidFill>
                  <a:latin typeface="open sans"/>
                </a:rPr>
                <a:t>Aquimarina</a:t>
              </a:r>
              <a:r>
                <a:rPr lang="en-US" sz="2400" b="1" i="1" strike="noStrike" spc="-1">
                  <a:solidFill>
                    <a:srgbClr val="FFFFFF"/>
                  </a:solidFill>
                  <a:latin typeface="open sans"/>
                </a:rPr>
                <a:t> </a:t>
              </a:r>
              <a:endParaRPr lang="pt-PT" sz="2400" b="0" strike="noStrike" spc="-1">
                <a:latin typeface="open sans"/>
              </a:endParaRPr>
            </a:p>
            <a:p>
              <a:pPr algn="ctr">
                <a:lnSpc>
                  <a:spcPct val="100000"/>
                </a:lnSpc>
              </a:pPr>
              <a:r>
                <a:rPr lang="en-US" sz="2400" b="1" strike="noStrike" spc="-1">
                  <a:solidFill>
                    <a:srgbClr val="FFFFFF"/>
                  </a:solidFill>
                  <a:latin typeface="open sans"/>
                </a:rPr>
                <a:t>  genome</a:t>
              </a:r>
              <a:r>
                <a:rPr lang="en-US" sz="2400" b="1" i="1" strike="noStrike" spc="-1">
                  <a:solidFill>
                    <a:srgbClr val="FFFFFF"/>
                  </a:solidFill>
                  <a:latin typeface="open sans"/>
                </a:rPr>
                <a:t>s</a:t>
              </a:r>
              <a:endParaRPr lang="pt-PT" sz="2400" b="0" strike="noStrike" spc="-1">
                <a:latin typeface="open sans"/>
              </a:endParaRPr>
            </a:p>
          </p:txBody>
        </p:sp>
      </p:grpSp>
      <p:sp>
        <p:nvSpPr>
          <p:cNvPr id="1431" name="CustomShape 14"/>
          <p:cNvSpPr/>
          <p:nvPr/>
        </p:nvSpPr>
        <p:spPr>
          <a:xfrm>
            <a:off x="7554120" y="2662340"/>
            <a:ext cx="434556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dirty="0">
                <a:solidFill>
                  <a:srgbClr val="000000"/>
                </a:solidFill>
                <a:latin typeface="open sans"/>
              </a:rPr>
              <a:t>Comparison between </a:t>
            </a:r>
            <a:endParaRPr lang="pt-PT" sz="2000" b="0" strike="noStrike" spc="-1" dirty="0">
              <a:latin typeface="open sans"/>
            </a:endParaRPr>
          </a:p>
          <a:p>
            <a:pPr algn="ctr">
              <a:lnSpc>
                <a:spcPct val="100000"/>
              </a:lnSpc>
            </a:pPr>
            <a:r>
              <a:rPr lang="en-US" sz="2000" b="1" strike="noStrike" spc="-1" dirty="0">
                <a:solidFill>
                  <a:srgbClr val="000000"/>
                </a:solidFill>
                <a:latin typeface="open sans"/>
              </a:rPr>
              <a:t>host-associated and </a:t>
            </a:r>
            <a:endParaRPr lang="pt-PT" sz="2000" b="0" strike="noStrike" spc="-1" dirty="0">
              <a:latin typeface="open sans"/>
            </a:endParaRPr>
          </a:p>
          <a:p>
            <a:pPr algn="ctr">
              <a:lnSpc>
                <a:spcPct val="100000"/>
              </a:lnSpc>
            </a:pPr>
            <a:r>
              <a:rPr lang="en-US" sz="2000" b="1" strike="noStrike" spc="-1" dirty="0">
                <a:solidFill>
                  <a:srgbClr val="000000"/>
                </a:solidFill>
                <a:latin typeface="open sans"/>
              </a:rPr>
              <a:t>free-living organisms.</a:t>
            </a:r>
            <a:endParaRPr lang="pt-PT" sz="2000" b="0" strike="noStrike" spc="-1" dirty="0">
              <a:latin typeface="open sans"/>
            </a:endParaRPr>
          </a:p>
        </p:txBody>
      </p:sp>
      <p:sp>
        <p:nvSpPr>
          <p:cNvPr id="1432" name="CustomShape 15"/>
          <p:cNvSpPr/>
          <p:nvPr/>
        </p:nvSpPr>
        <p:spPr>
          <a:xfrm>
            <a:off x="4475100" y="5888464"/>
            <a:ext cx="324180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Describe general features of the genus.</a:t>
            </a:r>
            <a:endParaRPr lang="pt-PT" sz="2000" b="0" strike="noStrike" spc="-1">
              <a:latin typeface="open sans"/>
            </a:endParaRPr>
          </a:p>
        </p:txBody>
      </p:sp>
      <p:sp>
        <p:nvSpPr>
          <p:cNvPr id="1433" name="CustomShape 16"/>
          <p:cNvSpPr/>
          <p:nvPr/>
        </p:nvSpPr>
        <p:spPr>
          <a:xfrm>
            <a:off x="439080" y="3828743"/>
            <a:ext cx="2988720" cy="830997"/>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GB" sz="1600" b="0" strike="noStrike" spc="-1">
                <a:solidFill>
                  <a:srgbClr val="000000"/>
                </a:solidFill>
                <a:latin typeface="open sans"/>
                <a:ea typeface="Open Sans"/>
              </a:rPr>
              <a:t>Are </a:t>
            </a:r>
            <a:r>
              <a:rPr lang="en-GB" sz="1600" b="0" i="1" strike="noStrike" spc="-1" err="1">
                <a:solidFill>
                  <a:srgbClr val="000000"/>
                </a:solidFill>
                <a:latin typeface="open sans"/>
                <a:ea typeface="Open Sans"/>
              </a:rPr>
              <a:t>Aquimarina</a:t>
            </a:r>
            <a:r>
              <a:rPr lang="en-GB" sz="1600" b="0" strike="noStrike" spc="-1">
                <a:solidFill>
                  <a:srgbClr val="000000"/>
                </a:solidFill>
                <a:latin typeface="open sans"/>
                <a:ea typeface="Open Sans"/>
              </a:rPr>
              <a:t> species potential sources of novel bioactive natural products?</a:t>
            </a:r>
            <a:endParaRPr lang="pt-PT" sz="1600" b="0" strike="noStrike" spc="-1">
              <a:latin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6" name="Picture 2_0" descr="Resultado de imagem para genome"/>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rcRect t="16726"/>
          <a:stretch/>
        </p:blipFill>
        <p:spPr>
          <a:xfrm rot="5400000">
            <a:off x="7187760" y="1740600"/>
            <a:ext cx="6828840" cy="3346920"/>
          </a:xfrm>
          <a:prstGeom prst="rect">
            <a:avLst/>
          </a:prstGeom>
          <a:ln>
            <a:noFill/>
          </a:ln>
        </p:spPr>
      </p:pic>
      <p:sp>
        <p:nvSpPr>
          <p:cNvPr id="1598" name="CustomShape 3"/>
          <p:cNvSpPr/>
          <p:nvPr/>
        </p:nvSpPr>
        <p:spPr>
          <a:xfrm>
            <a:off x="0" y="558200"/>
            <a:ext cx="7645240" cy="1198875"/>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    </a:t>
            </a:r>
            <a:r>
              <a:rPr lang="en-GB" sz="4000" b="1" spc="-1">
                <a:solidFill>
                  <a:srgbClr val="203864"/>
                </a:solidFill>
                <a:latin typeface="Calibri Light"/>
              </a:rPr>
              <a:t>Genomes Overview</a:t>
            </a:r>
            <a:endParaRPr lang="pt-PT" sz="4000" b="1" spc="-1">
              <a:solidFill>
                <a:srgbClr val="203864"/>
              </a:solidFill>
              <a:latin typeface="Calibri Light"/>
            </a:endParaRPr>
          </a:p>
        </p:txBody>
      </p:sp>
      <p:sp>
        <p:nvSpPr>
          <p:cNvPr id="1607" name="CustomShape 10"/>
          <p:cNvSpPr/>
          <p:nvPr/>
        </p:nvSpPr>
        <p:spPr>
          <a:xfrm>
            <a:off x="429120" y="2100960"/>
            <a:ext cx="8494560" cy="34148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pt-PT" b="0" strike="noStrike" spc="-1" dirty="0">
                <a:solidFill>
                  <a:srgbClr val="000000"/>
                </a:solidFill>
                <a:latin typeface="open sans"/>
                <a:ea typeface="Open Sans"/>
              </a:rPr>
              <a:t>26 </a:t>
            </a:r>
            <a:r>
              <a:rPr lang="pt-PT" b="0" strike="noStrike" spc="-1" dirty="0" err="1">
                <a:solidFill>
                  <a:srgbClr val="000000"/>
                </a:solidFill>
                <a:latin typeface="open sans"/>
                <a:ea typeface="Open Sans"/>
              </a:rPr>
              <a:t>genomes</a:t>
            </a:r>
            <a:r>
              <a:rPr lang="pt-PT" b="0" strike="noStrike" spc="-1" dirty="0">
                <a:solidFill>
                  <a:srgbClr val="000000"/>
                </a:solidFill>
                <a:latin typeface="open sans"/>
                <a:ea typeface="Open Sans"/>
              </a:rPr>
              <a:t>.</a:t>
            </a:r>
            <a:endParaRPr lang="pt-PT" b="0" strike="noStrike" spc="-1" dirty="0">
              <a:latin typeface="open sans"/>
            </a:endParaRPr>
          </a:p>
          <a:p>
            <a:pPr>
              <a:lnSpc>
                <a:spcPct val="100000"/>
              </a:lnSpc>
            </a:pPr>
            <a:endParaRPr lang="pt-PT" b="0" strike="noStrike" spc="-1" dirty="0">
              <a:latin typeface="open sans"/>
            </a:endParaRPr>
          </a:p>
          <a:p>
            <a:pPr marL="285840" indent="-285480">
              <a:lnSpc>
                <a:spcPct val="100000"/>
              </a:lnSpc>
              <a:buClr>
                <a:srgbClr val="000000"/>
              </a:buClr>
              <a:buFont typeface="Arial"/>
              <a:buChar char="•"/>
            </a:pPr>
            <a:r>
              <a:rPr lang="en-GB" b="0" strike="noStrike" spc="-1" dirty="0">
                <a:solidFill>
                  <a:srgbClr val="000000"/>
                </a:solidFill>
                <a:latin typeface="open sans"/>
                <a:ea typeface="Open Sans"/>
              </a:rPr>
              <a:t>Genome size range: from </a:t>
            </a:r>
            <a:r>
              <a:rPr lang="en-GB" b="1" strike="noStrike" spc="-1" dirty="0">
                <a:solidFill>
                  <a:srgbClr val="000000"/>
                </a:solidFill>
                <a:latin typeface="open sans"/>
                <a:ea typeface="Open Sans"/>
              </a:rPr>
              <a:t>4.07Mb</a:t>
            </a:r>
            <a:r>
              <a:rPr lang="en-GB" b="0" strike="noStrike" spc="-1" dirty="0">
                <a:solidFill>
                  <a:srgbClr val="000000"/>
                </a:solidFill>
                <a:latin typeface="open sans"/>
                <a:ea typeface="Open Sans"/>
              </a:rPr>
              <a:t> (</a:t>
            </a:r>
            <a:r>
              <a:rPr lang="en-GB" b="0" i="1" strike="noStrike" spc="-1" dirty="0">
                <a:solidFill>
                  <a:srgbClr val="000000"/>
                </a:solidFill>
                <a:latin typeface="open sans"/>
                <a:ea typeface="Open Sans"/>
              </a:rPr>
              <a:t>Aq. atlantica</a:t>
            </a:r>
            <a:r>
              <a:rPr lang="en-GB" b="0" strike="noStrike" spc="-1" dirty="0">
                <a:solidFill>
                  <a:srgbClr val="000000"/>
                </a:solidFill>
                <a:latin typeface="open sans"/>
                <a:ea typeface="Open Sans"/>
              </a:rPr>
              <a:t>) to </a:t>
            </a:r>
            <a:r>
              <a:rPr lang="en-GB" b="1" strike="noStrike" spc="-1" dirty="0">
                <a:solidFill>
                  <a:srgbClr val="000000"/>
                </a:solidFill>
                <a:latin typeface="open sans"/>
                <a:ea typeface="Open Sans"/>
              </a:rPr>
              <a:t>6.5 Mb </a:t>
            </a:r>
            <a:r>
              <a:rPr lang="en-GB" b="0" strike="noStrike" spc="-1" dirty="0">
                <a:solidFill>
                  <a:srgbClr val="000000"/>
                </a:solidFill>
                <a:latin typeface="open sans"/>
                <a:ea typeface="Open Sans"/>
              </a:rPr>
              <a:t>(</a:t>
            </a:r>
            <a:r>
              <a:rPr lang="en-GB" b="0" i="1" strike="noStrike" spc="-1" dirty="0">
                <a:solidFill>
                  <a:srgbClr val="000000"/>
                </a:solidFill>
                <a:latin typeface="open sans"/>
                <a:ea typeface="Open Sans"/>
              </a:rPr>
              <a:t>Aq. </a:t>
            </a:r>
            <a:r>
              <a:rPr lang="en-GB" b="0" strike="noStrike" spc="-1" dirty="0">
                <a:solidFill>
                  <a:srgbClr val="000000"/>
                </a:solidFill>
                <a:latin typeface="open sans"/>
                <a:ea typeface="Open Sans"/>
              </a:rPr>
              <a:t>AU119).</a:t>
            </a:r>
            <a:endParaRPr lang="pt-PT" b="0" strike="noStrike" spc="-1" dirty="0">
              <a:latin typeface="open sans"/>
            </a:endParaRPr>
          </a:p>
          <a:p>
            <a:pPr>
              <a:lnSpc>
                <a:spcPct val="100000"/>
              </a:lnSpc>
            </a:pPr>
            <a:r>
              <a:rPr lang="en-GB" b="0" strike="noStrike" spc="-1" dirty="0">
                <a:solidFill>
                  <a:srgbClr val="000000"/>
                </a:solidFill>
                <a:latin typeface="open sans"/>
                <a:ea typeface="Open Sans"/>
              </a:rPr>
              <a:t> Average: </a:t>
            </a:r>
            <a:r>
              <a:rPr lang="en-GB" b="1" strike="noStrike" spc="-1" dirty="0">
                <a:solidFill>
                  <a:srgbClr val="000000"/>
                </a:solidFill>
                <a:latin typeface="open sans"/>
                <a:ea typeface="Open Sans"/>
              </a:rPr>
              <a:t>5,6 Mb.</a:t>
            </a:r>
            <a:endParaRPr lang="pt-PT" b="0" strike="noStrike" spc="-1" dirty="0">
              <a:latin typeface="open sans"/>
            </a:endParaRPr>
          </a:p>
          <a:p>
            <a:pPr>
              <a:lnSpc>
                <a:spcPct val="100000"/>
              </a:lnSpc>
            </a:pPr>
            <a:endParaRPr lang="pt-PT" b="0" strike="noStrike" spc="-1" dirty="0">
              <a:latin typeface="open sans"/>
            </a:endParaRPr>
          </a:p>
          <a:p>
            <a:pPr marL="285840" indent="-285480">
              <a:lnSpc>
                <a:spcPct val="100000"/>
              </a:lnSpc>
              <a:buClr>
                <a:srgbClr val="000000"/>
              </a:buClr>
              <a:buFont typeface="Arial"/>
              <a:buChar char="•"/>
            </a:pPr>
            <a:r>
              <a:rPr lang="pt-PT" b="0" strike="noStrike" spc="-1" dirty="0">
                <a:solidFill>
                  <a:srgbClr val="000000"/>
                </a:solidFill>
                <a:latin typeface="open sans"/>
                <a:ea typeface="Open Sans"/>
              </a:rPr>
              <a:t>G</a:t>
            </a:r>
            <a:r>
              <a:rPr lang="en-GB" b="0" strike="noStrike" spc="-1" dirty="0">
                <a:solidFill>
                  <a:srgbClr val="000000"/>
                </a:solidFill>
                <a:latin typeface="open sans"/>
                <a:ea typeface="Open Sans"/>
              </a:rPr>
              <a:t>C content range: from </a:t>
            </a:r>
            <a:r>
              <a:rPr lang="en-GB" b="1" strike="noStrike" spc="-1" dirty="0">
                <a:solidFill>
                  <a:srgbClr val="000000"/>
                </a:solidFill>
                <a:latin typeface="open sans"/>
                <a:ea typeface="Open Sans"/>
              </a:rPr>
              <a:t>31.4 </a:t>
            </a:r>
            <a:r>
              <a:rPr lang="en-GB" b="0" strike="noStrike" spc="-1" dirty="0">
                <a:solidFill>
                  <a:srgbClr val="000000"/>
                </a:solidFill>
                <a:latin typeface="open sans"/>
                <a:ea typeface="Open Sans"/>
              </a:rPr>
              <a:t>(</a:t>
            </a:r>
            <a:r>
              <a:rPr lang="en-GB" b="0" i="1" strike="noStrike" spc="-1" dirty="0">
                <a:solidFill>
                  <a:srgbClr val="000000"/>
                </a:solidFill>
                <a:latin typeface="open sans"/>
                <a:ea typeface="Open Sans"/>
              </a:rPr>
              <a:t>Aq. muelleri</a:t>
            </a:r>
            <a:r>
              <a:rPr lang="en-GB" b="0" strike="noStrike" spc="-1" dirty="0">
                <a:solidFill>
                  <a:srgbClr val="000000"/>
                </a:solidFill>
                <a:latin typeface="open sans"/>
                <a:ea typeface="Open Sans"/>
              </a:rPr>
              <a:t>) to </a:t>
            </a:r>
            <a:r>
              <a:rPr lang="en-GB" b="1" strike="noStrike" spc="-1" dirty="0">
                <a:solidFill>
                  <a:srgbClr val="000000"/>
                </a:solidFill>
                <a:latin typeface="open sans"/>
                <a:ea typeface="Open Sans"/>
              </a:rPr>
              <a:t>35.9</a:t>
            </a:r>
            <a:r>
              <a:rPr lang="en-GB" b="0" strike="noStrike" spc="-1" dirty="0">
                <a:solidFill>
                  <a:srgbClr val="000000"/>
                </a:solidFill>
                <a:latin typeface="open sans"/>
                <a:ea typeface="Open Sans"/>
              </a:rPr>
              <a:t> (</a:t>
            </a:r>
            <a:r>
              <a:rPr lang="en-GB" b="0" i="1" strike="noStrike" spc="-1" dirty="0">
                <a:solidFill>
                  <a:srgbClr val="000000"/>
                </a:solidFill>
                <a:latin typeface="open sans"/>
                <a:ea typeface="Open Sans"/>
              </a:rPr>
              <a:t>Aq. spongiae</a:t>
            </a:r>
            <a:r>
              <a:rPr lang="en-GB" b="0" strike="noStrike" spc="-1" dirty="0">
                <a:solidFill>
                  <a:srgbClr val="000000"/>
                </a:solidFill>
                <a:latin typeface="open sans"/>
                <a:ea typeface="Open Sans"/>
              </a:rPr>
              <a:t>).</a:t>
            </a:r>
            <a:endParaRPr lang="pt-PT" b="0" strike="noStrike" spc="-1" dirty="0">
              <a:latin typeface="open sans"/>
            </a:endParaRPr>
          </a:p>
          <a:p>
            <a:pPr>
              <a:lnSpc>
                <a:spcPct val="100000"/>
              </a:lnSpc>
            </a:pPr>
            <a:r>
              <a:rPr lang="en-GB" b="0" strike="noStrike" spc="-1" dirty="0">
                <a:solidFill>
                  <a:srgbClr val="000000"/>
                </a:solidFill>
                <a:latin typeface="open sans"/>
                <a:ea typeface="Open Sans"/>
              </a:rPr>
              <a:t> Average: </a:t>
            </a:r>
            <a:r>
              <a:rPr lang="en-GB" b="1" strike="noStrike" spc="-1" dirty="0">
                <a:solidFill>
                  <a:srgbClr val="000000"/>
                </a:solidFill>
                <a:latin typeface="open sans"/>
                <a:ea typeface="Open Sans"/>
              </a:rPr>
              <a:t>32.72%. </a:t>
            </a:r>
            <a:endParaRPr lang="pt-PT" b="0" strike="noStrike" spc="-1" dirty="0">
              <a:latin typeface="open sans"/>
            </a:endParaRPr>
          </a:p>
          <a:p>
            <a:pPr>
              <a:lnSpc>
                <a:spcPct val="100000"/>
              </a:lnSpc>
            </a:pPr>
            <a:endParaRPr lang="pt-PT" b="0" strike="noStrike" spc="-1" dirty="0">
              <a:latin typeface="open sans"/>
            </a:endParaRPr>
          </a:p>
          <a:p>
            <a:pPr marL="285840" indent="-285480">
              <a:lnSpc>
                <a:spcPct val="100000"/>
              </a:lnSpc>
              <a:buClr>
                <a:srgbClr val="000000"/>
              </a:buClr>
              <a:buFont typeface="Arial"/>
              <a:buChar char="•"/>
            </a:pPr>
            <a:r>
              <a:rPr lang="en-GB" b="0" strike="noStrike" spc="-1" dirty="0">
                <a:solidFill>
                  <a:srgbClr val="000000"/>
                </a:solidFill>
                <a:latin typeface="open sans"/>
                <a:ea typeface="Open Sans"/>
              </a:rPr>
              <a:t>Average number of coding sequences per genome: </a:t>
            </a:r>
            <a:r>
              <a:rPr lang="en-GB" b="1" strike="noStrike" spc="-1" dirty="0">
                <a:solidFill>
                  <a:srgbClr val="000000"/>
                </a:solidFill>
                <a:latin typeface="open sans"/>
                <a:ea typeface="Open Sans"/>
              </a:rPr>
              <a:t>5480 CDSs.</a:t>
            </a:r>
            <a:endParaRPr lang="pt-PT" b="0" strike="noStrike" spc="-1" dirty="0">
              <a:latin typeface="open sans"/>
            </a:endParaRPr>
          </a:p>
          <a:p>
            <a:pPr>
              <a:lnSpc>
                <a:spcPct val="100000"/>
              </a:lnSpc>
            </a:pPr>
            <a:endParaRPr lang="pt-PT" b="0" strike="noStrike" spc="-1" dirty="0">
              <a:latin typeface="open sans"/>
            </a:endParaRPr>
          </a:p>
          <a:p>
            <a:pPr marL="285840" indent="-285480">
              <a:lnSpc>
                <a:spcPct val="100000"/>
              </a:lnSpc>
              <a:buClr>
                <a:srgbClr val="000000"/>
              </a:buClr>
              <a:buFont typeface="Arial"/>
              <a:buChar char="•"/>
            </a:pPr>
            <a:r>
              <a:rPr lang="en-GB" b="1" strike="noStrike" spc="-1" dirty="0">
                <a:solidFill>
                  <a:srgbClr val="000000"/>
                </a:solidFill>
                <a:latin typeface="open sans"/>
                <a:ea typeface="Open Sans"/>
              </a:rPr>
              <a:t>Core genome</a:t>
            </a:r>
            <a:r>
              <a:rPr lang="en-GB" b="0" strike="noStrike" spc="-1" dirty="0">
                <a:solidFill>
                  <a:srgbClr val="000000"/>
                </a:solidFill>
                <a:latin typeface="open sans"/>
                <a:ea typeface="Open Sans"/>
              </a:rPr>
              <a:t>:  1226 CDSs.</a:t>
            </a:r>
            <a:endParaRPr lang="pt-PT" b="0" strike="noStrike" spc="-1" dirty="0">
              <a:latin typeface="open sans"/>
            </a:endParaRPr>
          </a:p>
          <a:p>
            <a:pPr marL="285840" indent="-285480">
              <a:lnSpc>
                <a:spcPct val="100000"/>
              </a:lnSpc>
              <a:buClr>
                <a:srgbClr val="000000"/>
              </a:buClr>
              <a:buFont typeface="Arial"/>
              <a:buChar char="•"/>
            </a:pPr>
            <a:r>
              <a:rPr lang="en-GB" b="1" strike="noStrike" spc="-1" dirty="0">
                <a:solidFill>
                  <a:srgbClr val="000000"/>
                </a:solidFill>
                <a:latin typeface="open sans"/>
                <a:ea typeface="Open Sans"/>
              </a:rPr>
              <a:t>Pan genome</a:t>
            </a:r>
            <a:r>
              <a:rPr lang="en-GB" b="0" strike="noStrike" spc="-1" dirty="0">
                <a:solidFill>
                  <a:srgbClr val="000000"/>
                </a:solidFill>
                <a:latin typeface="open sans"/>
                <a:ea typeface="Open Sans"/>
              </a:rPr>
              <a:t>:  21211 CDSs.</a:t>
            </a:r>
            <a:endParaRPr lang="pt-PT" b="0" strike="noStrike" spc="-1" dirty="0">
              <a:latin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9" name="Group 1"/>
          <p:cNvGrpSpPr/>
          <p:nvPr/>
        </p:nvGrpSpPr>
        <p:grpSpPr>
          <a:xfrm>
            <a:off x="4339762" y="109262"/>
            <a:ext cx="7725104" cy="6319842"/>
            <a:chOff x="4103279" y="227503"/>
            <a:chExt cx="7725104" cy="6319842"/>
          </a:xfrm>
        </p:grpSpPr>
        <p:pic>
          <p:nvPicPr>
            <p:cNvPr id="1610" name="Imagem 2_1"/>
            <p:cNvPicPr/>
            <p:nvPr/>
          </p:nvPicPr>
          <p:blipFill>
            <a:blip r:embed="rId3"/>
            <a:srcRect b="29485"/>
            <a:stretch/>
          </p:blipFill>
          <p:spPr>
            <a:xfrm>
              <a:off x="4103279" y="227503"/>
              <a:ext cx="7725104" cy="6319842"/>
            </a:xfrm>
            <a:prstGeom prst="rect">
              <a:avLst/>
            </a:prstGeom>
            <a:ln>
              <a:noFill/>
            </a:ln>
          </p:spPr>
        </p:pic>
        <p:sp>
          <p:nvSpPr>
            <p:cNvPr id="1611" name="CustomShape 2"/>
            <p:cNvSpPr/>
            <p:nvPr/>
          </p:nvSpPr>
          <p:spPr>
            <a:xfrm>
              <a:off x="4182120" y="2068560"/>
              <a:ext cx="389520" cy="82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621" name="CustomShape 10"/>
          <p:cNvSpPr/>
          <p:nvPr/>
        </p:nvSpPr>
        <p:spPr>
          <a:xfrm>
            <a:off x="588442" y="2907720"/>
            <a:ext cx="2333116"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0" strike="noStrike" spc="-1">
                <a:solidFill>
                  <a:srgbClr val="000000"/>
                </a:solidFill>
                <a:latin typeface="open sans"/>
                <a:ea typeface="Open Sans"/>
              </a:rPr>
              <a:t>These data suggests:</a:t>
            </a:r>
            <a:endParaRPr lang="pt-PT" sz="2000" b="0" strike="noStrike" spc="-1">
              <a:latin typeface="open sans"/>
            </a:endParaRPr>
          </a:p>
          <a:p>
            <a:pPr algn="ctr">
              <a:lnSpc>
                <a:spcPct val="100000"/>
              </a:lnSpc>
            </a:pPr>
            <a:r>
              <a:rPr lang="en-US" sz="2000" b="0" strike="noStrike" spc="-1">
                <a:solidFill>
                  <a:srgbClr val="000000"/>
                </a:solidFill>
                <a:latin typeface="open sans"/>
                <a:ea typeface="Open Sans"/>
              </a:rPr>
              <a:t>open pangenome.</a:t>
            </a:r>
            <a:endParaRPr lang="pt-PT" sz="2000" b="0" strike="noStrike" spc="-1">
              <a:latin typeface="open sans"/>
            </a:endParaRPr>
          </a:p>
        </p:txBody>
      </p:sp>
      <p:sp>
        <p:nvSpPr>
          <p:cNvPr id="1623" name="CustomShape 12"/>
          <p:cNvSpPr/>
          <p:nvPr/>
        </p:nvSpPr>
        <p:spPr>
          <a:xfrm>
            <a:off x="424080" y="2719440"/>
            <a:ext cx="2665440" cy="108468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1624" name="CustomShape 13"/>
          <p:cNvSpPr/>
          <p:nvPr/>
        </p:nvSpPr>
        <p:spPr>
          <a:xfrm rot="16200000">
            <a:off x="4210456" y="2168930"/>
            <a:ext cx="591614"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strike="noStrike" spc="-1">
                <a:solidFill>
                  <a:srgbClr val="808080"/>
                </a:solidFill>
                <a:latin typeface="open sans"/>
              </a:rPr>
              <a:t>CDSs</a:t>
            </a:r>
            <a:endParaRPr lang="pt-PT" sz="1600" b="0" strike="noStrike" spc="-1">
              <a:latin typeface="open sans"/>
            </a:endParaRPr>
          </a:p>
        </p:txBody>
      </p:sp>
      <p:pic>
        <p:nvPicPr>
          <p:cNvPr id="1625" name="Imagem 17_3"/>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39960" y="3918960"/>
            <a:ext cx="554760" cy="512640"/>
          </a:xfrm>
          <a:prstGeom prst="rect">
            <a:avLst/>
          </a:prstGeom>
          <a:ln>
            <a:noFill/>
          </a:ln>
        </p:spPr>
      </p:pic>
      <p:sp>
        <p:nvSpPr>
          <p:cNvPr id="1626" name="CustomShape 14"/>
          <p:cNvSpPr/>
          <p:nvPr/>
        </p:nvSpPr>
        <p:spPr>
          <a:xfrm>
            <a:off x="311400" y="4473720"/>
            <a:ext cx="2665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Common in species  living in a community.  </a:t>
            </a:r>
            <a:endParaRPr lang="pt-PT" sz="1400" b="0" strike="noStrike" spc="-1">
              <a:latin typeface="open sans"/>
            </a:endParaRPr>
          </a:p>
        </p:txBody>
      </p:sp>
      <p:sp>
        <p:nvSpPr>
          <p:cNvPr id="1627" name="CustomShape 15"/>
          <p:cNvSpPr/>
          <p:nvPr/>
        </p:nvSpPr>
        <p:spPr>
          <a:xfrm>
            <a:off x="420480" y="5376240"/>
            <a:ext cx="2665440" cy="7372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Tendency to large genomes and high horizontal rate of genes transfer.</a:t>
            </a:r>
            <a:endParaRPr lang="pt-PT" sz="1400" b="0" strike="noStrike" spc="-1">
              <a:latin typeface="open sans"/>
            </a:endParaRPr>
          </a:p>
        </p:txBody>
      </p:sp>
      <p:pic>
        <p:nvPicPr>
          <p:cNvPr id="1628" name="Imagem 20_1"/>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11880" y="4837680"/>
            <a:ext cx="554760" cy="512640"/>
          </a:xfrm>
          <a:prstGeom prst="rect">
            <a:avLst/>
          </a:prstGeom>
          <a:ln>
            <a:noFill/>
          </a:ln>
        </p:spPr>
      </p:pic>
      <p:sp>
        <p:nvSpPr>
          <p:cNvPr id="13" name="CustomShape 20">
            <a:extLst>
              <a:ext uri="{FF2B5EF4-FFF2-40B4-BE49-F238E27FC236}">
                <a16:creationId xmlns:a16="http://schemas.microsoft.com/office/drawing/2014/main" id="{5662095A-0033-46B7-AC6A-5EF39518DA65}"/>
              </a:ext>
            </a:extLst>
          </p:cNvPr>
          <p:cNvSpPr/>
          <p:nvPr/>
        </p:nvSpPr>
        <p:spPr>
          <a:xfrm>
            <a:off x="174007" y="122400"/>
            <a:ext cx="3863810" cy="95265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60">
              <a:lnSpc>
                <a:spcPct val="100000"/>
              </a:lnSpc>
              <a:buClr>
                <a:srgbClr val="000000"/>
              </a:buClr>
            </a:pPr>
            <a:r>
              <a:rPr lang="en-GB" sz="2800" b="1" spc="-1">
                <a:solidFill>
                  <a:srgbClr val="203864"/>
                </a:solidFill>
                <a:latin typeface="Calibri Light"/>
              </a:rPr>
              <a:t>Whole-genome sequence alignment</a:t>
            </a:r>
            <a:endParaRPr lang="pt-PT" sz="2800" b="1" spc="-1">
              <a:solidFill>
                <a:srgbClr val="203864"/>
              </a:solidFill>
              <a:latin typeface="Calibri Light"/>
            </a:endParaRPr>
          </a:p>
        </p:txBody>
      </p:sp>
      <p:sp>
        <p:nvSpPr>
          <p:cNvPr id="3" name="CustomShape 1">
            <a:extLst>
              <a:ext uri="{FF2B5EF4-FFF2-40B4-BE49-F238E27FC236}">
                <a16:creationId xmlns:a16="http://schemas.microsoft.com/office/drawing/2014/main" id="{E315EE26-C624-4993-9E6D-6BB570DA3E2A}"/>
              </a:ext>
            </a:extLst>
          </p:cNvPr>
          <p:cNvSpPr/>
          <p:nvPr/>
        </p:nvSpPr>
        <p:spPr>
          <a:xfrm>
            <a:off x="5553360" y="6607436"/>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GB" sz="1050" b="1" strike="noStrike" spc="-1" dirty="0">
                <a:latin typeface="Open Sans"/>
              </a:rPr>
              <a:t>Silva, SG</a:t>
            </a:r>
            <a:r>
              <a:rPr lang="en-GB" sz="1050" b="0" strike="noStrike" spc="-1" dirty="0">
                <a:latin typeface="Open Sans"/>
              </a:rPr>
              <a:t>., Blom, J., Keller-Costa, T, Costa, R. 2019 </a:t>
            </a:r>
            <a:r>
              <a:rPr lang="en-GB" sz="1050" b="0" i="1" strike="noStrike" spc="-1" dirty="0">
                <a:latin typeface="Open Sans"/>
              </a:rPr>
              <a:t>Environmental Microbiology</a:t>
            </a:r>
            <a:endParaRPr lang="pt-PT" sz="1050" b="0" strike="noStrike" spc="-1" dirty="0">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5" name="Table 1"/>
          <p:cNvGraphicFramePr/>
          <p:nvPr>
            <p:extLst>
              <p:ext uri="{D42A27DB-BD31-4B8C-83A1-F6EECF244321}">
                <p14:modId xmlns:p14="http://schemas.microsoft.com/office/powerpoint/2010/main" val="4042343055"/>
              </p:ext>
            </p:extLst>
          </p:nvPr>
        </p:nvGraphicFramePr>
        <p:xfrm>
          <a:off x="2490000" y="2954114"/>
          <a:ext cx="7311240" cy="3059640"/>
        </p:xfrm>
        <a:graphic>
          <a:graphicData uri="http://schemas.openxmlformats.org/drawingml/2006/table">
            <a:tbl>
              <a:tblPr/>
              <a:tblGrid>
                <a:gridCol w="1311480">
                  <a:extLst>
                    <a:ext uri="{9D8B030D-6E8A-4147-A177-3AD203B41FA5}">
                      <a16:colId xmlns:a16="http://schemas.microsoft.com/office/drawing/2014/main" val="20000"/>
                    </a:ext>
                  </a:extLst>
                </a:gridCol>
                <a:gridCol w="4384800">
                  <a:extLst>
                    <a:ext uri="{9D8B030D-6E8A-4147-A177-3AD203B41FA5}">
                      <a16:colId xmlns:a16="http://schemas.microsoft.com/office/drawing/2014/main" val="20001"/>
                    </a:ext>
                  </a:extLst>
                </a:gridCol>
                <a:gridCol w="533520">
                  <a:extLst>
                    <a:ext uri="{9D8B030D-6E8A-4147-A177-3AD203B41FA5}">
                      <a16:colId xmlns:a16="http://schemas.microsoft.com/office/drawing/2014/main" val="20002"/>
                    </a:ext>
                  </a:extLst>
                </a:gridCol>
                <a:gridCol w="1081440">
                  <a:extLst>
                    <a:ext uri="{9D8B030D-6E8A-4147-A177-3AD203B41FA5}">
                      <a16:colId xmlns:a16="http://schemas.microsoft.com/office/drawing/2014/main" val="20003"/>
                    </a:ext>
                  </a:extLst>
                </a:gridCol>
              </a:tblGrid>
              <a:tr h="430200">
                <a:tc>
                  <a:txBody>
                    <a:bodyPr/>
                    <a:lstStyle/>
                    <a:p>
                      <a:pPr>
                        <a:lnSpc>
                          <a:spcPct val="100000"/>
                        </a:lnSpc>
                      </a:pPr>
                      <a:r>
                        <a:rPr lang="en-US" sz="1800" b="0" strike="noStrike" spc="-1">
                          <a:solidFill>
                            <a:srgbClr val="000000"/>
                          </a:solidFill>
                          <a:latin typeface="Open Sans"/>
                          <a:ea typeface="Open Sans"/>
                        </a:rPr>
                        <a:t>2320</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Number of different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4187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0"/>
                  </a:ext>
                </a:extLst>
              </a:tr>
              <a:tr h="636480">
                <a:tc>
                  <a:txBody>
                    <a:bodyPr/>
                    <a:lstStyle/>
                    <a:p>
                      <a:pPr>
                        <a:lnSpc>
                          <a:spcPct val="100000"/>
                        </a:lnSpc>
                      </a:pPr>
                      <a:r>
                        <a:rPr lang="en-US" sz="1800" b="0" strike="noStrike" spc="-1">
                          <a:solidFill>
                            <a:srgbClr val="000000"/>
                          </a:solidFill>
                          <a:latin typeface="Open Sans"/>
                          <a:ea typeface="Open Sans"/>
                        </a:rPr>
                        <a:t>1024</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Core</a:t>
                      </a:r>
                      <a:r>
                        <a:rPr lang="en-US" sz="1800" b="0" strike="noStrike" spc="-1">
                          <a:solidFill>
                            <a:srgbClr val="000000"/>
                          </a:solidFill>
                          <a:latin typeface="Open Sans"/>
                          <a:ea typeface="Open Sans"/>
                        </a:rPr>
                        <a:t>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ORFs present in all strains)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1130</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1"/>
                  </a:ext>
                </a:extLst>
              </a:tr>
              <a:tr h="887760">
                <a:tc>
                  <a:txBody>
                    <a:bodyPr/>
                    <a:lstStyle/>
                    <a:p>
                      <a:pPr>
                        <a:lnSpc>
                          <a:spcPct val="100000"/>
                        </a:lnSpc>
                      </a:pPr>
                      <a:r>
                        <a:rPr lang="en-US" sz="1800" b="0" strike="noStrike" spc="-1">
                          <a:solidFill>
                            <a:srgbClr val="000000"/>
                          </a:solidFill>
                          <a:latin typeface="Open Sans"/>
                          <a:ea typeface="Open Sans"/>
                        </a:rPr>
                        <a:t>248</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Unique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of ORFs only present in one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1716</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2"/>
                  </a:ext>
                </a:extLst>
              </a:tr>
              <a:tr h="430200">
                <a:tc>
                  <a:txBody>
                    <a:bodyPr/>
                    <a:lstStyle/>
                    <a:p>
                      <a:pPr>
                        <a:lnSpc>
                          <a:spcPct val="100000"/>
                        </a:lnSpc>
                      </a:pPr>
                      <a:r>
                        <a:rPr lang="en-US" sz="1800" b="0" strike="noStrike" spc="-1">
                          <a:solidFill>
                            <a:srgbClr val="000000"/>
                          </a:solidFill>
                          <a:latin typeface="Open Sans"/>
                          <a:ea typeface="Open Sans"/>
                        </a:rPr>
                        <a:t>87646</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Total number of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242234</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3"/>
                  </a:ext>
                </a:extLst>
              </a:tr>
              <a:tr h="671400">
                <a:tc>
                  <a:txBody>
                    <a:bodyPr/>
                    <a:lstStyle/>
                    <a:p>
                      <a:pPr>
                        <a:lnSpc>
                          <a:spcPct val="100000"/>
                        </a:lnSpc>
                      </a:pPr>
                      <a:r>
                        <a:rPr lang="en-US" sz="1800" b="0" strike="noStrike" spc="-1">
                          <a:solidFill>
                            <a:srgbClr val="000000"/>
                          </a:solidFill>
                          <a:latin typeface="Open Sans"/>
                          <a:ea typeface="Open Sans"/>
                        </a:rPr>
                        <a:t>3371</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0" strike="noStrike" spc="-1">
                          <a:solidFill>
                            <a:srgbClr val="000000"/>
                          </a:solidFill>
                          <a:latin typeface="Open Sans"/>
                          <a:ea typeface="Open Sans"/>
                        </a:rPr>
                        <a:t>Average of number of ORFs per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9317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4"/>
                  </a:ext>
                </a:extLst>
              </a:tr>
            </a:tbl>
          </a:graphicData>
        </a:graphic>
      </p:graphicFrame>
      <p:sp>
        <p:nvSpPr>
          <p:cNvPr id="1678" name="CustomShape 4"/>
          <p:cNvSpPr/>
          <p:nvPr/>
        </p:nvSpPr>
        <p:spPr>
          <a:xfrm>
            <a:off x="491285" y="528365"/>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Functional Annotation</a:t>
            </a:r>
            <a:endParaRPr lang="pt-PT" sz="4000" b="1" spc="-1">
              <a:solidFill>
                <a:srgbClr val="203864"/>
              </a:solidFill>
              <a:latin typeface="Calibri Light"/>
            </a:endParaRPr>
          </a:p>
        </p:txBody>
      </p:sp>
      <p:pic>
        <p:nvPicPr>
          <p:cNvPr id="1687" name="Picture 2_2" descr="Resultado de imagem para pfam"/>
          <p:cNvPicPr/>
          <p:nvPr/>
        </p:nvPicPr>
        <p:blipFill>
          <a:blip r:embed="rId3"/>
          <a:stretch/>
        </p:blipFill>
        <p:spPr>
          <a:xfrm>
            <a:off x="8568360" y="1833679"/>
            <a:ext cx="937800" cy="320760"/>
          </a:xfrm>
          <a:prstGeom prst="rect">
            <a:avLst/>
          </a:prstGeom>
          <a:ln>
            <a:noFill/>
          </a:ln>
        </p:spPr>
      </p:pic>
      <p:sp>
        <p:nvSpPr>
          <p:cNvPr id="1688" name="CustomShape 11"/>
          <p:cNvSpPr/>
          <p:nvPr/>
        </p:nvSpPr>
        <p:spPr>
          <a:xfrm>
            <a:off x="2329725" y="1677079"/>
            <a:ext cx="934784"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000000"/>
                </a:solidFill>
                <a:latin typeface="open sans"/>
              </a:rPr>
              <a:t>COG</a:t>
            </a:r>
            <a:endParaRPr lang="pt-PT" sz="3200" b="0" strike="noStrike" spc="-1">
              <a:latin typeface="open sans"/>
            </a:endParaRPr>
          </a:p>
        </p:txBody>
      </p:sp>
      <p:sp>
        <p:nvSpPr>
          <p:cNvPr id="1689" name="CustomShape 12"/>
          <p:cNvSpPr/>
          <p:nvPr/>
        </p:nvSpPr>
        <p:spPr>
          <a:xfrm>
            <a:off x="824400" y="2304559"/>
            <a:ext cx="3161997"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ea typeface="Open Sans"/>
              </a:rPr>
              <a:t>Clusters of Orthologous Groups</a:t>
            </a:r>
            <a:endParaRPr lang="pt-PT" sz="1800" b="0" strike="noStrike" spc="-1">
              <a:latin typeface="open sans"/>
            </a:endParaRPr>
          </a:p>
        </p:txBody>
      </p:sp>
      <p:sp>
        <p:nvSpPr>
          <p:cNvPr id="1690" name="CustomShape 13"/>
          <p:cNvSpPr/>
          <p:nvPr/>
        </p:nvSpPr>
        <p:spPr>
          <a:xfrm>
            <a:off x="7520760" y="2317879"/>
            <a:ext cx="3185850"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dirty="0">
                <a:solidFill>
                  <a:srgbClr val="000000"/>
                </a:solidFill>
                <a:latin typeface="open sans"/>
                <a:ea typeface="Open Sans"/>
              </a:rPr>
              <a:t>Protein families’ database</a:t>
            </a:r>
            <a:endParaRPr lang="pt-PT" sz="1800" b="0" strike="noStrike" spc="-1" dirty="0">
              <a:latin typeface="open sans"/>
            </a:endParaRPr>
          </a:p>
        </p:txBody>
      </p:sp>
      <p:sp>
        <p:nvSpPr>
          <p:cNvPr id="1691" name="Line 14"/>
          <p:cNvSpPr/>
          <p:nvPr/>
        </p:nvSpPr>
        <p:spPr>
          <a:xfrm>
            <a:off x="2339280" y="337951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2" name="Line 15"/>
          <p:cNvSpPr/>
          <p:nvPr/>
        </p:nvSpPr>
        <p:spPr>
          <a:xfrm>
            <a:off x="2339280" y="403118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3" name="Line 16"/>
          <p:cNvSpPr/>
          <p:nvPr/>
        </p:nvSpPr>
        <p:spPr>
          <a:xfrm>
            <a:off x="2339280" y="471609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4" name="Line 17"/>
          <p:cNvSpPr/>
          <p:nvPr/>
        </p:nvSpPr>
        <p:spPr>
          <a:xfrm>
            <a:off x="2339280" y="530106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txBody>
          <a:bodyPr/>
          <a:lstStyle/>
          <a:p>
            <a:endParaRPr lang="pt-PT"/>
          </a:p>
        </p:txBody>
      </p:sp>
      <p:sp>
        <p:nvSpPr>
          <p:cNvPr id="1695" name="CustomShape 18"/>
          <p:cNvSpPr/>
          <p:nvPr/>
        </p:nvSpPr>
        <p:spPr>
          <a:xfrm>
            <a:off x="808394" y="2261719"/>
            <a:ext cx="3819024" cy="405111"/>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6" name="CustomShape 19"/>
          <p:cNvSpPr/>
          <p:nvPr/>
        </p:nvSpPr>
        <p:spPr>
          <a:xfrm>
            <a:off x="7460869" y="2277577"/>
            <a:ext cx="3152782" cy="41897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7" name="CustomShape 20"/>
          <p:cNvSpPr/>
          <p:nvPr/>
        </p:nvSpPr>
        <p:spPr>
          <a:xfrm>
            <a:off x="2390760" y="283087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698" name="CustomShape 21"/>
          <p:cNvSpPr/>
          <p:nvPr/>
        </p:nvSpPr>
        <p:spPr>
          <a:xfrm>
            <a:off x="8651160" y="285499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699" name="Group 22"/>
          <p:cNvGrpSpPr/>
          <p:nvPr/>
        </p:nvGrpSpPr>
        <p:grpSpPr>
          <a:xfrm>
            <a:off x="1542500" y="3175219"/>
            <a:ext cx="635903" cy="432000"/>
            <a:chOff x="1692403" y="3695760"/>
            <a:chExt cx="635903" cy="432000"/>
          </a:xfrm>
        </p:grpSpPr>
        <p:sp>
          <p:nvSpPr>
            <p:cNvPr id="1700" name="CustomShape 23"/>
            <p:cNvSpPr/>
            <p:nvPr/>
          </p:nvSpPr>
          <p:spPr>
            <a:xfrm>
              <a:off x="1742040" y="369576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1" name="CustomShape 24"/>
            <p:cNvSpPr/>
            <p:nvPr/>
          </p:nvSpPr>
          <p:spPr>
            <a:xfrm>
              <a:off x="1692403" y="3743210"/>
              <a:ext cx="635903"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b="1" strike="noStrike" spc="-1">
                  <a:solidFill>
                    <a:srgbClr val="FFFFFF"/>
                  </a:solidFill>
                  <a:latin typeface="open sans"/>
                </a:rPr>
                <a:t>44%</a:t>
              </a:r>
              <a:endParaRPr lang="pt-PT" sz="1600" b="0" strike="noStrike" spc="-1">
                <a:latin typeface="open sans"/>
              </a:endParaRPr>
            </a:p>
          </p:txBody>
        </p:sp>
      </p:grpSp>
      <p:grpSp>
        <p:nvGrpSpPr>
          <p:cNvPr id="1702" name="Group 25"/>
          <p:cNvGrpSpPr/>
          <p:nvPr/>
        </p:nvGrpSpPr>
        <p:grpSpPr>
          <a:xfrm>
            <a:off x="9748888" y="3222669"/>
            <a:ext cx="596551" cy="432000"/>
            <a:chOff x="9732263" y="3538550"/>
            <a:chExt cx="596551" cy="432000"/>
          </a:xfrm>
        </p:grpSpPr>
        <p:sp>
          <p:nvSpPr>
            <p:cNvPr id="1703" name="CustomShape 26"/>
            <p:cNvSpPr/>
            <p:nvPr/>
          </p:nvSpPr>
          <p:spPr>
            <a:xfrm>
              <a:off x="9761302" y="353855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4" name="CustomShape 27"/>
            <p:cNvSpPr/>
            <p:nvPr/>
          </p:nvSpPr>
          <p:spPr>
            <a:xfrm>
              <a:off x="9732263" y="3586000"/>
              <a:ext cx="596551"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FFFFFF"/>
                  </a:solidFill>
                  <a:latin typeface="open sans"/>
                </a:rPr>
                <a:t>27%</a:t>
              </a:r>
              <a:endParaRPr lang="pt-PT" sz="1600" b="0" strike="noStrike" spc="-1">
                <a:latin typeface="open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1" name="Group 1"/>
          <p:cNvGrpSpPr/>
          <p:nvPr/>
        </p:nvGrpSpPr>
        <p:grpSpPr>
          <a:xfrm>
            <a:off x="2325600" y="491400"/>
            <a:ext cx="7092000" cy="6180480"/>
            <a:chOff x="2325600" y="491400"/>
            <a:chExt cx="7092000" cy="6180480"/>
          </a:xfrm>
        </p:grpSpPr>
        <p:grpSp>
          <p:nvGrpSpPr>
            <p:cNvPr id="1852" name="Group 2"/>
            <p:cNvGrpSpPr/>
            <p:nvPr/>
          </p:nvGrpSpPr>
          <p:grpSpPr>
            <a:xfrm>
              <a:off x="2325600" y="491400"/>
              <a:ext cx="7092000" cy="6180480"/>
              <a:chOff x="2325600" y="491400"/>
              <a:chExt cx="7092000" cy="6180480"/>
            </a:xfrm>
          </p:grpSpPr>
          <p:pic>
            <p:nvPicPr>
              <p:cNvPr id="1853" name="Imagem 6_1"/>
              <p:cNvPicPr/>
              <p:nvPr/>
            </p:nvPicPr>
            <p:blipFill>
              <a:blip r:embed="rId3"/>
              <a:srcRect t="6040" r="3751" b="4539"/>
              <a:stretch/>
            </p:blipFill>
            <p:spPr>
              <a:xfrm>
                <a:off x="2325600" y="491400"/>
                <a:ext cx="6922080" cy="6180480"/>
              </a:xfrm>
              <a:prstGeom prst="rect">
                <a:avLst/>
              </a:prstGeom>
              <a:ln>
                <a:noFill/>
              </a:ln>
            </p:spPr>
          </p:pic>
          <p:sp>
            <p:nvSpPr>
              <p:cNvPr id="1854" name="CustomShape 3"/>
              <p:cNvSpPr/>
              <p:nvPr/>
            </p:nvSpPr>
            <p:spPr>
              <a:xfrm rot="2009400">
                <a:off x="7355880" y="1387440"/>
                <a:ext cx="1564560" cy="113580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55" name="CustomShape 4"/>
              <p:cNvSpPr/>
              <p:nvPr/>
            </p:nvSpPr>
            <p:spPr>
              <a:xfrm>
                <a:off x="5036760" y="3215160"/>
                <a:ext cx="109476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56" name="CustomShape 5"/>
              <p:cNvSpPr/>
              <p:nvPr/>
            </p:nvSpPr>
            <p:spPr>
              <a:xfrm>
                <a:off x="4876920" y="246888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57" name="CustomShape 6"/>
              <p:cNvSpPr/>
              <p:nvPr/>
            </p:nvSpPr>
            <p:spPr>
              <a:xfrm>
                <a:off x="6391800" y="115200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58" name="CustomShape 7"/>
              <p:cNvSpPr/>
              <p:nvPr/>
            </p:nvSpPr>
            <p:spPr>
              <a:xfrm>
                <a:off x="8454960" y="92880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59" name="CustomShape 8"/>
              <p:cNvSpPr/>
              <p:nvPr/>
            </p:nvSpPr>
            <p:spPr>
              <a:xfrm>
                <a:off x="7038720" y="31269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0" name="CustomShape 9"/>
              <p:cNvSpPr/>
              <p:nvPr/>
            </p:nvSpPr>
            <p:spPr>
              <a:xfrm rot="2009400">
                <a:off x="3512520" y="1488600"/>
                <a:ext cx="1076760" cy="99324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61" name="CustomShape 10"/>
              <p:cNvSpPr/>
              <p:nvPr/>
            </p:nvSpPr>
            <p:spPr>
              <a:xfrm rot="390600">
                <a:off x="3534480" y="3858840"/>
                <a:ext cx="1092240" cy="1324800"/>
              </a:xfrm>
              <a:prstGeom prst="ellipse">
                <a:avLst/>
              </a:prstGeom>
              <a:noFill/>
              <a:ln w="28440"/>
            </p:spPr>
            <p:style>
              <a:lnRef idx="2">
                <a:schemeClr val="accent1">
                  <a:shade val="50000"/>
                </a:schemeClr>
              </a:lnRef>
              <a:fillRef idx="1">
                <a:schemeClr val="accent1"/>
              </a:fillRef>
              <a:effectRef idx="0">
                <a:schemeClr val="accent1"/>
              </a:effectRef>
              <a:fontRef idx="minor"/>
            </p:style>
          </p:sp>
        </p:grpSp>
        <p:pic>
          <p:nvPicPr>
            <p:cNvPr id="1862" name="Imagem 30_3"/>
            <p:cNvPicPr/>
            <p:nvPr/>
          </p:nvPicPr>
          <p:blipFill>
            <a:blip r:embed="rId3"/>
            <a:srcRect t="94618" r="81378"/>
            <a:stretch/>
          </p:blipFill>
          <p:spPr>
            <a:xfrm>
              <a:off x="7522920" y="5898960"/>
              <a:ext cx="1213920" cy="325800"/>
            </a:xfrm>
            <a:prstGeom prst="rect">
              <a:avLst/>
            </a:prstGeom>
            <a:ln>
              <a:noFill/>
            </a:ln>
          </p:spPr>
        </p:pic>
        <p:sp>
          <p:nvSpPr>
            <p:cNvPr id="1863" name="CustomShape 11"/>
            <p:cNvSpPr/>
            <p:nvPr/>
          </p:nvSpPr>
          <p:spPr>
            <a:xfrm>
              <a:off x="6868800" y="24375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4" name="CustomShape 12"/>
            <p:cNvSpPr/>
            <p:nvPr/>
          </p:nvSpPr>
          <p:spPr>
            <a:xfrm>
              <a:off x="5236560" y="61488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65" name="CustomShape 13"/>
            <p:cNvSpPr/>
            <p:nvPr/>
          </p:nvSpPr>
          <p:spPr>
            <a:xfrm>
              <a:off x="4821480" y="4947120"/>
              <a:ext cx="20469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6" name="CustomShape 14"/>
            <p:cNvSpPr/>
            <p:nvPr/>
          </p:nvSpPr>
          <p:spPr>
            <a:xfrm>
              <a:off x="4992480" y="4740120"/>
              <a:ext cx="214164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7" name="CustomShape 15"/>
            <p:cNvSpPr/>
            <p:nvPr/>
          </p:nvSpPr>
          <p:spPr>
            <a:xfrm>
              <a:off x="4287600" y="5837400"/>
              <a:ext cx="184392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68" name="CustomShape 16"/>
            <p:cNvSpPr/>
            <p:nvPr/>
          </p:nvSpPr>
          <p:spPr>
            <a:xfrm>
              <a:off x="5325840" y="376632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grpSp>
      <p:pic>
        <p:nvPicPr>
          <p:cNvPr id="1879" name="Picture 2_6" descr="Resultado de imagem para pfam"/>
          <p:cNvPicPr/>
          <p:nvPr/>
        </p:nvPicPr>
        <p:blipFill>
          <a:blip r:embed="rId4"/>
          <a:stretch/>
        </p:blipFill>
        <p:spPr>
          <a:xfrm>
            <a:off x="365400" y="1032840"/>
            <a:ext cx="937800" cy="320760"/>
          </a:xfrm>
          <a:prstGeom prst="rect">
            <a:avLst/>
          </a:prstGeom>
          <a:ln>
            <a:noFill/>
          </a:ln>
        </p:spPr>
      </p:pic>
      <p:sp>
        <p:nvSpPr>
          <p:cNvPr id="1880" name="CustomShape 24"/>
          <p:cNvSpPr/>
          <p:nvPr/>
        </p:nvSpPr>
        <p:spPr>
          <a:xfrm>
            <a:off x="249480" y="1357560"/>
            <a:ext cx="12142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1" strike="noStrike" spc="-1">
                <a:solidFill>
                  <a:srgbClr val="222A35"/>
                </a:solidFill>
                <a:latin typeface="Arial"/>
                <a:ea typeface="Open Sans"/>
              </a:rPr>
              <a:t>annotation</a:t>
            </a:r>
            <a:endParaRPr lang="pt-PT" sz="1600" b="0" strike="noStrike" spc="-1">
              <a:latin typeface="Arial"/>
            </a:endParaRPr>
          </a:p>
        </p:txBody>
      </p:sp>
      <p:grpSp>
        <p:nvGrpSpPr>
          <p:cNvPr id="1882" name="Group 26"/>
          <p:cNvGrpSpPr/>
          <p:nvPr/>
        </p:nvGrpSpPr>
        <p:grpSpPr>
          <a:xfrm>
            <a:off x="9896195" y="688652"/>
            <a:ext cx="2342160" cy="5584680"/>
            <a:chOff x="10025615" y="744840"/>
            <a:chExt cx="2342160" cy="5584680"/>
          </a:xfrm>
        </p:grpSpPr>
        <p:sp>
          <p:nvSpPr>
            <p:cNvPr id="1883" name="CustomShape 27"/>
            <p:cNvSpPr/>
            <p:nvPr/>
          </p:nvSpPr>
          <p:spPr>
            <a:xfrm>
              <a:off x="10134360" y="774720"/>
              <a:ext cx="2125800" cy="450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One single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I32.4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longa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muelleri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Aq135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w01</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MAR</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atlantica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macrocephali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AU58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EL33</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megaterium</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AU474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spongiae</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Aq107</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aggregata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latercula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BL5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pacifica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agarivorans</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agarilytica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amphilecti</a:t>
              </a:r>
              <a:endParaRPr lang="pt-PT" sz="1200" b="0" strike="noStrike" spc="-1">
                <a:latin typeface="Arial"/>
              </a:endParaRPr>
            </a:p>
            <a:p>
              <a:pPr>
                <a:lnSpc>
                  <a:spcPct val="100000"/>
                </a:lnSpc>
              </a:pPr>
              <a:endParaRPr lang="pt-PT" sz="1200" b="0" strike="noStrike" spc="-1">
                <a:latin typeface="Arial"/>
              </a:endParaRPr>
            </a:p>
          </p:txBody>
        </p:sp>
        <p:sp>
          <p:nvSpPr>
            <p:cNvPr id="1884" name="CustomShape 28"/>
            <p:cNvSpPr/>
            <p:nvPr/>
          </p:nvSpPr>
          <p:spPr>
            <a:xfrm>
              <a:off x="10025615" y="5290560"/>
              <a:ext cx="2342160" cy="103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Outside of the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349</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78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AU119</a:t>
              </a:r>
              <a:endParaRPr lang="pt-PT" sz="1200" b="0" strike="noStrike" spc="-1">
                <a:latin typeface="Arial"/>
              </a:endParaRPr>
            </a:p>
          </p:txBody>
        </p:sp>
        <p:sp>
          <p:nvSpPr>
            <p:cNvPr id="1885" name="CustomShape 29"/>
            <p:cNvSpPr/>
            <p:nvPr/>
          </p:nvSpPr>
          <p:spPr>
            <a:xfrm>
              <a:off x="10072800" y="744840"/>
              <a:ext cx="1990440" cy="442404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86" name="CustomShape 30"/>
            <p:cNvSpPr/>
            <p:nvPr/>
          </p:nvSpPr>
          <p:spPr>
            <a:xfrm>
              <a:off x="10072800" y="5283360"/>
              <a:ext cx="1990440" cy="104616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sp>
        <p:nvSpPr>
          <p:cNvPr id="1887" name="CustomShape 31"/>
          <p:cNvSpPr/>
          <p:nvPr/>
        </p:nvSpPr>
        <p:spPr>
          <a:xfrm>
            <a:off x="7984080" y="12204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grpSp>
        <p:nvGrpSpPr>
          <p:cNvPr id="1888" name="Group 32"/>
          <p:cNvGrpSpPr/>
          <p:nvPr/>
        </p:nvGrpSpPr>
        <p:grpSpPr>
          <a:xfrm>
            <a:off x="1080" y="1842120"/>
            <a:ext cx="2434320" cy="1119960"/>
            <a:chOff x="1080" y="1842120"/>
            <a:chExt cx="2434320" cy="1119960"/>
          </a:xfrm>
        </p:grpSpPr>
        <p:sp>
          <p:nvSpPr>
            <p:cNvPr id="1889" name="CustomShape 33"/>
            <p:cNvSpPr/>
            <p:nvPr/>
          </p:nvSpPr>
          <p:spPr>
            <a:xfrm>
              <a:off x="1080" y="1899000"/>
              <a:ext cx="24343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Absence of a statistical difference between  annotated genomes</a:t>
              </a:r>
              <a:endParaRPr lang="pt-PT" sz="1600" b="0" strike="noStrike" spc="-1">
                <a:latin typeface="Arial"/>
              </a:endParaRPr>
            </a:p>
          </p:txBody>
        </p:sp>
        <p:sp>
          <p:nvSpPr>
            <p:cNvPr id="1890" name="CustomShape 34"/>
            <p:cNvSpPr/>
            <p:nvPr/>
          </p:nvSpPr>
          <p:spPr>
            <a:xfrm>
              <a:off x="78480" y="1842120"/>
              <a:ext cx="2314080" cy="95292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77" name="Group 4"/>
          <p:cNvGrpSpPr/>
          <p:nvPr/>
        </p:nvGrpSpPr>
        <p:grpSpPr>
          <a:xfrm>
            <a:off x="1996440" y="783780"/>
            <a:ext cx="8934360" cy="5290440"/>
            <a:chOff x="2098800" y="1310760"/>
            <a:chExt cx="7993800" cy="4452120"/>
          </a:xfrm>
        </p:grpSpPr>
        <p:pic>
          <p:nvPicPr>
            <p:cNvPr id="878" name="Picture 4" descr="A close up of text on a white background  Description automatically generated"/>
            <p:cNvPicPr/>
            <p:nvPr/>
          </p:nvPicPr>
          <p:blipFill>
            <a:blip r:embed="rId3"/>
            <a:srcRect t="567" b="40577"/>
            <a:stretch/>
          </p:blipFill>
          <p:spPr>
            <a:xfrm>
              <a:off x="2098800" y="1310760"/>
              <a:ext cx="7993800" cy="4452120"/>
            </a:xfrm>
            <a:prstGeom prst="rect">
              <a:avLst/>
            </a:prstGeom>
            <a:ln w="38160">
              <a:solidFill>
                <a:schemeClr val="bg1"/>
              </a:solidFill>
              <a:round/>
            </a:ln>
          </p:spPr>
        </p:pic>
        <p:sp>
          <p:nvSpPr>
            <p:cNvPr id="879" name="CustomShape 5"/>
            <p:cNvSpPr/>
            <p:nvPr/>
          </p:nvSpPr>
          <p:spPr>
            <a:xfrm>
              <a:off x="2098800" y="1310760"/>
              <a:ext cx="226080" cy="162360"/>
            </a:xfrm>
            <a:prstGeom prst="rect">
              <a:avLst/>
            </a:prstGeom>
            <a:solidFill>
              <a:srgbClr val="FFFFFF"/>
            </a:solidFill>
            <a:ln w="38160">
              <a:solidFill>
                <a:schemeClr val="bg1"/>
              </a:solidFill>
            </a:ln>
          </p:spPr>
          <p:style>
            <a:lnRef idx="2">
              <a:schemeClr val="accent1">
                <a:shade val="50000"/>
              </a:schemeClr>
            </a:lnRef>
            <a:fillRef idx="1">
              <a:schemeClr val="accent1"/>
            </a:fillRef>
            <a:effectRef idx="0">
              <a:schemeClr val="accent1"/>
            </a:effectRef>
            <a:fontRef idx="minor"/>
          </p:style>
        </p:sp>
      </p:grpSp>
      <p:grpSp>
        <p:nvGrpSpPr>
          <p:cNvPr id="2" name="Agrupar 1">
            <a:extLst>
              <a:ext uri="{FF2B5EF4-FFF2-40B4-BE49-F238E27FC236}">
                <a16:creationId xmlns:a16="http://schemas.microsoft.com/office/drawing/2014/main" id="{0CB5E7F5-C5FD-46F4-8028-B9BD368C83ED}"/>
              </a:ext>
            </a:extLst>
          </p:cNvPr>
          <p:cNvGrpSpPr/>
          <p:nvPr/>
        </p:nvGrpSpPr>
        <p:grpSpPr>
          <a:xfrm>
            <a:off x="294720" y="256320"/>
            <a:ext cx="1292697" cy="905759"/>
            <a:chOff x="193195" y="754605"/>
            <a:chExt cx="1292697" cy="905759"/>
          </a:xfrm>
        </p:grpSpPr>
        <p:sp>
          <p:nvSpPr>
            <p:cNvPr id="7" name="CustomShape 16">
              <a:extLst>
                <a:ext uri="{FF2B5EF4-FFF2-40B4-BE49-F238E27FC236}">
                  <a16:creationId xmlns:a16="http://schemas.microsoft.com/office/drawing/2014/main" id="{2C99DB15-2872-4F9F-83F9-50B0789144FB}"/>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8" name="CustomShape 17">
              <a:extLst>
                <a:ext uri="{FF2B5EF4-FFF2-40B4-BE49-F238E27FC236}">
                  <a16:creationId xmlns:a16="http://schemas.microsoft.com/office/drawing/2014/main" id="{8F9F8D88-A605-456C-ABCB-A3BE0D2A0653}"/>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
        <p:nvSpPr>
          <p:cNvPr id="9" name="CustomShape 25">
            <a:extLst>
              <a:ext uri="{FF2B5EF4-FFF2-40B4-BE49-F238E27FC236}">
                <a16:creationId xmlns:a16="http://schemas.microsoft.com/office/drawing/2014/main" id="{4E1F259A-1AF4-4447-967D-BD7CD9689C1C}"/>
              </a:ext>
            </a:extLst>
          </p:cNvPr>
          <p:cNvSpPr/>
          <p:nvPr/>
        </p:nvSpPr>
        <p:spPr>
          <a:xfrm>
            <a:off x="7818120" y="15336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sp>
        <p:nvSpPr>
          <p:cNvPr id="10" name="CustomShape 1">
            <a:extLst>
              <a:ext uri="{FF2B5EF4-FFF2-40B4-BE49-F238E27FC236}">
                <a16:creationId xmlns:a16="http://schemas.microsoft.com/office/drawing/2014/main" id="{2B7FFEBD-6483-40DD-A3A4-034049BD6C5E}"/>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 name="CustomShape 5"/>
          <p:cNvSpPr/>
          <p:nvPr/>
        </p:nvSpPr>
        <p:spPr>
          <a:xfrm>
            <a:off x="8517030" y="823055"/>
            <a:ext cx="3789918" cy="166053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400" b="1" strike="noStrike" spc="-1" err="1">
                <a:solidFill>
                  <a:srgbClr val="000000"/>
                </a:solidFill>
                <a:latin typeface="open sans"/>
                <a:ea typeface="Open Sans"/>
              </a:rPr>
              <a:t>Yes</a:t>
            </a:r>
            <a:endParaRPr lang="pt-PT" sz="2400" b="0" strike="noStrike" spc="-1">
              <a:latin typeface="open sans"/>
            </a:endParaRPr>
          </a:p>
          <a:p>
            <a:pPr algn="ctr">
              <a:lnSpc>
                <a:spcPct val="100000"/>
              </a:lnSpc>
            </a:pPr>
            <a:r>
              <a:rPr lang="pt-PT" sz="2000" b="1" strike="noStrike" spc="-1">
                <a:solidFill>
                  <a:srgbClr val="000000"/>
                </a:solidFill>
                <a:latin typeface="open sans"/>
                <a:ea typeface="Open Sans"/>
              </a:rPr>
              <a:t> </a:t>
            </a:r>
            <a:endParaRPr lang="pt-PT" sz="2000" b="0" strike="noStrike" spc="-1">
              <a:latin typeface="open sans"/>
            </a:endParaRPr>
          </a:p>
          <a:p>
            <a:pPr algn="ctr">
              <a:lnSpc>
                <a:spcPct val="100000"/>
              </a:lnSpc>
            </a:pPr>
            <a:r>
              <a:rPr lang="pt-PT" sz="2000" b="0" strike="noStrike" spc="-1" err="1">
                <a:solidFill>
                  <a:srgbClr val="000000"/>
                </a:solidFill>
                <a:latin typeface="open sans"/>
                <a:ea typeface="Open Sans"/>
              </a:rPr>
              <a:t>Confirmed</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by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one-way</a:t>
            </a:r>
            <a:r>
              <a:rPr lang="pt-PT" sz="2000" b="0" strike="noStrike" spc="-1">
                <a:solidFill>
                  <a:srgbClr val="000000"/>
                </a:solidFill>
                <a:latin typeface="open sans"/>
                <a:ea typeface="Open Sans"/>
              </a:rPr>
              <a:t> </a:t>
            </a:r>
            <a:r>
              <a:rPr lang="pt-PT" sz="2000" b="1" strike="noStrike" spc="-1" err="1">
                <a:solidFill>
                  <a:srgbClr val="000000"/>
                </a:solidFill>
                <a:latin typeface="open sans"/>
                <a:ea typeface="Open Sans"/>
              </a:rPr>
              <a:t>Permanova</a:t>
            </a:r>
            <a:endParaRPr lang="pt-PT" sz="2000" b="0" strike="noStrike" spc="-1">
              <a:latin typeface="open sans"/>
            </a:endParaRPr>
          </a:p>
          <a:p>
            <a:pPr algn="ctr">
              <a:lnSpc>
                <a:spcPct val="100000"/>
              </a:lnSpc>
            </a:pPr>
            <a:r>
              <a:rPr lang="en-GB" sz="1800" b="0" strike="noStrike" spc="-1">
                <a:solidFill>
                  <a:srgbClr val="000000"/>
                </a:solidFill>
                <a:latin typeface="open sans"/>
                <a:ea typeface="Open Sans"/>
              </a:rPr>
              <a:t>(Permutational analysis of variance)</a:t>
            </a:r>
            <a:endParaRPr lang="pt-PT" sz="1800" b="0" strike="noStrike" spc="-1">
              <a:latin typeface="open sans"/>
            </a:endParaRPr>
          </a:p>
        </p:txBody>
      </p:sp>
      <p:pic>
        <p:nvPicPr>
          <p:cNvPr id="1766" name="Imagem 1_1"/>
          <p:cNvPicPr/>
          <p:nvPr/>
        </p:nvPicPr>
        <p:blipFill>
          <a:blip r:embed="rId3"/>
          <a:stretch/>
        </p:blipFill>
        <p:spPr>
          <a:xfrm>
            <a:off x="387360" y="2064240"/>
            <a:ext cx="3572280" cy="2798640"/>
          </a:xfrm>
          <a:prstGeom prst="rect">
            <a:avLst/>
          </a:prstGeom>
          <a:ln w="28440">
            <a:solidFill>
              <a:schemeClr val="accent1">
                <a:lumMod val="50000"/>
              </a:schemeClr>
            </a:solidFill>
            <a:round/>
          </a:ln>
        </p:spPr>
      </p:pic>
      <p:sp>
        <p:nvSpPr>
          <p:cNvPr id="1767" name="CustomShape 3"/>
          <p:cNvSpPr/>
          <p:nvPr/>
        </p:nvSpPr>
        <p:spPr>
          <a:xfrm>
            <a:off x="4650195" y="851290"/>
            <a:ext cx="330851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a:solidFill>
                  <a:srgbClr val="000000"/>
                </a:solidFill>
                <a:latin typeface="open sans"/>
                <a:ea typeface="Open Sans"/>
              </a:rPr>
              <a:t>Are </a:t>
            </a:r>
            <a:r>
              <a:rPr lang="pt-PT" sz="2000" b="0" strike="noStrike" spc="-1" err="1">
                <a:solidFill>
                  <a:srgbClr val="000000"/>
                </a:solidFill>
                <a:latin typeface="open sans"/>
                <a:ea typeface="Open Sans"/>
              </a:rPr>
              <a:t>these</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groups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statistically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significant</a:t>
            </a:r>
            <a:r>
              <a:rPr lang="pt-PT" sz="2000" b="0" strike="noStrike" spc="-1">
                <a:solidFill>
                  <a:srgbClr val="000000"/>
                </a:solidFill>
                <a:latin typeface="open sans"/>
                <a:ea typeface="Open Sans"/>
              </a:rPr>
              <a:t>?</a:t>
            </a:r>
            <a:endParaRPr lang="pt-PT" sz="2000" b="0" strike="noStrike" spc="-1">
              <a:latin typeface="open sans"/>
            </a:endParaRPr>
          </a:p>
        </p:txBody>
      </p:sp>
      <p:sp>
        <p:nvSpPr>
          <p:cNvPr id="1768" name="CustomShape 4"/>
          <p:cNvSpPr/>
          <p:nvPr/>
        </p:nvSpPr>
        <p:spPr>
          <a:xfrm rot="16200000">
            <a:off x="8397265" y="83771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1" name="CustomShape 14"/>
          <p:cNvSpPr/>
          <p:nvPr/>
        </p:nvSpPr>
        <p:spPr>
          <a:xfrm>
            <a:off x="4923128" y="2897911"/>
            <a:ext cx="316219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err="1">
                <a:solidFill>
                  <a:srgbClr val="000000"/>
                </a:solidFill>
                <a:latin typeface="open sans"/>
                <a:ea typeface="Open Sans"/>
              </a:rPr>
              <a:t>Division</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of</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the</a:t>
            </a:r>
            <a:r>
              <a:rPr lang="pt-PT" sz="2000" b="0" strike="noStrike" spc="-1">
                <a:solidFill>
                  <a:srgbClr val="000000"/>
                </a:solidFill>
                <a:latin typeface="open sans"/>
                <a:ea typeface="Open Sans"/>
              </a:rPr>
              <a:t> 26 </a:t>
            </a:r>
            <a:r>
              <a:rPr lang="pt-PT" sz="2000" b="0" strike="noStrike" spc="-1" err="1">
                <a:solidFill>
                  <a:srgbClr val="000000"/>
                </a:solidFill>
                <a:latin typeface="open sans"/>
                <a:ea typeface="Open Sans"/>
              </a:rPr>
              <a:t>genomes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into</a:t>
            </a:r>
            <a:r>
              <a:rPr lang="pt-PT" sz="2000" b="0" strike="noStrike" spc="-1">
                <a:solidFill>
                  <a:srgbClr val="000000"/>
                </a:solidFill>
                <a:latin typeface="open sans"/>
                <a:ea typeface="Open Sans"/>
              </a:rPr>
              <a:t> </a:t>
            </a:r>
            <a:r>
              <a:rPr lang="pt-PT" sz="2000" b="1" strike="noStrike" spc="-1">
                <a:solidFill>
                  <a:srgbClr val="000000"/>
                </a:solidFill>
                <a:latin typeface="open sans"/>
                <a:ea typeface="Open Sans"/>
              </a:rPr>
              <a:t>3 clusters</a:t>
            </a:r>
            <a:endParaRPr lang="pt-PT" sz="2000" b="0" strike="noStrike" spc="-1">
              <a:latin typeface="open sans"/>
            </a:endParaRPr>
          </a:p>
        </p:txBody>
      </p:sp>
      <p:sp>
        <p:nvSpPr>
          <p:cNvPr id="1782" name="CustomShape 15"/>
          <p:cNvSpPr/>
          <p:nvPr/>
        </p:nvSpPr>
        <p:spPr>
          <a:xfrm rot="10800000">
            <a:off x="6199150" y="2037439"/>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3" name="CustomShape 16"/>
          <p:cNvSpPr/>
          <p:nvPr/>
        </p:nvSpPr>
        <p:spPr>
          <a:xfrm>
            <a:off x="4308186" y="3109538"/>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CustomShape 3">
            <a:extLst>
              <a:ext uri="{FF2B5EF4-FFF2-40B4-BE49-F238E27FC236}">
                <a16:creationId xmlns:a16="http://schemas.microsoft.com/office/drawing/2014/main" id="{A5475804-01B6-46A1-8A05-E15610947920}"/>
              </a:ext>
            </a:extLst>
          </p:cNvPr>
          <p:cNvSpPr/>
          <p:nvPr/>
        </p:nvSpPr>
        <p:spPr>
          <a:xfrm>
            <a:off x="6304450" y="5506106"/>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3" name="CustomShape 4">
            <a:extLst>
              <a:ext uri="{FF2B5EF4-FFF2-40B4-BE49-F238E27FC236}">
                <a16:creationId xmlns:a16="http://schemas.microsoft.com/office/drawing/2014/main" id="{2EC02E24-93F0-468B-858E-8AB40EEAC056}"/>
              </a:ext>
            </a:extLst>
          </p:cNvPr>
          <p:cNvSpPr/>
          <p:nvPr/>
        </p:nvSpPr>
        <p:spPr>
          <a:xfrm>
            <a:off x="5341151" y="6285511"/>
            <a:ext cx="2243989"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1" strike="noStrike" spc="-1">
                <a:solidFill>
                  <a:srgbClr val="000000"/>
                </a:solidFill>
                <a:latin typeface="open sans"/>
                <a:ea typeface="Open Sans"/>
              </a:rPr>
              <a:t>SIMPER </a:t>
            </a:r>
            <a:r>
              <a:rPr lang="pt-PT" sz="2400" b="1" strike="noStrike" spc="-1" err="1">
                <a:solidFill>
                  <a:srgbClr val="000000"/>
                </a:solidFill>
                <a:latin typeface="open sans"/>
                <a:ea typeface="Open Sans"/>
              </a:rPr>
              <a:t>analysis</a:t>
            </a:r>
            <a:endParaRPr lang="pt-PT" sz="2400" b="0" strike="noStrike" spc="-1">
              <a:latin typeface="open sans"/>
            </a:endParaRPr>
          </a:p>
        </p:txBody>
      </p:sp>
      <p:sp>
        <p:nvSpPr>
          <p:cNvPr id="14" name="CustomShape 15">
            <a:extLst>
              <a:ext uri="{FF2B5EF4-FFF2-40B4-BE49-F238E27FC236}">
                <a16:creationId xmlns:a16="http://schemas.microsoft.com/office/drawing/2014/main" id="{CE00D00A-BD10-4EE0-A777-D81D4D5A62E7}"/>
              </a:ext>
            </a:extLst>
          </p:cNvPr>
          <p:cNvSpPr/>
          <p:nvPr/>
        </p:nvSpPr>
        <p:spPr>
          <a:xfrm>
            <a:off x="6242125" y="384280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5" name="CustomShape 16">
            <a:extLst>
              <a:ext uri="{FF2B5EF4-FFF2-40B4-BE49-F238E27FC236}">
                <a16:creationId xmlns:a16="http://schemas.microsoft.com/office/drawing/2014/main" id="{0AEF06E5-16DF-4CC1-9F18-B9E5AADAC5FC}"/>
              </a:ext>
            </a:extLst>
          </p:cNvPr>
          <p:cNvSpPr/>
          <p:nvPr/>
        </p:nvSpPr>
        <p:spPr>
          <a:xfrm>
            <a:off x="4349264" y="4685697"/>
            <a:ext cx="43099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Which</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COGs</a:t>
            </a:r>
            <a:r>
              <a:rPr lang="pt-PT" sz="1800" strike="noStrike" spc="-1">
                <a:solidFill>
                  <a:srgbClr val="000000"/>
                </a:solidFill>
                <a:latin typeface="open sans"/>
                <a:ea typeface="Open Sans"/>
              </a:rPr>
              <a:t> are more </a:t>
            </a:r>
            <a:r>
              <a:rPr lang="pt-PT" sz="1800" strike="noStrike" spc="-1" err="1">
                <a:solidFill>
                  <a:srgbClr val="000000"/>
                </a:solidFill>
                <a:latin typeface="open sans"/>
                <a:ea typeface="Open Sans"/>
              </a:rPr>
              <a:t>contributive</a:t>
            </a:r>
            <a:r>
              <a:rPr lang="pt-PT" sz="1800" strike="noStrike" spc="-1">
                <a:solidFill>
                  <a:srgbClr val="000000"/>
                </a:solidFill>
                <a:latin typeface="open sans"/>
                <a:ea typeface="Open Sans"/>
              </a:rPr>
              <a:t> for </a:t>
            </a:r>
            <a:r>
              <a:rPr lang="pt-PT" sz="1800" strike="noStrike" spc="-1" err="1">
                <a:solidFill>
                  <a:srgbClr val="000000"/>
                </a:solidFill>
                <a:latin typeface="open sans"/>
                <a:ea typeface="Open Sans"/>
              </a:rPr>
              <a:t>the</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formation</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of</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these</a:t>
            </a:r>
            <a:r>
              <a:rPr lang="pt-PT" sz="1800" strike="noStrike" spc="-1">
                <a:solidFill>
                  <a:srgbClr val="000000"/>
                </a:solidFill>
                <a:latin typeface="open sans"/>
                <a:ea typeface="Open Sans"/>
              </a:rPr>
              <a:t> 3 </a:t>
            </a:r>
            <a:r>
              <a:rPr lang="pt-PT" sz="1800" strike="noStrike" spc="-1" err="1">
                <a:solidFill>
                  <a:srgbClr val="000000"/>
                </a:solidFill>
                <a:latin typeface="open sans"/>
                <a:ea typeface="Open Sans"/>
              </a:rPr>
              <a:t>groups</a:t>
            </a:r>
            <a:r>
              <a:rPr lang="pt-PT" sz="1800" strike="noStrike" spc="-1">
                <a:solidFill>
                  <a:srgbClr val="000000"/>
                </a:solidFill>
                <a:latin typeface="open sans"/>
                <a:ea typeface="Open Sans"/>
              </a:rPr>
              <a:t>?</a:t>
            </a:r>
            <a:endParaRPr lang="pt-PT" sz="1800" strike="noStrike" spc="-1">
              <a:latin typeface="open sans"/>
            </a:endParaRPr>
          </a:p>
        </p:txBody>
      </p:sp>
      <p:grpSp>
        <p:nvGrpSpPr>
          <p:cNvPr id="16" name="Agrupar 15">
            <a:extLst>
              <a:ext uri="{FF2B5EF4-FFF2-40B4-BE49-F238E27FC236}">
                <a16:creationId xmlns:a16="http://schemas.microsoft.com/office/drawing/2014/main" id="{2559FD68-F42B-4D27-883A-691034B33288}"/>
              </a:ext>
            </a:extLst>
          </p:cNvPr>
          <p:cNvGrpSpPr/>
          <p:nvPr/>
        </p:nvGrpSpPr>
        <p:grpSpPr>
          <a:xfrm>
            <a:off x="294720" y="256320"/>
            <a:ext cx="1292697" cy="905759"/>
            <a:chOff x="193195" y="754605"/>
            <a:chExt cx="1292697" cy="905759"/>
          </a:xfrm>
        </p:grpSpPr>
        <p:sp>
          <p:nvSpPr>
            <p:cNvPr id="17" name="CustomShape 16">
              <a:extLst>
                <a:ext uri="{FF2B5EF4-FFF2-40B4-BE49-F238E27FC236}">
                  <a16:creationId xmlns:a16="http://schemas.microsoft.com/office/drawing/2014/main" id="{01F24490-FBBC-4E50-A116-5D870D400167}"/>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8" name="CustomShape 17">
              <a:extLst>
                <a:ext uri="{FF2B5EF4-FFF2-40B4-BE49-F238E27FC236}">
                  <a16:creationId xmlns:a16="http://schemas.microsoft.com/office/drawing/2014/main" id="{36FEF8A9-2FE1-4BDC-8B42-18749DE4EFFD}"/>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2"/>
          <p:cNvSpPr/>
          <p:nvPr/>
        </p:nvSpPr>
        <p:spPr>
          <a:xfrm>
            <a:off x="478080" y="1835640"/>
            <a:ext cx="7196760" cy="15511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115">
              <a:lnSpc>
                <a:spcPct val="107000"/>
              </a:lnSpc>
              <a:buClr>
                <a:srgbClr val="000000"/>
              </a:buClr>
              <a:buFont typeface="Arial"/>
              <a:buChar char="•"/>
            </a:pPr>
            <a:r>
              <a:rPr lang="en-GB" sz="1800" b="0" strike="noStrike" spc="-1">
                <a:solidFill>
                  <a:srgbClr val="000000"/>
                </a:solidFill>
                <a:latin typeface="Open Sans"/>
                <a:ea typeface="Open Sans"/>
              </a:rPr>
              <a:t>Small organic molec</a:t>
            </a:r>
            <a:r>
              <a:rPr lang="en-GB" spc="-1">
                <a:solidFill>
                  <a:srgbClr val="000000"/>
                </a:solidFill>
                <a:latin typeface="Open Sans"/>
              </a:rPr>
              <a:t>ules produced by living organisms;</a:t>
            </a:r>
            <a:endParaRPr lang="pt-PT" spc="-1">
              <a:solidFill>
                <a:srgbClr val="000000"/>
              </a:solidFill>
              <a:latin typeface="Open Sans"/>
            </a:endParaRPr>
          </a:p>
          <a:p>
            <a:pPr marL="285750" indent="-285115">
              <a:lnSpc>
                <a:spcPct val="107000"/>
              </a:lnSpc>
              <a:buClr>
                <a:srgbClr val="000000"/>
              </a:buClr>
              <a:buFont typeface="Arial"/>
              <a:buChar char="•"/>
            </a:pPr>
            <a:endParaRPr lang="en-GB" spc="-1">
              <a:solidFill>
                <a:srgbClr val="000000"/>
              </a:solidFill>
              <a:latin typeface="Open Sans"/>
              <a:ea typeface="Open Sans"/>
            </a:endParaRPr>
          </a:p>
          <a:p>
            <a:pPr marL="285750" indent="-285115">
              <a:lnSpc>
                <a:spcPct val="107000"/>
              </a:lnSpc>
              <a:buClr>
                <a:srgbClr val="000000"/>
              </a:buClr>
              <a:buFont typeface="Arial"/>
              <a:buChar char="•"/>
            </a:pPr>
            <a:r>
              <a:rPr lang="en-GB" spc="-1">
                <a:solidFill>
                  <a:srgbClr val="000000"/>
                </a:solidFill>
                <a:latin typeface="Open Sans"/>
                <a:ea typeface="Open Sans"/>
              </a:rPr>
              <a:t>Normally are secondary metabolites:</a:t>
            </a:r>
            <a:endParaRPr lang="pt-PT" spc="-1">
              <a:solidFill>
                <a:srgbClr val="000000"/>
              </a:solidFill>
              <a:latin typeface="Arial"/>
              <a:ea typeface="Open Sans"/>
            </a:endParaRPr>
          </a:p>
          <a:p>
            <a:pPr marL="742950" lvl="1" indent="-285115">
              <a:lnSpc>
                <a:spcPct val="107000"/>
              </a:lnSpc>
              <a:buClr>
                <a:srgbClr val="000000"/>
              </a:buClr>
              <a:buFont typeface="Arial"/>
              <a:buChar char="•"/>
            </a:pPr>
            <a:r>
              <a:rPr lang="en-GB" spc="-1">
                <a:solidFill>
                  <a:srgbClr val="000000"/>
                </a:solidFill>
                <a:latin typeface="Open Sans"/>
                <a:ea typeface="Open Sans"/>
              </a:rPr>
              <a:t>Not</a:t>
            </a:r>
            <a:r>
              <a:rPr lang="en-GB" sz="1800" b="0" strike="noStrike" spc="-1">
                <a:solidFill>
                  <a:srgbClr val="000000"/>
                </a:solidFill>
                <a:latin typeface="Open Sans"/>
                <a:ea typeface="Open Sans"/>
              </a:rPr>
              <a:t> essential for growth and reproduction;</a:t>
            </a:r>
            <a:endParaRPr lang="pt-PT" sz="1800" b="0" strike="noStrike" spc="-1">
              <a:latin typeface="Arial"/>
            </a:endParaRPr>
          </a:p>
          <a:p>
            <a:pPr marL="742950" lvl="1" indent="-285115">
              <a:lnSpc>
                <a:spcPct val="107000"/>
              </a:lnSpc>
              <a:buClr>
                <a:srgbClr val="000000"/>
              </a:buClr>
              <a:buFont typeface="Arial"/>
              <a:buChar char="•"/>
            </a:pPr>
            <a:r>
              <a:rPr lang="en-GB" sz="1800" b="0" strike="noStrike" spc="-1">
                <a:solidFill>
                  <a:srgbClr val="000000"/>
                </a:solidFill>
                <a:latin typeface="Open Sans"/>
                <a:ea typeface="Open Sans"/>
              </a:rPr>
              <a:t>Provide </a:t>
            </a:r>
            <a:r>
              <a:rPr lang="en-GB" sz="1800" b="1" strike="noStrike" spc="-1">
                <a:solidFill>
                  <a:srgbClr val="000000"/>
                </a:solidFill>
                <a:latin typeface="Open Sans"/>
                <a:ea typeface="Open Sans"/>
              </a:rPr>
              <a:t>survival advantage.</a:t>
            </a:r>
            <a:endParaRPr lang="pt-PT" sz="1800" b="0" strike="noStrike" spc="-1">
              <a:latin typeface="Arial"/>
            </a:endParaRPr>
          </a:p>
        </p:txBody>
      </p:sp>
      <p:sp>
        <p:nvSpPr>
          <p:cNvPr id="313" name="CustomShape 3"/>
          <p:cNvSpPr/>
          <p:nvPr/>
        </p:nvSpPr>
        <p:spPr>
          <a:xfrm>
            <a:off x="8227446" y="3523600"/>
            <a:ext cx="1570568" cy="95842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7000"/>
              </a:lnSpc>
            </a:pPr>
            <a:r>
              <a:rPr lang="en-GB" spc="-1">
                <a:solidFill>
                  <a:srgbClr val="000000"/>
                </a:solidFill>
                <a:latin typeface="Open Sans"/>
                <a:ea typeface="Open Sans"/>
              </a:rPr>
              <a:t>Several </a:t>
            </a:r>
            <a:r>
              <a:rPr lang="en-GB" sz="1800" strike="noStrike" spc="-1">
                <a:solidFill>
                  <a:srgbClr val="000000"/>
                </a:solidFill>
                <a:latin typeface="Open Sans"/>
                <a:ea typeface="Open Sans"/>
              </a:rPr>
              <a:t>classes of compounds</a:t>
            </a:r>
            <a:endParaRPr lang="pt-PT" sz="1800" strike="noStrike" spc="-1">
              <a:latin typeface="Arial"/>
            </a:endParaRPr>
          </a:p>
        </p:txBody>
      </p:sp>
      <p:sp>
        <p:nvSpPr>
          <p:cNvPr id="314" name="CustomShape 4"/>
          <p:cNvSpPr/>
          <p:nvPr/>
        </p:nvSpPr>
        <p:spPr>
          <a:xfrm>
            <a:off x="6471198" y="3404184"/>
            <a:ext cx="165780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Alkaloids</a:t>
            </a:r>
            <a:endParaRPr lang="pt-PT" sz="1800" b="0" strike="noStrike" spc="-1">
              <a:latin typeface="Arial"/>
            </a:endParaRPr>
          </a:p>
        </p:txBody>
      </p:sp>
      <p:sp>
        <p:nvSpPr>
          <p:cNvPr id="315" name="CustomShape 5"/>
          <p:cNvSpPr/>
          <p:nvPr/>
        </p:nvSpPr>
        <p:spPr>
          <a:xfrm>
            <a:off x="9509238" y="3531624"/>
            <a:ext cx="16610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Terpenes</a:t>
            </a:r>
            <a:endParaRPr lang="pt-PT" sz="1800" b="0" strike="noStrike" spc="-1">
              <a:latin typeface="Arial"/>
            </a:endParaRPr>
          </a:p>
        </p:txBody>
      </p:sp>
      <p:sp>
        <p:nvSpPr>
          <p:cNvPr id="316" name="CustomShape 6"/>
          <p:cNvSpPr/>
          <p:nvPr/>
        </p:nvSpPr>
        <p:spPr>
          <a:xfrm>
            <a:off x="7878662" y="2805480"/>
            <a:ext cx="20192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Saccharides</a:t>
            </a:r>
            <a:endParaRPr lang="pt-PT" sz="1800" b="0" strike="noStrike" spc="-1">
              <a:latin typeface="Arial"/>
            </a:endParaRPr>
          </a:p>
        </p:txBody>
      </p:sp>
      <p:sp>
        <p:nvSpPr>
          <p:cNvPr id="317" name="CustomShape 7"/>
          <p:cNvSpPr/>
          <p:nvPr/>
        </p:nvSpPr>
        <p:spPr>
          <a:xfrm>
            <a:off x="6933438" y="4423704"/>
            <a:ext cx="1152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Peptides</a:t>
            </a:r>
            <a:endParaRPr lang="pt-PT" sz="1800" b="0" strike="noStrike" spc="-1">
              <a:latin typeface="Arial"/>
            </a:endParaRPr>
          </a:p>
        </p:txBody>
      </p:sp>
      <p:sp>
        <p:nvSpPr>
          <p:cNvPr id="318" name="CustomShape 8"/>
          <p:cNvSpPr/>
          <p:nvPr/>
        </p:nvSpPr>
        <p:spPr>
          <a:xfrm>
            <a:off x="9459198" y="4452864"/>
            <a:ext cx="1914604" cy="39621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2000" strike="noStrike" spc="-1">
                <a:solidFill>
                  <a:srgbClr val="000000"/>
                </a:solidFill>
                <a:latin typeface="Open Sans"/>
                <a:ea typeface="Open Sans"/>
              </a:rPr>
              <a:t>Polyketides</a:t>
            </a:r>
            <a:endParaRPr lang="pt-PT" sz="2000" strike="noStrike" spc="-1">
              <a:latin typeface="Arial"/>
            </a:endParaRPr>
          </a:p>
        </p:txBody>
      </p:sp>
      <p:sp>
        <p:nvSpPr>
          <p:cNvPr id="319" name="CustomShape 9"/>
          <p:cNvSpPr/>
          <p:nvPr/>
        </p:nvSpPr>
        <p:spPr>
          <a:xfrm>
            <a:off x="8097542" y="3249336"/>
            <a:ext cx="1798920" cy="15811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320" name="Imagem 18"/>
          <p:cNvPicPr/>
          <p:nvPr/>
        </p:nvPicPr>
        <p:blipFill>
          <a:blip r:embed="rId3"/>
          <a:srcRect l="62172" t="2759" r="6066" b="71380"/>
          <a:stretch/>
        </p:blipFill>
        <p:spPr>
          <a:xfrm>
            <a:off x="0" y="4614120"/>
            <a:ext cx="3303720" cy="2079000"/>
          </a:xfrm>
          <a:prstGeom prst="rect">
            <a:avLst/>
          </a:prstGeom>
          <a:ln>
            <a:noFill/>
          </a:ln>
        </p:spPr>
      </p:pic>
      <p:sp>
        <p:nvSpPr>
          <p:cNvPr id="321" name="CustomShape 10"/>
          <p:cNvSpPr/>
          <p:nvPr/>
        </p:nvSpPr>
        <p:spPr>
          <a:xfrm>
            <a:off x="6893838" y="5176824"/>
            <a:ext cx="420012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Non-ribosomal peptides (NRPs)</a:t>
            </a:r>
            <a:endParaRPr lang="pt-PT" sz="1800" b="0" strike="noStrike" spc="-1">
              <a:latin typeface="Arial"/>
            </a:endParaRPr>
          </a:p>
        </p:txBody>
      </p:sp>
      <p:sp>
        <p:nvSpPr>
          <p:cNvPr id="322" name="CustomShape 1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a:t>
            </a:r>
            <a:r>
              <a:rPr lang="en-GB" sz="1400" b="0" strike="noStrike" spc="-1">
                <a:solidFill>
                  <a:srgbClr val="767171"/>
                </a:solidFill>
                <a:latin typeface="Calibri"/>
              </a:rPr>
              <a:t> </a:t>
            </a:r>
            <a:r>
              <a:rPr lang="en-GB" sz="1400" b="0" i="1" strike="noStrike" spc="-1">
                <a:solidFill>
                  <a:srgbClr val="767171"/>
                </a:solidFill>
                <a:latin typeface="Calibri"/>
              </a:rPr>
              <a:t>Discovery</a:t>
            </a:r>
            <a:r>
              <a:rPr lang="en-GB" sz="1400" b="0" strike="noStrike" spc="-1">
                <a:solidFill>
                  <a:srgbClr val="767171"/>
                </a:solidFill>
                <a:latin typeface="Calibri"/>
              </a:rPr>
              <a:t> </a:t>
            </a:r>
            <a:r>
              <a:rPr lang="en-GB" sz="1400" b="0" i="1" strike="noStrike" spc="-1">
                <a:solidFill>
                  <a:srgbClr val="767171"/>
                </a:solidFill>
                <a:latin typeface="Calibri"/>
              </a:rPr>
              <a:t>Today</a:t>
            </a:r>
            <a:r>
              <a:rPr lang="en-GB" sz="1400" b="0" strike="noStrike" spc="-1">
                <a:solidFill>
                  <a:srgbClr val="767171"/>
                </a:solidFill>
                <a:latin typeface="Calibri"/>
              </a:rPr>
              <a:t>, 13(19–20), 894–901. </a:t>
            </a:r>
            <a:endParaRPr lang="pt-PT" sz="1400" b="0" strike="noStrike" spc="-1">
              <a:latin typeface="Arial"/>
            </a:endParaRPr>
          </a:p>
        </p:txBody>
      </p:sp>
      <p:sp>
        <p:nvSpPr>
          <p:cNvPr id="14" name="CustomShape 9">
            <a:extLst>
              <a:ext uri="{FF2B5EF4-FFF2-40B4-BE49-F238E27FC236}">
                <a16:creationId xmlns:a16="http://schemas.microsoft.com/office/drawing/2014/main" id="{C9FEFF4B-F88F-400C-A11B-F8C1DEF4A61C}"/>
              </a:ext>
            </a:extLst>
          </p:cNvPr>
          <p:cNvSpPr/>
          <p:nvPr/>
        </p:nvSpPr>
        <p:spPr>
          <a:xfrm>
            <a:off x="47808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dirty="0">
                <a:solidFill>
                  <a:srgbClr val="203864"/>
                </a:solidFill>
                <a:latin typeface="Calibri Light"/>
              </a:rPr>
              <a:t>Natural Products Discovery</a:t>
            </a:r>
            <a:endParaRPr lang="pt-PT" sz="4400" b="0" strike="noStrike" spc="-1" dirty="0">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04" name="Table 1"/>
          <p:cNvGraphicFramePr/>
          <p:nvPr>
            <p:extLst>
              <p:ext uri="{D42A27DB-BD31-4B8C-83A1-F6EECF244321}">
                <p14:modId xmlns:p14="http://schemas.microsoft.com/office/powerpoint/2010/main" val="292188981"/>
              </p:ext>
            </p:extLst>
          </p:nvPr>
        </p:nvGraphicFramePr>
        <p:xfrm>
          <a:off x="1447480" y="1814577"/>
          <a:ext cx="9131400" cy="4703760"/>
        </p:xfrm>
        <a:graphic>
          <a:graphicData uri="http://schemas.openxmlformats.org/drawingml/2006/table">
            <a:tbl>
              <a:tblPr/>
              <a:tblGrid>
                <a:gridCol w="1053720">
                  <a:extLst>
                    <a:ext uri="{9D8B030D-6E8A-4147-A177-3AD203B41FA5}">
                      <a16:colId xmlns:a16="http://schemas.microsoft.com/office/drawing/2014/main" val="20000"/>
                    </a:ext>
                  </a:extLst>
                </a:gridCol>
                <a:gridCol w="1119240">
                  <a:extLst>
                    <a:ext uri="{9D8B030D-6E8A-4147-A177-3AD203B41FA5}">
                      <a16:colId xmlns:a16="http://schemas.microsoft.com/office/drawing/2014/main" val="20001"/>
                    </a:ext>
                  </a:extLst>
                </a:gridCol>
                <a:gridCol w="1102680">
                  <a:extLst>
                    <a:ext uri="{9D8B030D-6E8A-4147-A177-3AD203B41FA5}">
                      <a16:colId xmlns:a16="http://schemas.microsoft.com/office/drawing/2014/main" val="20002"/>
                    </a:ext>
                  </a:extLst>
                </a:gridCol>
                <a:gridCol w="5855760">
                  <a:extLst>
                    <a:ext uri="{9D8B030D-6E8A-4147-A177-3AD203B41FA5}">
                      <a16:colId xmlns:a16="http://schemas.microsoft.com/office/drawing/2014/main" val="20003"/>
                    </a:ext>
                  </a:extLst>
                </a:gridCol>
              </a:tblGrid>
              <a:tr h="477360">
                <a:tc>
                  <a:txBody>
                    <a:bodyPr/>
                    <a:lstStyle/>
                    <a:p>
                      <a:pPr>
                        <a:lnSpc>
                          <a:spcPct val="100000"/>
                        </a:lnSpc>
                      </a:pPr>
                      <a:r>
                        <a:rPr lang="en-GB" sz="1600" b="1" strike="noStrike" spc="-1">
                          <a:solidFill>
                            <a:srgbClr val="000000"/>
                          </a:solidFill>
                          <a:latin typeface="Open Sans"/>
                          <a:ea typeface="Open Sans"/>
                        </a:rPr>
                        <a:t>Taxon</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Av. dissim</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Contrib. %</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Annotation </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080">
                      <a:solidFill>
                        <a:srgbClr val="222A35"/>
                      </a:solidFill>
                    </a:lnB>
                    <a:noFill/>
                  </a:tcPr>
                </a:tc>
                <a:extLst>
                  <a:ext uri="{0D108BD9-81ED-4DB2-BD59-A6C34878D82A}">
                    <a16:rowId xmlns:a16="http://schemas.microsoft.com/office/drawing/2014/main" val="10000"/>
                  </a:ext>
                </a:extLst>
              </a:tr>
              <a:tr h="477360">
                <a:tc>
                  <a:txBody>
                    <a:bodyPr/>
                    <a:lstStyle/>
                    <a:p>
                      <a:pPr>
                        <a:lnSpc>
                          <a:spcPct val="100000"/>
                        </a:lnSpc>
                      </a:pPr>
                      <a:r>
                        <a:rPr lang="en-GB" sz="1600" b="0" strike="noStrike" spc="-1">
                          <a:solidFill>
                            <a:srgbClr val="000000"/>
                          </a:solidFill>
                          <a:latin typeface="Open Sans"/>
                          <a:ea typeface="Open Sans"/>
                        </a:rPr>
                        <a:t>COG3321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0,05777</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0,3766</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1" strike="noStrike" spc="-1">
                          <a:solidFill>
                            <a:srgbClr val="000000"/>
                          </a:solidFill>
                          <a:latin typeface="Open Sans"/>
                          <a:ea typeface="Open Sans"/>
                        </a:rPr>
                        <a:t>Acyl transferase domain in polyketide synthase (PKS) enzymes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28080">
                      <a:solidFill>
                        <a:srgbClr val="222A35"/>
                      </a:solidFill>
                    </a:lnT>
                    <a:noFill/>
                  </a:tcPr>
                </a:tc>
                <a:extLst>
                  <a:ext uri="{0D108BD9-81ED-4DB2-BD59-A6C34878D82A}">
                    <a16:rowId xmlns:a16="http://schemas.microsoft.com/office/drawing/2014/main" val="10001"/>
                  </a:ext>
                </a:extLst>
              </a:tr>
              <a:tr h="242640">
                <a:tc>
                  <a:txBody>
                    <a:bodyPr/>
                    <a:lstStyle/>
                    <a:p>
                      <a:pPr>
                        <a:lnSpc>
                          <a:spcPct val="100000"/>
                        </a:lnSpc>
                      </a:pPr>
                      <a:r>
                        <a:rPr lang="en-GB" sz="1600" b="0" strike="noStrike" spc="-1">
                          <a:solidFill>
                            <a:srgbClr val="000000"/>
                          </a:solidFill>
                          <a:latin typeface="Open Sans"/>
                          <a:ea typeface="Open Sans"/>
                        </a:rPr>
                        <a:t>COG4886</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0,04966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0,3238</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Leucine-rich repeat (LRR) protein</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242640">
                <a:tc>
                  <a:txBody>
                    <a:bodyPr/>
                    <a:lstStyle/>
                    <a:p>
                      <a:pPr>
                        <a:lnSpc>
                          <a:spcPct val="100000"/>
                        </a:lnSpc>
                      </a:pPr>
                      <a:r>
                        <a:rPr lang="en-GB" sz="1600" b="0" strike="noStrike" spc="-1">
                          <a:solidFill>
                            <a:srgbClr val="000000"/>
                          </a:solidFill>
                          <a:latin typeface="Open Sans"/>
                          <a:ea typeface="Open Sans"/>
                        </a:rPr>
                        <a:t>COG2273</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0,04762</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0,3105</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Beta-glucanase, GH16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477360">
                <a:tc>
                  <a:txBody>
                    <a:bodyPr/>
                    <a:lstStyle/>
                    <a:p>
                      <a:pPr>
                        <a:lnSpc>
                          <a:spcPct val="100000"/>
                        </a:lnSpc>
                      </a:pPr>
                      <a:r>
                        <a:rPr lang="en-GB" sz="1600" b="0" strike="noStrike" spc="-1">
                          <a:solidFill>
                            <a:srgbClr val="000000"/>
                          </a:solidFill>
                          <a:latin typeface="Open Sans"/>
                          <a:ea typeface="Open Sans"/>
                        </a:rPr>
                        <a:t>COG2207</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0,04713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0,3073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AraC-type DNA-binding domain and AraC-containing proteins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4"/>
                  </a:ext>
                </a:extLst>
              </a:tr>
              <a:tr h="242640">
                <a:tc>
                  <a:txBody>
                    <a:bodyPr/>
                    <a:lstStyle/>
                    <a:p>
                      <a:pPr>
                        <a:lnSpc>
                          <a:spcPct val="100000"/>
                        </a:lnSpc>
                      </a:pPr>
                      <a:r>
                        <a:rPr lang="en-GB" sz="1600" b="0" strike="noStrike" spc="-1">
                          <a:solidFill>
                            <a:srgbClr val="000000"/>
                          </a:solidFill>
                          <a:latin typeface="Open Sans"/>
                          <a:ea typeface="Open Sans"/>
                        </a:rPr>
                        <a:t>COG3275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0,04656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0,3036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Sensor histidine kinase, LytS/YehU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5"/>
                  </a:ext>
                </a:extLst>
              </a:tr>
              <a:tr h="242640">
                <a:tc>
                  <a:txBody>
                    <a:bodyPr/>
                    <a:lstStyle/>
                    <a:p>
                      <a:pPr>
                        <a:lnSpc>
                          <a:spcPct val="100000"/>
                        </a:lnSpc>
                      </a:pPr>
                      <a:r>
                        <a:rPr lang="en-GB" sz="1600" b="0" strike="noStrike" spc="-1">
                          <a:solidFill>
                            <a:srgbClr val="000000"/>
                          </a:solidFill>
                          <a:latin typeface="Open Sans"/>
                          <a:ea typeface="Open Sans"/>
                        </a:rPr>
                        <a:t>COG1020</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0,04599</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0,2999</a:t>
                      </a:r>
                      <a:endParaRPr lang="pt-PT" sz="1600" b="0" strike="noStrike" spc="-1">
                        <a:latin typeface="Times New Roman"/>
                      </a:endParaRPr>
                    </a:p>
                  </a:txBody>
                  <a:tcPr marL="7560" marR="7560">
                    <a:noFill/>
                  </a:tcPr>
                </a:tc>
                <a:tc>
                  <a:txBody>
                    <a:bodyPr/>
                    <a:lstStyle/>
                    <a:p>
                      <a:pPr>
                        <a:lnSpc>
                          <a:spcPct val="100000"/>
                        </a:lnSpc>
                      </a:pPr>
                      <a:r>
                        <a:rPr lang="en-GB" sz="1600" b="1" strike="noStrike" spc="-1">
                          <a:solidFill>
                            <a:srgbClr val="000000"/>
                          </a:solidFill>
                          <a:latin typeface="Open Sans"/>
                          <a:ea typeface="Open Sans"/>
                        </a:rPr>
                        <a:t>Non-ribosomal peptide synthetase component F</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6"/>
                  </a:ext>
                </a:extLst>
              </a:tr>
              <a:tr h="242640">
                <a:tc>
                  <a:txBody>
                    <a:bodyPr/>
                    <a:lstStyle/>
                    <a:p>
                      <a:pPr>
                        <a:lnSpc>
                          <a:spcPct val="100000"/>
                        </a:lnSpc>
                      </a:pPr>
                      <a:r>
                        <a:rPr lang="en-GB" sz="1600" b="0" strike="noStrike" spc="-1">
                          <a:solidFill>
                            <a:srgbClr val="000000"/>
                          </a:solidFill>
                          <a:latin typeface="Open Sans"/>
                          <a:ea typeface="Open Sans"/>
                        </a:rPr>
                        <a:t>COG3279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0,04131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0,2693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DNA-binding response regulator, LytR/AlgR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7"/>
                  </a:ext>
                </a:extLst>
              </a:tr>
              <a:tr h="242640">
                <a:tc>
                  <a:txBody>
                    <a:bodyPr/>
                    <a:lstStyle/>
                    <a:p>
                      <a:pPr>
                        <a:lnSpc>
                          <a:spcPct val="100000"/>
                        </a:lnSpc>
                      </a:pPr>
                      <a:r>
                        <a:rPr lang="en-GB" sz="1600" b="0" strike="noStrike" spc="-1">
                          <a:solidFill>
                            <a:srgbClr val="000000"/>
                          </a:solidFill>
                          <a:latin typeface="Open Sans"/>
                          <a:ea typeface="Open Sans"/>
                        </a:rPr>
                        <a:t>COG3979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0,03851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Chitodextrinase</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8"/>
                  </a:ext>
                </a:extLst>
              </a:tr>
              <a:tr h="477360">
                <a:tc>
                  <a:txBody>
                    <a:bodyPr/>
                    <a:lstStyle/>
                    <a:p>
                      <a:pPr>
                        <a:lnSpc>
                          <a:spcPct val="100000"/>
                        </a:lnSpc>
                      </a:pPr>
                      <a:r>
                        <a:rPr lang="en-GB" sz="1600" b="0" strike="noStrike" spc="-1">
                          <a:solidFill>
                            <a:srgbClr val="000000"/>
                          </a:solidFill>
                          <a:latin typeface="Open Sans"/>
                          <a:ea typeface="Open Sans"/>
                        </a:rPr>
                        <a:t>COG3501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0,03683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0,2401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Uncharacterized conserved protein, implicated in type VI secretion and phage assembly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9"/>
                  </a:ext>
                </a:extLst>
              </a:tr>
              <a:tr h="477360">
                <a:tc>
                  <a:txBody>
                    <a:bodyPr/>
                    <a:lstStyle/>
                    <a:p>
                      <a:pPr>
                        <a:lnSpc>
                          <a:spcPct val="100000"/>
                        </a:lnSpc>
                      </a:pPr>
                      <a:r>
                        <a:rPr lang="en-GB" sz="1600" b="0" strike="noStrike" spc="-1">
                          <a:solidFill>
                            <a:srgbClr val="000000"/>
                          </a:solidFill>
                          <a:latin typeface="Open Sans"/>
                          <a:ea typeface="Open Sans"/>
                        </a:rPr>
                        <a:t>COG2335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0,03568</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0,2327</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Uncharacterized surface protein containing </a:t>
                      </a:r>
                      <a:r>
                        <a:rPr lang="en-GB" sz="1600" b="0" strike="noStrike" spc="-1" err="1">
                          <a:solidFill>
                            <a:srgbClr val="000000"/>
                          </a:solidFill>
                          <a:latin typeface="Open Sans"/>
                          <a:ea typeface="Open Sans"/>
                        </a:rPr>
                        <a:t>fasciclin</a:t>
                      </a:r>
                      <a:r>
                        <a:rPr lang="en-GB" sz="1600" b="0" strike="noStrike" spc="-1">
                          <a:solidFill>
                            <a:srgbClr val="000000"/>
                          </a:solidFill>
                          <a:latin typeface="Open Sans"/>
                          <a:ea typeface="Open Sans"/>
                        </a:rPr>
                        <a:t> (FAS1) repeats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1819" name="CustomShape 13"/>
          <p:cNvSpPr/>
          <p:nvPr/>
        </p:nvSpPr>
        <p:spPr>
          <a:xfrm rot="16200000">
            <a:off x="2127272" y="388920"/>
            <a:ext cx="178560" cy="61452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20" name="CustomShape 14"/>
          <p:cNvSpPr/>
          <p:nvPr/>
        </p:nvSpPr>
        <p:spPr>
          <a:xfrm>
            <a:off x="2622632" y="495840"/>
            <a:ext cx="26485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0" strike="noStrike" spc="-1">
                <a:solidFill>
                  <a:srgbClr val="000000"/>
                </a:solidFill>
                <a:latin typeface="Open Sans"/>
                <a:ea typeface="Open Sans"/>
              </a:rPr>
              <a:t>SIMPER analysis</a:t>
            </a:r>
            <a:endParaRPr lang="pt-PT" sz="2400" b="0" strike="noStrike" spc="-1">
              <a:latin typeface="Arial"/>
            </a:endParaRPr>
          </a:p>
        </p:txBody>
      </p:sp>
      <p:sp>
        <p:nvSpPr>
          <p:cNvPr id="1821" name="CustomShape 15"/>
          <p:cNvSpPr/>
          <p:nvPr/>
        </p:nvSpPr>
        <p:spPr>
          <a:xfrm>
            <a:off x="7687800" y="687240"/>
            <a:ext cx="332856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latin typeface="Open Sans"/>
                <a:ea typeface="Open Sans"/>
              </a:rPr>
              <a:t>COGs related with secondary metabolism</a:t>
            </a:r>
            <a:endParaRPr lang="pt-PT" sz="2000" b="0" strike="noStrike" spc="-1">
              <a:latin typeface="Arial"/>
            </a:endParaRPr>
          </a:p>
        </p:txBody>
      </p:sp>
      <p:sp>
        <p:nvSpPr>
          <p:cNvPr id="1822" name="CustomShape 16"/>
          <p:cNvSpPr/>
          <p:nvPr/>
        </p:nvSpPr>
        <p:spPr>
          <a:xfrm>
            <a:off x="4707000" y="2256289"/>
            <a:ext cx="5536440" cy="607088"/>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823" name="CustomShape 17"/>
          <p:cNvSpPr/>
          <p:nvPr/>
        </p:nvSpPr>
        <p:spPr>
          <a:xfrm>
            <a:off x="4707000" y="4364337"/>
            <a:ext cx="5536440" cy="32652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0" name="Agrupar 9">
            <a:extLst>
              <a:ext uri="{FF2B5EF4-FFF2-40B4-BE49-F238E27FC236}">
                <a16:creationId xmlns:a16="http://schemas.microsoft.com/office/drawing/2014/main" id="{608A4667-44A6-4EAB-9AAC-DF0E64119343}"/>
              </a:ext>
            </a:extLst>
          </p:cNvPr>
          <p:cNvGrpSpPr/>
          <p:nvPr/>
        </p:nvGrpSpPr>
        <p:grpSpPr>
          <a:xfrm>
            <a:off x="294720" y="256320"/>
            <a:ext cx="1292697" cy="905759"/>
            <a:chOff x="193195" y="754605"/>
            <a:chExt cx="1292697" cy="905759"/>
          </a:xfrm>
        </p:grpSpPr>
        <p:sp>
          <p:nvSpPr>
            <p:cNvPr id="11" name="CustomShape 16">
              <a:extLst>
                <a:ext uri="{FF2B5EF4-FFF2-40B4-BE49-F238E27FC236}">
                  <a16:creationId xmlns:a16="http://schemas.microsoft.com/office/drawing/2014/main" id="{02C94B0B-CFAD-4044-8517-D3B271833A82}"/>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2" name="CustomShape 17">
              <a:extLst>
                <a:ext uri="{FF2B5EF4-FFF2-40B4-BE49-F238E27FC236}">
                  <a16:creationId xmlns:a16="http://schemas.microsoft.com/office/drawing/2014/main" id="{B2D290FF-EC0F-477B-89EF-C33E2DE1FE3E}"/>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4" name="CustomShape 4"/>
          <p:cNvSpPr/>
          <p:nvPr/>
        </p:nvSpPr>
        <p:spPr>
          <a:xfrm>
            <a:off x="0" y="8384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85" name="CustomShape 5"/>
          <p:cNvSpPr/>
          <p:nvPr/>
        </p:nvSpPr>
        <p:spPr>
          <a:xfrm>
            <a:off x="282239" y="176858"/>
            <a:ext cx="116661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spc="-1">
                <a:solidFill>
                  <a:srgbClr val="000000"/>
                </a:solidFill>
                <a:latin typeface="Tw Cen MT"/>
              </a:rPr>
              <a:t>Phylogeny primarily shapes the metabolism of </a:t>
            </a:r>
            <a:r>
              <a:rPr lang="en-US" sz="2400" b="1" i="1" strike="noStrike" spc="-1">
                <a:solidFill>
                  <a:srgbClr val="000000"/>
                </a:solidFill>
                <a:latin typeface="Tw Cen MT"/>
              </a:rPr>
              <a:t>Aquimarina</a:t>
            </a:r>
            <a:r>
              <a:rPr lang="en-US" sz="2400" b="1" strike="noStrike" spc="-1">
                <a:solidFill>
                  <a:srgbClr val="000000"/>
                </a:solidFill>
                <a:latin typeface="Tw Cen MT"/>
              </a:rPr>
              <a:t> species</a:t>
            </a:r>
            <a:endParaRPr lang="pt-PT" sz="2400" b="0" strike="noStrike" spc="-1">
              <a:latin typeface="Arial"/>
            </a:endParaRPr>
          </a:p>
        </p:txBody>
      </p:sp>
      <p:pic>
        <p:nvPicPr>
          <p:cNvPr id="886" name="Picture 19" descr="A close up of a map  Description automatically generated"/>
          <p:cNvPicPr/>
          <p:nvPr/>
        </p:nvPicPr>
        <p:blipFill>
          <a:blip r:embed="rId3"/>
          <a:stretch/>
        </p:blipFill>
        <p:spPr>
          <a:xfrm>
            <a:off x="1065600" y="838440"/>
            <a:ext cx="10147565" cy="5545735"/>
          </a:xfrm>
          <a:prstGeom prst="rect">
            <a:avLst/>
          </a:prstGeom>
          <a:ln>
            <a:noFill/>
          </a:ln>
        </p:spPr>
      </p:pic>
      <p:sp>
        <p:nvSpPr>
          <p:cNvPr id="882" name="CustomShape 2"/>
          <p:cNvSpPr/>
          <p:nvPr/>
        </p:nvSpPr>
        <p:spPr>
          <a:xfrm>
            <a:off x="-1" y="788739"/>
            <a:ext cx="2131200" cy="583321"/>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Phylogenomic tree based on ANI </a:t>
            </a:r>
            <a:endParaRPr lang="pt-PT" sz="1600" b="0" strike="noStrike" spc="-1">
              <a:solidFill>
                <a:srgbClr val="000000"/>
              </a:solidFill>
              <a:latin typeface="Arial"/>
            </a:endParaRPr>
          </a:p>
        </p:txBody>
      </p:sp>
      <p:sp>
        <p:nvSpPr>
          <p:cNvPr id="883" name="CustomShape 3"/>
          <p:cNvSpPr/>
          <p:nvPr/>
        </p:nvSpPr>
        <p:spPr>
          <a:xfrm>
            <a:off x="10299573" y="841075"/>
            <a:ext cx="1819941" cy="829543"/>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pt-PT" sz="1600" b="1" strike="noStrike" spc="-1" err="1">
                <a:latin typeface="Open Sans"/>
              </a:rPr>
              <a:t>Dendogram</a:t>
            </a:r>
            <a:r>
              <a:rPr lang="pt-PT" sz="1600" b="1" strike="noStrike" spc="-1">
                <a:latin typeface="Open Sans"/>
              </a:rPr>
              <a:t> </a:t>
            </a:r>
            <a:r>
              <a:rPr lang="pt-PT" sz="1600" b="1" strike="noStrike" spc="-1" err="1">
                <a:latin typeface="Open Sans"/>
              </a:rPr>
              <a:t>based</a:t>
            </a:r>
            <a:r>
              <a:rPr lang="pt-PT" sz="1600" b="1" strike="noStrike" spc="-1">
                <a:latin typeface="Open Sans"/>
              </a:rPr>
              <a:t> </a:t>
            </a:r>
            <a:r>
              <a:rPr lang="pt-PT" sz="1600" b="1" strike="noStrike" spc="-1" err="1">
                <a:latin typeface="Open Sans"/>
              </a:rPr>
              <a:t>on</a:t>
            </a:r>
            <a:r>
              <a:rPr lang="pt-PT" sz="1600" b="1" strike="noStrike" spc="-1">
                <a:latin typeface="Open Sans"/>
              </a:rPr>
              <a:t> COG </a:t>
            </a:r>
            <a:r>
              <a:rPr lang="pt-PT" sz="1600" b="1" strike="noStrike" spc="-1" err="1">
                <a:latin typeface="Open Sans"/>
              </a:rPr>
              <a:t>annotation</a:t>
            </a:r>
            <a:endParaRPr lang="pt-PT" sz="2000" b="0" strike="noStrike" spc="-1" err="1">
              <a:latin typeface="Arial"/>
            </a:endParaRPr>
          </a:p>
        </p:txBody>
      </p:sp>
      <p:sp>
        <p:nvSpPr>
          <p:cNvPr id="8" name="CustomShape 1">
            <a:extLst>
              <a:ext uri="{FF2B5EF4-FFF2-40B4-BE49-F238E27FC236}">
                <a16:creationId xmlns:a16="http://schemas.microsoft.com/office/drawing/2014/main" id="{91FB21F5-F235-4284-A00D-6836DE8EFCD7}"/>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0"/>
          <p:cNvSpPr/>
          <p:nvPr/>
        </p:nvSpPr>
        <p:spPr>
          <a:xfrm>
            <a:off x="-46440" y="4320360"/>
            <a:ext cx="21697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High biosynthetic diversity</a:t>
            </a:r>
            <a:endParaRPr lang="pt-PT" sz="1800" b="0" strike="noStrike" spc="-1">
              <a:latin typeface="Arial"/>
            </a:endParaRPr>
          </a:p>
        </p:txBody>
      </p:sp>
      <p:grpSp>
        <p:nvGrpSpPr>
          <p:cNvPr id="1905" name="Group 12"/>
          <p:cNvGrpSpPr/>
          <p:nvPr/>
        </p:nvGrpSpPr>
        <p:grpSpPr>
          <a:xfrm>
            <a:off x="105840" y="2633040"/>
            <a:ext cx="1772280" cy="1353960"/>
            <a:chOff x="105840" y="2633040"/>
            <a:chExt cx="1772280" cy="1353960"/>
          </a:xfrm>
        </p:grpSpPr>
        <p:sp>
          <p:nvSpPr>
            <p:cNvPr id="1906" name="CustomShape 13"/>
            <p:cNvSpPr/>
            <p:nvPr/>
          </p:nvSpPr>
          <p:spPr>
            <a:xfrm>
              <a:off x="105840" y="2666880"/>
              <a:ext cx="1772280" cy="1307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600" b="0" strike="noStrike" spc="-1">
                  <a:solidFill>
                    <a:srgbClr val="000000"/>
                  </a:solidFill>
                  <a:latin typeface="Open Sans"/>
                  <a:ea typeface="Open Sans"/>
                </a:rPr>
                <a:t>54 terpenes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13 t1PKS-NRPS </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21 transATPKS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24 t3pPKS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39 NRPS </a:t>
              </a:r>
              <a:endParaRPr lang="pt-PT" sz="1600" b="0" strike="noStrike" spc="-1">
                <a:latin typeface="Arial"/>
              </a:endParaRPr>
            </a:p>
          </p:txBody>
        </p:sp>
        <p:sp>
          <p:nvSpPr>
            <p:cNvPr id="1907" name="CustomShape 14"/>
            <p:cNvSpPr/>
            <p:nvPr/>
          </p:nvSpPr>
          <p:spPr>
            <a:xfrm>
              <a:off x="162360" y="2633040"/>
              <a:ext cx="1659240" cy="13539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grpSp>
        <p:nvGrpSpPr>
          <p:cNvPr id="1908" name="Group 15"/>
          <p:cNvGrpSpPr/>
          <p:nvPr/>
        </p:nvGrpSpPr>
        <p:grpSpPr>
          <a:xfrm>
            <a:off x="9036000" y="186840"/>
            <a:ext cx="1652760" cy="668160"/>
            <a:chOff x="9036000" y="186840"/>
            <a:chExt cx="1652760" cy="668160"/>
          </a:xfrm>
        </p:grpSpPr>
        <p:sp>
          <p:nvSpPr>
            <p:cNvPr id="1909" name="CustomShape 16"/>
            <p:cNvSpPr/>
            <p:nvPr/>
          </p:nvSpPr>
          <p:spPr>
            <a:xfrm>
              <a:off x="9036000" y="186840"/>
              <a:ext cx="1652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Total count:  928 BGCs</a:t>
              </a:r>
              <a:endParaRPr lang="pt-PT" sz="1800" b="0" strike="noStrike" spc="-1">
                <a:latin typeface="Arial"/>
              </a:endParaRPr>
            </a:p>
          </p:txBody>
        </p:sp>
        <p:sp>
          <p:nvSpPr>
            <p:cNvPr id="1910" name="CustomShape 17"/>
            <p:cNvSpPr/>
            <p:nvPr/>
          </p:nvSpPr>
          <p:spPr>
            <a:xfrm>
              <a:off x="9197280" y="186840"/>
              <a:ext cx="1366560" cy="6681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pic>
        <p:nvPicPr>
          <p:cNvPr id="1911" name="Imagem 26_1"/>
          <p:cNvPicPr/>
          <p:nvPr/>
        </p:nvPicPr>
        <p:blipFill>
          <a:blip r:embed="rId3"/>
          <a:srcRect t="3576"/>
          <a:stretch/>
        </p:blipFill>
        <p:spPr>
          <a:xfrm>
            <a:off x="11072520" y="49320"/>
            <a:ext cx="1118880" cy="943560"/>
          </a:xfrm>
          <a:prstGeom prst="rect">
            <a:avLst/>
          </a:prstGeom>
          <a:ln>
            <a:noFill/>
          </a:ln>
        </p:spPr>
      </p:pic>
      <p:pic>
        <p:nvPicPr>
          <p:cNvPr id="12" name="Picture 61">
            <a:extLst>
              <a:ext uri="{FF2B5EF4-FFF2-40B4-BE49-F238E27FC236}">
                <a16:creationId xmlns:a16="http://schemas.microsoft.com/office/drawing/2014/main" id="{4FC3EA6E-E796-4771-83A3-52E49FB3731D}"/>
              </a:ext>
            </a:extLst>
          </p:cNvPr>
          <p:cNvPicPr/>
          <p:nvPr/>
        </p:nvPicPr>
        <p:blipFill>
          <a:blip r:embed="rId4"/>
          <a:srcRect t="18835" b="9589"/>
          <a:stretch/>
        </p:blipFill>
        <p:spPr>
          <a:xfrm>
            <a:off x="2507180" y="1475160"/>
            <a:ext cx="9488440" cy="5382840"/>
          </a:xfrm>
          <a:prstGeom prst="rect">
            <a:avLst/>
          </a:prstGeom>
          <a:ln w="38160">
            <a:noFill/>
            <a:round/>
          </a:ln>
        </p:spPr>
      </p:pic>
      <p:sp>
        <p:nvSpPr>
          <p:cNvPr id="14" name="CustomShape 4">
            <a:extLst>
              <a:ext uri="{FF2B5EF4-FFF2-40B4-BE49-F238E27FC236}">
                <a16:creationId xmlns:a16="http://schemas.microsoft.com/office/drawing/2014/main" id="{90BD708D-A8C0-4513-B078-FFD5F7EB566F}"/>
              </a:ext>
            </a:extLst>
          </p:cNvPr>
          <p:cNvSpPr/>
          <p:nvPr/>
        </p:nvSpPr>
        <p:spPr>
          <a:xfrm>
            <a:off x="162360" y="180963"/>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Identification of BGCs</a:t>
            </a:r>
            <a:endParaRPr lang="pt-PT" sz="4000" b="1" spc="-1">
              <a:solidFill>
                <a:srgbClr val="203864"/>
              </a:solidFill>
              <a:latin typeface="Calibri Light"/>
            </a:endParaRPr>
          </a:p>
        </p:txBody>
      </p:sp>
      <p:sp>
        <p:nvSpPr>
          <p:cNvPr id="13" name="CustomShape 1">
            <a:extLst>
              <a:ext uri="{FF2B5EF4-FFF2-40B4-BE49-F238E27FC236}">
                <a16:creationId xmlns:a16="http://schemas.microsoft.com/office/drawing/2014/main" id="{BFF65A0B-9780-4797-87F9-4EF6E97CE6C5}"/>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59639" y="20320"/>
            <a:ext cx="9359087" cy="6837680"/>
          </a:xfrm>
          <a:prstGeom prst="rect">
            <a:avLst/>
          </a:prstGeom>
          <a:ln w="38160">
            <a:noFill/>
            <a:round/>
          </a:ln>
        </p:spPr>
      </p:pic>
      <p:sp>
        <p:nvSpPr>
          <p:cNvPr id="897" name="CustomShape 3"/>
          <p:cNvSpPr/>
          <p:nvPr/>
        </p:nvSpPr>
        <p:spPr>
          <a:xfrm>
            <a:off x="9642022" y="5296101"/>
            <a:ext cx="2490339" cy="64487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b="0" strike="noStrike" spc="-1">
                <a:latin typeface="Tw Cen MT"/>
              </a:rPr>
              <a:t>439 </a:t>
            </a:r>
          </a:p>
          <a:p>
            <a:pPr algn="ctr">
              <a:lnSpc>
                <a:spcPct val="100000"/>
              </a:lnSpc>
            </a:pPr>
            <a:r>
              <a:rPr lang="en-US" b="1">
                <a:latin typeface="open sans"/>
              </a:rPr>
              <a:t>Gene Cluster Families</a:t>
            </a:r>
            <a:endParaRPr lang="pt-PT" b="0" strike="noStrike" spc="-1">
              <a:latin typeface="Arial"/>
            </a:endParaRPr>
          </a:p>
        </p:txBody>
      </p:sp>
      <p:pic>
        <p:nvPicPr>
          <p:cNvPr id="7" name="Imagem 44_0">
            <a:extLst>
              <a:ext uri="{FF2B5EF4-FFF2-40B4-BE49-F238E27FC236}">
                <a16:creationId xmlns:a16="http://schemas.microsoft.com/office/drawing/2014/main" id="{55AB4B74-E33C-4518-B9EA-38EF3991B9BB}"/>
              </a:ext>
            </a:extLst>
          </p:cNvPr>
          <p:cNvPicPr/>
          <p:nvPr/>
        </p:nvPicPr>
        <p:blipFill>
          <a:blip r:embed="rId4"/>
          <a:stretch/>
        </p:blipFill>
        <p:spPr>
          <a:xfrm>
            <a:off x="10370881" y="20320"/>
            <a:ext cx="1761480" cy="61200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0" name="Imagem 2_2"/>
          <p:cNvPicPr/>
          <p:nvPr/>
        </p:nvPicPr>
        <p:blipFill>
          <a:blip r:embed="rId3"/>
          <a:stretch/>
        </p:blipFill>
        <p:spPr>
          <a:xfrm>
            <a:off x="1762200" y="505080"/>
            <a:ext cx="8276760" cy="5360040"/>
          </a:xfrm>
          <a:prstGeom prst="rect">
            <a:avLst/>
          </a:prstGeom>
          <a:ln>
            <a:noFill/>
          </a:ln>
        </p:spPr>
      </p:pic>
      <p:sp>
        <p:nvSpPr>
          <p:cNvPr id="1951" name="CustomShape 8"/>
          <p:cNvSpPr/>
          <p:nvPr/>
        </p:nvSpPr>
        <p:spPr>
          <a:xfrm>
            <a:off x="5647680" y="803880"/>
            <a:ext cx="17784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aggregata cluster 20</a:t>
            </a:r>
            <a:endParaRPr lang="pt-PT" sz="1050" b="0" strike="noStrike" spc="-1">
              <a:latin typeface="Arial"/>
            </a:endParaRPr>
          </a:p>
        </p:txBody>
      </p:sp>
      <p:sp>
        <p:nvSpPr>
          <p:cNvPr id="1952" name="CustomShape 9"/>
          <p:cNvSpPr/>
          <p:nvPr/>
        </p:nvSpPr>
        <p:spPr>
          <a:xfrm>
            <a:off x="5934600" y="433440"/>
            <a:ext cx="132120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00" b="0" strike="noStrike" spc="-1">
                <a:solidFill>
                  <a:srgbClr val="000000"/>
                </a:solidFill>
                <a:latin typeface="Calibri"/>
              </a:rPr>
              <a:t>Aq AD10 cluster 9</a:t>
            </a:r>
            <a:endParaRPr lang="pt-PT" sz="1000" b="0" strike="noStrike" spc="-1">
              <a:latin typeface="Arial"/>
            </a:endParaRPr>
          </a:p>
        </p:txBody>
      </p:sp>
      <p:sp>
        <p:nvSpPr>
          <p:cNvPr id="1953" name="CustomShape 10"/>
          <p:cNvSpPr/>
          <p:nvPr/>
        </p:nvSpPr>
        <p:spPr>
          <a:xfrm>
            <a:off x="4528080" y="170964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32</a:t>
            </a:r>
            <a:endParaRPr lang="pt-PT" sz="1050" b="0" strike="noStrike" spc="-1">
              <a:latin typeface="Arial"/>
            </a:endParaRPr>
          </a:p>
        </p:txBody>
      </p:sp>
      <p:sp>
        <p:nvSpPr>
          <p:cNvPr id="1954" name="CustomShape 11"/>
          <p:cNvSpPr/>
          <p:nvPr/>
        </p:nvSpPr>
        <p:spPr>
          <a:xfrm>
            <a:off x="6154920" y="5086800"/>
            <a:ext cx="1455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AU58 cluster 13</a:t>
            </a:r>
            <a:endParaRPr lang="pt-PT" sz="1050" b="0" strike="noStrike" spc="-1">
              <a:latin typeface="Arial"/>
            </a:endParaRPr>
          </a:p>
        </p:txBody>
      </p:sp>
      <p:sp>
        <p:nvSpPr>
          <p:cNvPr id="1955" name="CustomShape 12"/>
          <p:cNvSpPr/>
          <p:nvPr/>
        </p:nvSpPr>
        <p:spPr>
          <a:xfrm>
            <a:off x="2703960" y="355500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38</a:t>
            </a:r>
            <a:endParaRPr lang="pt-PT" sz="1050" b="0" strike="noStrike" spc="-1">
              <a:latin typeface="Arial"/>
            </a:endParaRPr>
          </a:p>
        </p:txBody>
      </p:sp>
      <p:sp>
        <p:nvSpPr>
          <p:cNvPr id="1956" name="CustomShape 13"/>
          <p:cNvSpPr/>
          <p:nvPr/>
        </p:nvSpPr>
        <p:spPr>
          <a:xfrm>
            <a:off x="2658600" y="40532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8</a:t>
            </a:r>
            <a:endParaRPr lang="pt-PT" sz="1050" b="0" strike="noStrike" spc="-1">
              <a:latin typeface="Arial"/>
            </a:endParaRPr>
          </a:p>
        </p:txBody>
      </p:sp>
      <p:sp>
        <p:nvSpPr>
          <p:cNvPr id="1957" name="CustomShape 14"/>
          <p:cNvSpPr/>
          <p:nvPr/>
        </p:nvSpPr>
        <p:spPr>
          <a:xfrm>
            <a:off x="805320" y="368208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15</a:t>
            </a:r>
            <a:endParaRPr lang="pt-PT" sz="1050" b="0" strike="noStrike" spc="-1">
              <a:latin typeface="Arial"/>
            </a:endParaRPr>
          </a:p>
        </p:txBody>
      </p:sp>
      <p:sp>
        <p:nvSpPr>
          <p:cNvPr id="1958" name="CustomShape 15"/>
          <p:cNvSpPr/>
          <p:nvPr/>
        </p:nvSpPr>
        <p:spPr>
          <a:xfrm>
            <a:off x="4542480" y="4196160"/>
            <a:ext cx="142308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59" name="CustomShape 16"/>
          <p:cNvSpPr/>
          <p:nvPr/>
        </p:nvSpPr>
        <p:spPr>
          <a:xfrm>
            <a:off x="5547240" y="5610600"/>
            <a:ext cx="1182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a:t>
            </a:r>
            <a:endParaRPr lang="pt-PT" sz="1050" b="0" strike="noStrike" spc="-1">
              <a:latin typeface="Arial"/>
            </a:endParaRPr>
          </a:p>
        </p:txBody>
      </p:sp>
      <p:sp>
        <p:nvSpPr>
          <p:cNvPr id="1960" name="CustomShape 17"/>
          <p:cNvSpPr/>
          <p:nvPr/>
        </p:nvSpPr>
        <p:spPr>
          <a:xfrm>
            <a:off x="5729760" y="53103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37</a:t>
            </a:r>
            <a:endParaRPr lang="pt-PT" sz="1050" b="0" strike="noStrike" spc="-1">
              <a:latin typeface="Arial"/>
            </a:endParaRPr>
          </a:p>
        </p:txBody>
      </p:sp>
      <p:sp>
        <p:nvSpPr>
          <p:cNvPr id="1961" name="CustomShape 18"/>
          <p:cNvSpPr/>
          <p:nvPr/>
        </p:nvSpPr>
        <p:spPr>
          <a:xfrm>
            <a:off x="3729960" y="531828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11</a:t>
            </a:r>
            <a:endParaRPr lang="pt-PT" sz="1050" b="0" strike="noStrike" spc="-1">
              <a:latin typeface="Arial"/>
            </a:endParaRPr>
          </a:p>
        </p:txBody>
      </p:sp>
      <p:sp>
        <p:nvSpPr>
          <p:cNvPr id="1962" name="CustomShape 19"/>
          <p:cNvSpPr/>
          <p:nvPr/>
        </p:nvSpPr>
        <p:spPr>
          <a:xfrm>
            <a:off x="3281760" y="484704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20</a:t>
            </a:r>
            <a:endParaRPr lang="pt-PT" sz="1050" b="0" strike="noStrike" spc="-1">
              <a:latin typeface="Arial"/>
            </a:endParaRPr>
          </a:p>
        </p:txBody>
      </p:sp>
      <p:sp>
        <p:nvSpPr>
          <p:cNvPr id="1963" name="CustomShape 20"/>
          <p:cNvSpPr/>
          <p:nvPr/>
        </p:nvSpPr>
        <p:spPr>
          <a:xfrm>
            <a:off x="4111560" y="455724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33</a:t>
            </a:r>
            <a:endParaRPr lang="pt-PT" sz="1050" b="0" strike="noStrike" spc="-1">
              <a:latin typeface="Arial"/>
            </a:endParaRPr>
          </a:p>
        </p:txBody>
      </p:sp>
      <p:sp>
        <p:nvSpPr>
          <p:cNvPr id="1964" name="CustomShape 21"/>
          <p:cNvSpPr/>
          <p:nvPr/>
        </p:nvSpPr>
        <p:spPr>
          <a:xfrm>
            <a:off x="6125400" y="4466160"/>
            <a:ext cx="13395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a:t>
            </a:r>
            <a:endParaRPr lang="pt-PT" sz="1050" b="0" strike="noStrike" spc="-1">
              <a:latin typeface="Arial"/>
            </a:endParaRPr>
          </a:p>
        </p:txBody>
      </p:sp>
      <p:sp>
        <p:nvSpPr>
          <p:cNvPr id="1965" name="CustomShape 22"/>
          <p:cNvSpPr/>
          <p:nvPr/>
        </p:nvSpPr>
        <p:spPr>
          <a:xfrm>
            <a:off x="5882400" y="476100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36</a:t>
            </a:r>
            <a:endParaRPr lang="pt-PT" sz="1050" b="0" strike="noStrike" spc="-1">
              <a:latin typeface="Arial"/>
            </a:endParaRPr>
          </a:p>
        </p:txBody>
      </p:sp>
      <p:sp>
        <p:nvSpPr>
          <p:cNvPr id="1966" name="CustomShape 23"/>
          <p:cNvSpPr/>
          <p:nvPr/>
        </p:nvSpPr>
        <p:spPr>
          <a:xfrm>
            <a:off x="5644440" y="42764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31</a:t>
            </a:r>
            <a:endParaRPr lang="pt-PT" sz="1050" b="0" strike="noStrike" spc="-1">
              <a:latin typeface="Arial"/>
            </a:endParaRPr>
          </a:p>
        </p:txBody>
      </p:sp>
      <p:sp>
        <p:nvSpPr>
          <p:cNvPr id="1967" name="Line 24"/>
          <p:cNvSpPr/>
          <p:nvPr/>
        </p:nvSpPr>
        <p:spPr>
          <a:xfrm flipH="1">
            <a:off x="5732280" y="4518720"/>
            <a:ext cx="76320" cy="346680"/>
          </a:xfrm>
          <a:prstGeom prst="line">
            <a:avLst/>
          </a:prstGeom>
          <a:ln/>
        </p:spPr>
        <p:style>
          <a:lnRef idx="1">
            <a:schemeClr val="dk1"/>
          </a:lnRef>
          <a:fillRef idx="0">
            <a:schemeClr val="dk1"/>
          </a:fillRef>
          <a:effectRef idx="0">
            <a:schemeClr val="dk1"/>
          </a:effectRef>
          <a:fontRef idx="minor"/>
        </p:style>
      </p:sp>
      <p:sp>
        <p:nvSpPr>
          <p:cNvPr id="1968" name="CustomShape 25"/>
          <p:cNvSpPr/>
          <p:nvPr/>
        </p:nvSpPr>
        <p:spPr>
          <a:xfrm>
            <a:off x="3806640" y="5591880"/>
            <a:ext cx="1991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macrocephali cluster 18</a:t>
            </a:r>
            <a:endParaRPr lang="pt-PT" sz="1050" b="0" strike="noStrike" spc="-1">
              <a:latin typeface="Arial"/>
            </a:endParaRPr>
          </a:p>
        </p:txBody>
      </p:sp>
      <p:sp>
        <p:nvSpPr>
          <p:cNvPr id="1969" name="Line 26"/>
          <p:cNvSpPr/>
          <p:nvPr/>
        </p:nvSpPr>
        <p:spPr>
          <a:xfrm flipH="1">
            <a:off x="5441760" y="5308200"/>
            <a:ext cx="76320" cy="346680"/>
          </a:xfrm>
          <a:prstGeom prst="line">
            <a:avLst/>
          </a:prstGeom>
          <a:ln/>
        </p:spPr>
        <p:style>
          <a:lnRef idx="1">
            <a:schemeClr val="dk1"/>
          </a:lnRef>
          <a:fillRef idx="0">
            <a:schemeClr val="dk1"/>
          </a:fillRef>
          <a:effectRef idx="0">
            <a:schemeClr val="dk1"/>
          </a:effectRef>
          <a:fontRef idx="minor"/>
        </p:style>
      </p:sp>
      <p:sp>
        <p:nvSpPr>
          <p:cNvPr id="1970" name="CustomShape 27"/>
          <p:cNvSpPr/>
          <p:nvPr/>
        </p:nvSpPr>
        <p:spPr>
          <a:xfrm>
            <a:off x="8263800" y="3195000"/>
            <a:ext cx="767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W01 cluster 18</a:t>
            </a:r>
            <a:endParaRPr lang="pt-PT" sz="1050" b="0" strike="noStrike" spc="-1">
              <a:latin typeface="Arial"/>
            </a:endParaRPr>
          </a:p>
        </p:txBody>
      </p:sp>
      <p:sp>
        <p:nvSpPr>
          <p:cNvPr id="1971" name="CustomShape 28"/>
          <p:cNvSpPr/>
          <p:nvPr/>
        </p:nvSpPr>
        <p:spPr>
          <a:xfrm>
            <a:off x="7252560" y="36565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28</a:t>
            </a:r>
            <a:endParaRPr lang="pt-PT" sz="1050" b="0" strike="noStrike" spc="-1">
              <a:latin typeface="Arial"/>
            </a:endParaRPr>
          </a:p>
        </p:txBody>
      </p:sp>
      <p:sp>
        <p:nvSpPr>
          <p:cNvPr id="1972" name="CustomShape 29"/>
          <p:cNvSpPr/>
          <p:nvPr/>
        </p:nvSpPr>
        <p:spPr>
          <a:xfrm>
            <a:off x="6660360" y="390780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16</a:t>
            </a:r>
            <a:endParaRPr lang="pt-PT" sz="1050" b="0" strike="noStrike" spc="-1">
              <a:latin typeface="Arial"/>
            </a:endParaRPr>
          </a:p>
        </p:txBody>
      </p:sp>
      <p:sp>
        <p:nvSpPr>
          <p:cNvPr id="1973" name="CustomShape 30"/>
          <p:cNvSpPr/>
          <p:nvPr/>
        </p:nvSpPr>
        <p:spPr>
          <a:xfrm>
            <a:off x="7727040" y="4678920"/>
            <a:ext cx="11235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megaterium cluster 25</a:t>
            </a:r>
            <a:endParaRPr lang="pt-PT" sz="1050" b="0" strike="noStrike" spc="-1">
              <a:latin typeface="Arial"/>
            </a:endParaRPr>
          </a:p>
        </p:txBody>
      </p:sp>
      <p:sp>
        <p:nvSpPr>
          <p:cNvPr id="1974" name="Line 31"/>
          <p:cNvSpPr/>
          <p:nvPr/>
        </p:nvSpPr>
        <p:spPr>
          <a:xfrm flipH="1">
            <a:off x="8497440" y="4210200"/>
            <a:ext cx="142200" cy="550440"/>
          </a:xfrm>
          <a:prstGeom prst="line">
            <a:avLst/>
          </a:prstGeom>
          <a:ln/>
        </p:spPr>
        <p:style>
          <a:lnRef idx="1">
            <a:schemeClr val="dk1"/>
          </a:lnRef>
          <a:fillRef idx="0">
            <a:schemeClr val="dk1"/>
          </a:fillRef>
          <a:effectRef idx="0">
            <a:schemeClr val="dk1"/>
          </a:effectRef>
          <a:fontRef idx="minor"/>
        </p:style>
      </p:sp>
      <p:pic>
        <p:nvPicPr>
          <p:cNvPr id="1976" name="Imagem 44_3"/>
          <p:cNvPicPr/>
          <p:nvPr/>
        </p:nvPicPr>
        <p:blipFill>
          <a:blip r:embed="rId4"/>
          <a:stretch/>
        </p:blipFill>
        <p:spPr>
          <a:xfrm>
            <a:off x="10391400" y="61920"/>
            <a:ext cx="1761480" cy="612000"/>
          </a:xfrm>
          <a:prstGeom prst="rect">
            <a:avLst/>
          </a:prstGeom>
          <a:ln>
            <a:noFill/>
          </a:ln>
        </p:spPr>
      </p:pic>
      <p:sp>
        <p:nvSpPr>
          <p:cNvPr id="1977" name="CustomShape 33"/>
          <p:cNvSpPr/>
          <p:nvPr/>
        </p:nvSpPr>
        <p:spPr>
          <a:xfrm>
            <a:off x="9624600" y="3834000"/>
            <a:ext cx="1263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BL5 cluster 4</a:t>
            </a:r>
            <a:endParaRPr lang="pt-PT" sz="1050" b="0" strike="noStrike" spc="-1">
              <a:latin typeface="Arial"/>
            </a:endParaRPr>
          </a:p>
        </p:txBody>
      </p:sp>
      <p:sp>
        <p:nvSpPr>
          <p:cNvPr id="1978" name="CustomShape 34"/>
          <p:cNvSpPr/>
          <p:nvPr/>
        </p:nvSpPr>
        <p:spPr>
          <a:xfrm>
            <a:off x="9405360" y="36237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35</a:t>
            </a:r>
            <a:endParaRPr lang="pt-PT" sz="1050" b="0" strike="noStrike" spc="-1">
              <a:latin typeface="Arial"/>
            </a:endParaRPr>
          </a:p>
        </p:txBody>
      </p:sp>
      <p:sp>
        <p:nvSpPr>
          <p:cNvPr id="1979" name="CustomShape 35"/>
          <p:cNvSpPr/>
          <p:nvPr/>
        </p:nvSpPr>
        <p:spPr>
          <a:xfrm>
            <a:off x="8850960" y="3288960"/>
            <a:ext cx="785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135 cluster 24</a:t>
            </a:r>
            <a:endParaRPr lang="pt-PT" sz="1050" b="0" strike="noStrike" spc="-1">
              <a:latin typeface="Arial"/>
            </a:endParaRPr>
          </a:p>
        </p:txBody>
      </p:sp>
      <p:sp>
        <p:nvSpPr>
          <p:cNvPr id="1980" name="CustomShape 36"/>
          <p:cNvSpPr/>
          <p:nvPr/>
        </p:nvSpPr>
        <p:spPr>
          <a:xfrm>
            <a:off x="9555120" y="4347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107 cluster 13</a:t>
            </a:r>
            <a:endParaRPr lang="pt-PT" sz="1050" b="0" strike="noStrike" spc="-1">
              <a:latin typeface="Arial"/>
            </a:endParaRPr>
          </a:p>
        </p:txBody>
      </p:sp>
      <p:sp>
        <p:nvSpPr>
          <p:cNvPr id="1981" name="CustomShape 37"/>
          <p:cNvSpPr/>
          <p:nvPr/>
        </p:nvSpPr>
        <p:spPr>
          <a:xfrm>
            <a:off x="8799840" y="4533120"/>
            <a:ext cx="68220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AD1 cluster 9</a:t>
            </a:r>
            <a:endParaRPr lang="pt-PT" sz="1050" b="0" strike="noStrike" spc="-1">
              <a:latin typeface="Arial"/>
            </a:endParaRPr>
          </a:p>
        </p:txBody>
      </p:sp>
      <p:sp>
        <p:nvSpPr>
          <p:cNvPr id="1982" name="CustomShape 38"/>
          <p:cNvSpPr/>
          <p:nvPr/>
        </p:nvSpPr>
        <p:spPr>
          <a:xfrm>
            <a:off x="9579600" y="4110480"/>
            <a:ext cx="1793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amphilecti cluster 22</a:t>
            </a:r>
            <a:endParaRPr lang="pt-PT" sz="1050" b="0" strike="noStrike" spc="-1">
              <a:latin typeface="Arial"/>
            </a:endParaRPr>
          </a:p>
        </p:txBody>
      </p:sp>
      <p:sp>
        <p:nvSpPr>
          <p:cNvPr id="1983" name="Line 39"/>
          <p:cNvSpPr/>
          <p:nvPr/>
        </p:nvSpPr>
        <p:spPr>
          <a:xfrm>
            <a:off x="9571680" y="4193640"/>
            <a:ext cx="208080" cy="74520"/>
          </a:xfrm>
          <a:prstGeom prst="line">
            <a:avLst/>
          </a:prstGeom>
          <a:ln/>
        </p:spPr>
        <p:style>
          <a:lnRef idx="1">
            <a:schemeClr val="dk1"/>
          </a:lnRef>
          <a:fillRef idx="0">
            <a:schemeClr val="dk1"/>
          </a:fillRef>
          <a:effectRef idx="0">
            <a:schemeClr val="dk1"/>
          </a:effectRef>
          <a:fontRef idx="minor"/>
        </p:style>
      </p:sp>
      <p:sp>
        <p:nvSpPr>
          <p:cNvPr id="1984" name="CustomShape 40"/>
          <p:cNvSpPr/>
          <p:nvPr/>
        </p:nvSpPr>
        <p:spPr>
          <a:xfrm>
            <a:off x="9215280" y="4554000"/>
            <a:ext cx="16761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latercula cluster 14</a:t>
            </a:r>
            <a:endParaRPr lang="pt-PT" sz="1050" b="0" strike="noStrike" spc="-1">
              <a:latin typeface="Arial"/>
            </a:endParaRPr>
          </a:p>
        </p:txBody>
      </p:sp>
      <p:sp>
        <p:nvSpPr>
          <p:cNvPr id="1985" name="Line 41"/>
          <p:cNvSpPr/>
          <p:nvPr/>
        </p:nvSpPr>
        <p:spPr>
          <a:xfrm>
            <a:off x="9306720" y="4375080"/>
            <a:ext cx="134640" cy="244440"/>
          </a:xfrm>
          <a:prstGeom prst="line">
            <a:avLst/>
          </a:prstGeom>
          <a:ln/>
        </p:spPr>
        <p:style>
          <a:lnRef idx="1">
            <a:schemeClr val="dk1"/>
          </a:lnRef>
          <a:fillRef idx="0">
            <a:schemeClr val="dk1"/>
          </a:fillRef>
          <a:effectRef idx="0">
            <a:schemeClr val="dk1"/>
          </a:effectRef>
          <a:fontRef idx="minor"/>
        </p:style>
      </p:sp>
      <p:sp>
        <p:nvSpPr>
          <p:cNvPr id="1986" name="CustomShape 42"/>
          <p:cNvSpPr/>
          <p:nvPr/>
        </p:nvSpPr>
        <p:spPr>
          <a:xfrm>
            <a:off x="8579520" y="4923720"/>
            <a:ext cx="7527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87" name="Line 43"/>
          <p:cNvSpPr/>
          <p:nvPr/>
        </p:nvSpPr>
        <p:spPr>
          <a:xfrm>
            <a:off x="8792280" y="4459680"/>
            <a:ext cx="58680" cy="523440"/>
          </a:xfrm>
          <a:prstGeom prst="line">
            <a:avLst/>
          </a:prstGeom>
          <a:ln/>
        </p:spPr>
        <p:style>
          <a:lnRef idx="1">
            <a:schemeClr val="dk1"/>
          </a:lnRef>
          <a:fillRef idx="0">
            <a:schemeClr val="dk1"/>
          </a:fillRef>
          <a:effectRef idx="0">
            <a:schemeClr val="dk1"/>
          </a:effectRef>
          <a:fontRef idx="minor"/>
        </p:style>
      </p:sp>
      <p:sp>
        <p:nvSpPr>
          <p:cNvPr id="1988" name="CustomShape 44"/>
          <p:cNvSpPr/>
          <p:nvPr/>
        </p:nvSpPr>
        <p:spPr>
          <a:xfrm>
            <a:off x="7231320" y="4419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32</a:t>
            </a:r>
            <a:endParaRPr lang="pt-PT" sz="1050" b="0" strike="noStrike" spc="-1">
              <a:latin typeface="Arial"/>
            </a:endParaRPr>
          </a:p>
        </p:txBody>
      </p:sp>
      <p:sp>
        <p:nvSpPr>
          <p:cNvPr id="1989" name="CustomShape 45"/>
          <p:cNvSpPr/>
          <p:nvPr/>
        </p:nvSpPr>
        <p:spPr>
          <a:xfrm>
            <a:off x="6593760" y="4157280"/>
            <a:ext cx="179388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macrocephali cluster 5</a:t>
            </a:r>
            <a:endParaRPr lang="pt-PT" sz="1050" b="0" strike="noStrike" spc="-1">
              <a:latin typeface="Arial"/>
            </a:endParaRPr>
          </a:p>
        </p:txBody>
      </p:sp>
      <p:sp>
        <p:nvSpPr>
          <p:cNvPr id="1990" name="Line 46"/>
          <p:cNvSpPr/>
          <p:nvPr/>
        </p:nvSpPr>
        <p:spPr>
          <a:xfrm flipH="1">
            <a:off x="8195040" y="4147560"/>
            <a:ext cx="137160" cy="117720"/>
          </a:xfrm>
          <a:prstGeom prst="line">
            <a:avLst/>
          </a:prstGeom>
          <a:ln/>
        </p:spPr>
        <p:style>
          <a:lnRef idx="1">
            <a:schemeClr val="dk1"/>
          </a:lnRef>
          <a:fillRef idx="0">
            <a:schemeClr val="dk1"/>
          </a:fillRef>
          <a:effectRef idx="0">
            <a:schemeClr val="dk1"/>
          </a:effectRef>
          <a:fontRef idx="minor"/>
        </p:style>
      </p:sp>
      <p:sp>
        <p:nvSpPr>
          <p:cNvPr id="1991" name="CustomShape 47"/>
          <p:cNvSpPr/>
          <p:nvPr/>
        </p:nvSpPr>
        <p:spPr>
          <a:xfrm>
            <a:off x="9344880" y="3411000"/>
            <a:ext cx="1389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I324 cluster 31</a:t>
            </a:r>
            <a:endParaRPr lang="pt-PT" sz="1050" b="0" strike="noStrike" spc="-1">
              <a:latin typeface="Arial"/>
            </a:endParaRPr>
          </a:p>
        </p:txBody>
      </p:sp>
      <p:sp>
        <p:nvSpPr>
          <p:cNvPr id="1992" name="Line 48"/>
          <p:cNvSpPr/>
          <p:nvPr/>
        </p:nvSpPr>
        <p:spPr>
          <a:xfrm flipV="1">
            <a:off x="9204120" y="3615120"/>
            <a:ext cx="333720" cy="354600"/>
          </a:xfrm>
          <a:prstGeom prst="line">
            <a:avLst/>
          </a:prstGeom>
          <a:ln/>
        </p:spPr>
        <p:style>
          <a:lnRef idx="1">
            <a:schemeClr val="dk1"/>
          </a:lnRef>
          <a:fillRef idx="0">
            <a:schemeClr val="dk1"/>
          </a:fillRef>
          <a:effectRef idx="0">
            <a:schemeClr val="dk1"/>
          </a:effectRef>
          <a:fontRef idx="minor"/>
        </p:style>
      </p:sp>
      <p:sp>
        <p:nvSpPr>
          <p:cNvPr id="1993" name="CustomShape 49"/>
          <p:cNvSpPr/>
          <p:nvPr/>
        </p:nvSpPr>
        <p:spPr>
          <a:xfrm>
            <a:off x="7416000" y="348552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26</a:t>
            </a:r>
            <a:endParaRPr lang="pt-PT" sz="1050" b="0" strike="noStrike" spc="-1">
              <a:latin typeface="Arial"/>
            </a:endParaRPr>
          </a:p>
        </p:txBody>
      </p:sp>
      <p:sp>
        <p:nvSpPr>
          <p:cNvPr id="1994" name="Line 50"/>
          <p:cNvSpPr/>
          <p:nvPr/>
        </p:nvSpPr>
        <p:spPr>
          <a:xfrm>
            <a:off x="8471520" y="3596400"/>
            <a:ext cx="441000" cy="288360"/>
          </a:xfrm>
          <a:prstGeom prst="line">
            <a:avLst/>
          </a:prstGeom>
          <a:ln/>
        </p:spPr>
        <p:style>
          <a:lnRef idx="1">
            <a:schemeClr val="dk1"/>
          </a:lnRef>
          <a:fillRef idx="0">
            <a:schemeClr val="dk1"/>
          </a:fillRef>
          <a:effectRef idx="0">
            <a:schemeClr val="dk1"/>
          </a:effectRef>
          <a:fontRef idx="minor"/>
        </p:style>
      </p:sp>
      <p:sp>
        <p:nvSpPr>
          <p:cNvPr id="1996" name="CustomShape 52"/>
          <p:cNvSpPr/>
          <p:nvPr/>
        </p:nvSpPr>
        <p:spPr>
          <a:xfrm>
            <a:off x="6705720" y="2959200"/>
            <a:ext cx="4731480" cy="2431440"/>
          </a:xfrm>
          <a:prstGeom prst="ellipse">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1997" name="CustomShape 53"/>
          <p:cNvSpPr/>
          <p:nvPr/>
        </p:nvSpPr>
        <p:spPr>
          <a:xfrm>
            <a:off x="9409500" y="1911781"/>
            <a:ext cx="25642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Genomes  </a:t>
            </a:r>
            <a:r>
              <a:rPr lang="en-US" sz="1800" b="0" strike="noStrike" spc="-1">
                <a:solidFill>
                  <a:srgbClr val="000000"/>
                </a:solidFill>
                <a:latin typeface="Open Sans"/>
                <a:ea typeface="Open Sans"/>
              </a:rPr>
              <a:t>belong</a:t>
            </a:r>
            <a:r>
              <a:rPr lang="pt-PT" sz="1800" b="0" strike="noStrike" spc="-1">
                <a:solidFill>
                  <a:srgbClr val="000000"/>
                </a:solidFill>
                <a:latin typeface="Open Sans"/>
                <a:ea typeface="Open Sans"/>
              </a:rPr>
              <a:t> to COG cluster nº 2</a:t>
            </a:r>
            <a:endParaRPr lang="pt-PT" sz="1800" b="0" strike="noStrike" spc="-1">
              <a:latin typeface="Arial"/>
            </a:endParaRPr>
          </a:p>
        </p:txBody>
      </p:sp>
      <p:pic>
        <p:nvPicPr>
          <p:cNvPr id="1998" name="Imagem 58_1"/>
          <p:cNvPicPr/>
          <p:nvPr/>
        </p:nvPicPr>
        <p:blipFill>
          <a:blip r:embed="rId5">
            <a:extLst>
              <a:ext uri="{BEBA8EAE-BF5A-486C-A8C5-ECC9F3942E4B}">
                <a14:imgProps xmlns:a14="http://schemas.microsoft.com/office/drawing/2010/main">
                  <a14:imgLayer>
                    <a14:imgEffect>
                      <a14:saturation sat="400000"/>
                    </a14:imgEffect>
                  </a14:imgLayer>
                </a14:imgProps>
              </a:ext>
            </a:extLst>
          </a:blip>
          <a:stretch/>
        </p:blipFill>
        <p:spPr>
          <a:xfrm rot="4237200" flipH="1">
            <a:off x="11037240" y="2799720"/>
            <a:ext cx="554760" cy="512640"/>
          </a:xfrm>
          <a:prstGeom prst="rect">
            <a:avLst/>
          </a:prstGeom>
          <a:ln>
            <a:noFill/>
          </a:ln>
        </p:spPr>
      </p:pic>
      <p:sp>
        <p:nvSpPr>
          <p:cNvPr id="1999" name="CustomShape 54"/>
          <p:cNvSpPr/>
          <p:nvPr/>
        </p:nvSpPr>
        <p:spPr>
          <a:xfrm>
            <a:off x="9457160" y="1913061"/>
            <a:ext cx="2516620" cy="6846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51" name="CustomShape 4">
            <a:extLst>
              <a:ext uri="{FF2B5EF4-FFF2-40B4-BE49-F238E27FC236}">
                <a16:creationId xmlns:a16="http://schemas.microsoft.com/office/drawing/2014/main" id="{5B31B334-3C15-43EF-B540-00472FB60E5E}"/>
              </a:ext>
            </a:extLst>
          </p:cNvPr>
          <p:cNvSpPr/>
          <p:nvPr/>
        </p:nvSpPr>
        <p:spPr>
          <a:xfrm>
            <a:off x="287040" y="257420"/>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PKS-other class</a:t>
            </a:r>
            <a:endParaRPr lang="pt-PT" sz="4000" b="1" spc="-1">
              <a:solidFill>
                <a:srgbClr val="203864"/>
              </a:solidFill>
              <a:latin typeface="Calibri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9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998"/>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99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ustomShape 1"/>
          <p:cNvSpPr/>
          <p:nvPr/>
        </p:nvSpPr>
        <p:spPr>
          <a:xfrm>
            <a:off x="946440" y="1531440"/>
            <a:ext cx="50914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5" name="CustomShape 2"/>
          <p:cNvSpPr/>
          <p:nvPr/>
        </p:nvSpPr>
        <p:spPr>
          <a:xfrm>
            <a:off x="6147000" y="1531440"/>
            <a:ext cx="5107680" cy="2076120"/>
          </a:xfrm>
          <a:prstGeom prst="roundRect">
            <a:avLst>
              <a:gd name="adj" fmla="val 12588"/>
            </a:avLst>
          </a:prstGeom>
          <a:solidFill>
            <a:schemeClr val="bg1"/>
          </a:solidFill>
          <a:ln w="38160">
            <a:solidFill>
              <a:schemeClr val="accent3"/>
            </a:solidFill>
          </a:ln>
        </p:spPr>
        <p:style>
          <a:lnRef idx="2">
            <a:schemeClr val="accent1">
              <a:shade val="50000"/>
            </a:schemeClr>
          </a:lnRef>
          <a:fillRef idx="1">
            <a:schemeClr val="accent1"/>
          </a:fillRef>
          <a:effectRef idx="0">
            <a:schemeClr val="accent1"/>
          </a:effectRef>
          <a:fontRef idx="minor"/>
        </p:style>
      </p:sp>
      <p:sp>
        <p:nvSpPr>
          <p:cNvPr id="906" name="CustomShape 3"/>
          <p:cNvSpPr/>
          <p:nvPr/>
        </p:nvSpPr>
        <p:spPr>
          <a:xfrm>
            <a:off x="946440" y="3699000"/>
            <a:ext cx="5091480" cy="2076120"/>
          </a:xfrm>
          <a:prstGeom prst="roundRect">
            <a:avLst>
              <a:gd name="adj" fmla="val 12588"/>
            </a:avLst>
          </a:prstGeom>
          <a:solidFill>
            <a:schemeClr val="bg1"/>
          </a:solidFill>
          <a:ln w="38160">
            <a:solidFill>
              <a:srgbClr val="80DBE4"/>
            </a:solidFill>
          </a:ln>
        </p:spPr>
        <p:style>
          <a:lnRef idx="2">
            <a:schemeClr val="accent1">
              <a:shade val="50000"/>
            </a:schemeClr>
          </a:lnRef>
          <a:fillRef idx="1">
            <a:schemeClr val="accent1"/>
          </a:fillRef>
          <a:effectRef idx="0">
            <a:schemeClr val="accent1"/>
          </a:effectRef>
          <a:fontRef idx="minor"/>
        </p:style>
      </p:sp>
      <p:sp>
        <p:nvSpPr>
          <p:cNvPr id="907" name="CustomShape 4"/>
          <p:cNvSpPr/>
          <p:nvPr/>
        </p:nvSpPr>
        <p:spPr>
          <a:xfrm>
            <a:off x="6147000" y="3699000"/>
            <a:ext cx="51076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8"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909"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10"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911"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912" name="Group 9"/>
          <p:cNvGrpSpPr/>
          <p:nvPr/>
        </p:nvGrpSpPr>
        <p:grpSpPr>
          <a:xfrm>
            <a:off x="4179600" y="1725840"/>
            <a:ext cx="3842280" cy="3833640"/>
            <a:chOff x="4179600" y="1725840"/>
            <a:chExt cx="3842280" cy="3833640"/>
          </a:xfrm>
        </p:grpSpPr>
        <p:sp>
          <p:nvSpPr>
            <p:cNvPr id="913"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2</a:t>
              </a:r>
              <a:endParaRPr lang="pt-PT" sz="2400" b="0" strike="noStrike" spc="-1">
                <a:latin typeface="Arial"/>
              </a:endParaRPr>
            </a:p>
          </p:txBody>
        </p:sp>
        <p:sp>
          <p:nvSpPr>
            <p:cNvPr id="914"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1</a:t>
              </a:r>
              <a:endParaRPr lang="pt-PT" sz="2400" b="0" strike="noStrike" spc="-1">
                <a:latin typeface="Arial"/>
              </a:endParaRPr>
            </a:p>
          </p:txBody>
        </p:sp>
        <p:sp>
          <p:nvSpPr>
            <p:cNvPr id="915"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4</a:t>
              </a:r>
              <a:endParaRPr lang="pt-PT" sz="2400" b="0" strike="noStrike" spc="-1">
                <a:latin typeface="Arial"/>
              </a:endParaRPr>
            </a:p>
          </p:txBody>
        </p:sp>
        <p:sp>
          <p:nvSpPr>
            <p:cNvPr id="916"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3</a:t>
              </a:r>
              <a:endParaRPr lang="pt-PT" sz="2400" b="0" strike="noStrike" spc="-1">
                <a:latin typeface="Arial"/>
              </a:endParaRPr>
            </a:p>
          </p:txBody>
        </p:sp>
      </p:grpSp>
      <p:sp>
        <p:nvSpPr>
          <p:cNvPr id="917"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8" name="CustomShape 15"/>
          <p:cNvSpPr/>
          <p:nvPr/>
        </p:nvSpPr>
        <p:spPr>
          <a:xfrm>
            <a:off x="1090080" y="1673640"/>
            <a:ext cx="35596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What is the coding potential within this genus?</a:t>
            </a:r>
            <a:endParaRPr lang="pt-PT" sz="2000" b="0" strike="noStrike" spc="-1">
              <a:latin typeface="Arial"/>
            </a:endParaRPr>
          </a:p>
        </p:txBody>
      </p:sp>
      <p:sp>
        <p:nvSpPr>
          <p:cNvPr id="919" name="CustomShape 16"/>
          <p:cNvSpPr/>
          <p:nvPr/>
        </p:nvSpPr>
        <p:spPr>
          <a:xfrm>
            <a:off x="1090080" y="2635069"/>
            <a:ext cx="2244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dirty="0">
                <a:solidFill>
                  <a:srgbClr val="000000"/>
                </a:solidFill>
                <a:latin typeface="Open Sans"/>
                <a:ea typeface="Arial Unicode MS"/>
              </a:rPr>
              <a:t>Comparative genomics approach</a:t>
            </a:r>
            <a:endParaRPr lang="pt-PT" sz="1800" b="0" strike="noStrike" spc="-1" dirty="0">
              <a:latin typeface="Arial"/>
            </a:endParaRPr>
          </a:p>
        </p:txBody>
      </p:sp>
      <p:sp>
        <p:nvSpPr>
          <p:cNvPr id="920"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dirty="0">
                <a:solidFill>
                  <a:srgbClr val="000000"/>
                </a:solidFill>
                <a:latin typeface="Open Sans"/>
                <a:ea typeface="Arial Unicode MS"/>
              </a:rPr>
              <a:t>Are the </a:t>
            </a:r>
            <a:r>
              <a:rPr lang="en-GB" sz="2000" b="1" i="1" strike="noStrike" spc="-1" dirty="0" err="1">
                <a:solidFill>
                  <a:srgbClr val="000000"/>
                </a:solidFill>
                <a:latin typeface="Open Sans"/>
                <a:ea typeface="Arial Unicode MS"/>
              </a:rPr>
              <a:t>Aquimarina</a:t>
            </a:r>
            <a:r>
              <a:rPr lang="en-GB" sz="2000" b="1" strike="noStrike" spc="-1" dirty="0" err="1">
                <a:solidFill>
                  <a:srgbClr val="000000"/>
                </a:solidFill>
                <a:latin typeface="Open Sans"/>
                <a:ea typeface="Arial Unicode MS"/>
              </a:rPr>
              <a:t>’s</a:t>
            </a:r>
            <a:r>
              <a:rPr lang="en-GB" sz="2000" b="1" strike="noStrike" spc="-1" dirty="0">
                <a:solidFill>
                  <a:srgbClr val="000000"/>
                </a:solidFill>
                <a:latin typeface="Open Sans"/>
                <a:ea typeface="Arial Unicode MS"/>
              </a:rPr>
              <a:t> predicted secondary metabolites bioactive?</a:t>
            </a:r>
            <a:endParaRPr lang="pt-PT" sz="2000" b="0" strike="noStrike" spc="-1" dirty="0">
              <a:latin typeface="Arial"/>
            </a:endParaRPr>
          </a:p>
        </p:txBody>
      </p:sp>
      <p:sp>
        <p:nvSpPr>
          <p:cNvPr id="921" name="CustomShape 18"/>
          <p:cNvSpPr/>
          <p:nvPr/>
        </p:nvSpPr>
        <p:spPr>
          <a:xfrm>
            <a:off x="7962120" y="3837940"/>
            <a:ext cx="32234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dirty="0">
                <a:solidFill>
                  <a:srgbClr val="000000"/>
                </a:solidFill>
                <a:latin typeface="Open Sans"/>
                <a:ea typeface="Arial Unicode MS"/>
              </a:rPr>
              <a:t>Are </a:t>
            </a:r>
            <a:r>
              <a:rPr lang="en-GB" sz="1800" b="1" i="1" strike="noStrike" spc="-1" dirty="0" err="1">
                <a:solidFill>
                  <a:srgbClr val="000000"/>
                </a:solidFill>
                <a:latin typeface="Open Sans"/>
                <a:ea typeface="Arial Unicode MS"/>
              </a:rPr>
              <a:t>Aquimarina</a:t>
            </a:r>
            <a:r>
              <a:rPr lang="en-GB" sz="1800" b="1" strike="noStrike" spc="-1" dirty="0" err="1">
                <a:solidFill>
                  <a:srgbClr val="000000"/>
                </a:solidFill>
                <a:latin typeface="Open Sans"/>
                <a:ea typeface="Arial Unicode MS"/>
              </a:rPr>
              <a:t>’s</a:t>
            </a:r>
            <a:r>
              <a:rPr lang="en-GB" sz="1800" b="1" strike="noStrike" spc="-1" dirty="0">
                <a:solidFill>
                  <a:srgbClr val="000000"/>
                </a:solidFill>
                <a:latin typeface="Open Sans"/>
                <a:ea typeface="Arial Unicode MS"/>
              </a:rPr>
              <a:t> traits a common feature for the </a:t>
            </a:r>
            <a:r>
              <a:rPr lang="en-GB" sz="1800" b="1" i="1" strike="noStrike" spc="-1" dirty="0">
                <a:solidFill>
                  <a:srgbClr val="000000"/>
                </a:solidFill>
                <a:latin typeface="Open Sans"/>
                <a:ea typeface="Arial Unicode MS"/>
              </a:rPr>
              <a:t>Flavobacteriaceae</a:t>
            </a:r>
            <a:r>
              <a:rPr lang="en-GB" sz="1800" b="1" strike="noStrike" spc="-1" dirty="0">
                <a:solidFill>
                  <a:srgbClr val="000000"/>
                </a:solidFill>
                <a:latin typeface="Open Sans"/>
                <a:ea typeface="Arial Unicode MS"/>
              </a:rPr>
              <a:t> family?</a:t>
            </a:r>
            <a:endParaRPr lang="pt-PT" sz="1800" b="0" strike="noStrike" spc="-1" dirty="0">
              <a:latin typeface="Arial"/>
            </a:endParaRPr>
          </a:p>
        </p:txBody>
      </p:sp>
      <p:sp>
        <p:nvSpPr>
          <p:cNvPr id="922" name="CustomShape 19"/>
          <p:cNvSpPr/>
          <p:nvPr/>
        </p:nvSpPr>
        <p:spPr>
          <a:xfrm>
            <a:off x="1101600" y="3802680"/>
            <a:ext cx="273852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Can we extract potential new drugs?</a:t>
            </a:r>
            <a:endParaRPr lang="pt-PT" sz="2000" b="0" strike="noStrike" spc="-1">
              <a:latin typeface="Arial"/>
            </a:endParaRPr>
          </a:p>
        </p:txBody>
      </p:sp>
      <p:sp>
        <p:nvSpPr>
          <p:cNvPr id="923"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ea typeface="Arial Unicode MS"/>
              </a:rPr>
              <a:t>The </a:t>
            </a:r>
            <a:r>
              <a:rPr lang="en-GB" sz="2400" b="0" i="1" strike="noStrike" spc="-1">
                <a:solidFill>
                  <a:srgbClr val="000000"/>
                </a:solidFill>
                <a:latin typeface="Open Sans"/>
                <a:ea typeface="Arial Unicode MS"/>
              </a:rPr>
              <a:t>Aquimarina</a:t>
            </a:r>
            <a:r>
              <a:rPr lang="en-GB" sz="2400" b="0" strike="noStrike" spc="-1">
                <a:solidFill>
                  <a:srgbClr val="000000"/>
                </a:solidFill>
                <a:latin typeface="Open Sans"/>
                <a:ea typeface="Arial Unicode MS"/>
              </a:rPr>
              <a:t> genus</a:t>
            </a:r>
            <a:endParaRPr lang="pt-PT" sz="2400" b="0" strike="noStrike" spc="-1">
              <a:latin typeface="Arial"/>
            </a:endParaRPr>
          </a:p>
        </p:txBody>
      </p:sp>
      <p:sp>
        <p:nvSpPr>
          <p:cNvPr id="924" name="CustomShape 21"/>
          <p:cNvSpPr/>
          <p:nvPr/>
        </p:nvSpPr>
        <p:spPr>
          <a:xfrm>
            <a:off x="8460000" y="5311080"/>
            <a:ext cx="2988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dirty="0">
                <a:solidFill>
                  <a:srgbClr val="000000"/>
                </a:solidFill>
                <a:latin typeface="Open Sans"/>
                <a:ea typeface="Arial Unicode MS"/>
              </a:rPr>
              <a:t>Metagenomics approach</a:t>
            </a:r>
            <a:endParaRPr lang="pt-PT" sz="1800" b="0" strike="noStrike" spc="-1" dirty="0">
              <a:latin typeface="Arial"/>
            </a:endParaRPr>
          </a:p>
        </p:txBody>
      </p:sp>
      <p:sp>
        <p:nvSpPr>
          <p:cNvPr id="925" name="CustomShape 22"/>
          <p:cNvSpPr/>
          <p:nvPr/>
        </p:nvSpPr>
        <p:spPr>
          <a:xfrm>
            <a:off x="1024170" y="4983003"/>
            <a:ext cx="376650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rgbClr val="000000"/>
                </a:solidFill>
                <a:latin typeface="Open Sans"/>
                <a:ea typeface="Arial Unicode MS"/>
              </a:rPr>
              <a:t>Chemical identification and isolation of bioactive compounds</a:t>
            </a:r>
            <a:endParaRPr lang="pt-PT" sz="1800" b="0" strike="noStrike" spc="-1">
              <a:latin typeface="Arial"/>
            </a:endParaRPr>
          </a:p>
        </p:txBody>
      </p:sp>
      <p:sp>
        <p:nvSpPr>
          <p:cNvPr id="926" name="CustomShape 23"/>
          <p:cNvSpPr/>
          <p:nvPr/>
        </p:nvSpPr>
        <p:spPr>
          <a:xfrm>
            <a:off x="9048240" y="3106440"/>
            <a:ext cx="223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Arial Unicode MS"/>
              </a:rPr>
              <a:t>Bioactivity assays</a:t>
            </a:r>
            <a:endParaRPr lang="pt-PT" sz="1800" b="0" strike="noStrike" spc="-1">
              <a:latin typeface="Arial"/>
            </a:endParaRPr>
          </a:p>
        </p:txBody>
      </p:sp>
      <p:sp>
        <p:nvSpPr>
          <p:cNvPr id="927" name="CustomShape 24"/>
          <p:cNvSpPr/>
          <p:nvPr/>
        </p:nvSpPr>
        <p:spPr>
          <a:xfrm>
            <a:off x="946440" y="210705"/>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ea typeface="Arial Unicode MS"/>
              </a:rPr>
              <a:t>Next steps</a:t>
            </a:r>
            <a:endParaRPr lang="pt-PT" sz="4400" b="0" strike="noStrike" spc="-1">
              <a:latin typeface="Arial"/>
            </a:endParaRPr>
          </a:p>
        </p:txBody>
      </p:sp>
      <p:pic>
        <p:nvPicPr>
          <p:cNvPr id="3" name="Picture 2" descr="A close up of a logo  Description automatically generated">
            <a:extLst>
              <a:ext uri="{FF2B5EF4-FFF2-40B4-BE49-F238E27FC236}">
                <a16:creationId xmlns:a16="http://schemas.microsoft.com/office/drawing/2014/main" id="{7AF005B7-1AF5-455D-9741-509F8AE23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44" y="402225"/>
            <a:ext cx="1746810" cy="174681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92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922"/>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CustomShape 1"/>
          <p:cNvSpPr/>
          <p:nvPr/>
        </p:nvSpPr>
        <p:spPr>
          <a:xfrm>
            <a:off x="946440" y="1531440"/>
            <a:ext cx="5091480" cy="2076120"/>
          </a:xfrm>
          <a:prstGeom prst="roundRect">
            <a:avLst>
              <a:gd name="adj" fmla="val 12588"/>
            </a:avLst>
          </a:prstGeom>
          <a:solidFill>
            <a:schemeClr val="bg1"/>
          </a:solidFill>
          <a:ln w="38160">
            <a:solidFill>
              <a:schemeClr val="bg1">
                <a:lumMod val="50000"/>
              </a:schemeClr>
            </a:solidFill>
          </a:ln>
        </p:spPr>
        <p:style>
          <a:lnRef idx="2">
            <a:schemeClr val="accent1">
              <a:shade val="50000"/>
            </a:schemeClr>
          </a:lnRef>
          <a:fillRef idx="1">
            <a:schemeClr val="accent1"/>
          </a:fillRef>
          <a:effectRef idx="0">
            <a:schemeClr val="accent1"/>
          </a:effectRef>
          <a:fontRef idx="minor"/>
        </p:style>
      </p:sp>
      <p:sp>
        <p:nvSpPr>
          <p:cNvPr id="929" name="CustomShape 2"/>
          <p:cNvSpPr/>
          <p:nvPr/>
        </p:nvSpPr>
        <p:spPr>
          <a:xfrm>
            <a:off x="6147000" y="1531440"/>
            <a:ext cx="5107680" cy="2076120"/>
          </a:xfrm>
          <a:prstGeom prst="roundRect">
            <a:avLst>
              <a:gd name="adj" fmla="val 12588"/>
            </a:avLst>
          </a:prstGeom>
          <a:solidFill>
            <a:schemeClr val="bg1"/>
          </a:solidFill>
          <a:ln w="57240">
            <a:solidFill>
              <a:schemeClr val="accent3"/>
            </a:solidFill>
          </a:ln>
        </p:spPr>
        <p:style>
          <a:lnRef idx="2">
            <a:schemeClr val="accent1">
              <a:shade val="50000"/>
            </a:schemeClr>
          </a:lnRef>
          <a:fillRef idx="1">
            <a:schemeClr val="accent1"/>
          </a:fillRef>
          <a:effectRef idx="0">
            <a:schemeClr val="accent1"/>
          </a:effectRef>
          <a:fontRef idx="minor"/>
        </p:style>
      </p:sp>
      <p:sp>
        <p:nvSpPr>
          <p:cNvPr id="930" name="CustomShape 3"/>
          <p:cNvSpPr/>
          <p:nvPr/>
        </p:nvSpPr>
        <p:spPr>
          <a:xfrm>
            <a:off x="946440" y="3699000"/>
            <a:ext cx="5091480" cy="2076120"/>
          </a:xfrm>
          <a:prstGeom prst="roundRect">
            <a:avLst>
              <a:gd name="adj" fmla="val 12588"/>
            </a:avLst>
          </a:prstGeom>
          <a:solidFill>
            <a:schemeClr val="bg1"/>
          </a:solidFill>
          <a:ln w="38160">
            <a:solidFill>
              <a:schemeClr val="bg1">
                <a:lumMod val="50000"/>
              </a:schemeClr>
            </a:solidFill>
          </a:ln>
        </p:spPr>
        <p:style>
          <a:lnRef idx="2">
            <a:schemeClr val="accent1">
              <a:shade val="50000"/>
            </a:schemeClr>
          </a:lnRef>
          <a:fillRef idx="1">
            <a:schemeClr val="accent1"/>
          </a:fillRef>
          <a:effectRef idx="0">
            <a:schemeClr val="accent1"/>
          </a:effectRef>
          <a:fontRef idx="minor"/>
        </p:style>
      </p:sp>
      <p:sp>
        <p:nvSpPr>
          <p:cNvPr id="931" name="CustomShape 4"/>
          <p:cNvSpPr/>
          <p:nvPr/>
        </p:nvSpPr>
        <p:spPr>
          <a:xfrm>
            <a:off x="6147000" y="3699000"/>
            <a:ext cx="5107680" cy="2076120"/>
          </a:xfrm>
          <a:prstGeom prst="roundRect">
            <a:avLst>
              <a:gd name="adj" fmla="val 12588"/>
            </a:avLst>
          </a:prstGeom>
          <a:solidFill>
            <a:schemeClr val="bg1"/>
          </a:solidFill>
          <a:ln w="38160">
            <a:solidFill>
              <a:schemeClr val="bg1">
                <a:lumMod val="50000"/>
              </a:schemeClr>
            </a:solidFill>
          </a:ln>
        </p:spPr>
        <p:style>
          <a:lnRef idx="2">
            <a:schemeClr val="accent1">
              <a:shade val="50000"/>
            </a:schemeClr>
          </a:lnRef>
          <a:fillRef idx="1">
            <a:schemeClr val="accent1"/>
          </a:fillRef>
          <a:effectRef idx="0">
            <a:schemeClr val="accent1"/>
          </a:effectRef>
          <a:fontRef idx="minor"/>
        </p:style>
      </p:sp>
      <p:sp>
        <p:nvSpPr>
          <p:cNvPr id="932"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933"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34"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935"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936" name="Group 9"/>
          <p:cNvGrpSpPr/>
          <p:nvPr/>
        </p:nvGrpSpPr>
        <p:grpSpPr>
          <a:xfrm>
            <a:off x="4179600" y="1725840"/>
            <a:ext cx="3842280" cy="3833640"/>
            <a:chOff x="4179600" y="1725840"/>
            <a:chExt cx="3842280" cy="3833640"/>
          </a:xfrm>
        </p:grpSpPr>
        <p:sp>
          <p:nvSpPr>
            <p:cNvPr id="937"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2</a:t>
              </a:r>
              <a:endParaRPr lang="pt-PT" sz="2400" b="0" strike="noStrike" spc="-1">
                <a:latin typeface="Arial"/>
              </a:endParaRPr>
            </a:p>
          </p:txBody>
        </p:sp>
        <p:sp>
          <p:nvSpPr>
            <p:cNvPr id="938"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1</a:t>
              </a:r>
              <a:endParaRPr lang="pt-PT" sz="2400" b="0" strike="noStrike" spc="-1">
                <a:latin typeface="Arial"/>
              </a:endParaRPr>
            </a:p>
          </p:txBody>
        </p:sp>
        <p:sp>
          <p:nvSpPr>
            <p:cNvPr id="939"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4</a:t>
              </a:r>
              <a:endParaRPr lang="pt-PT" sz="2400" b="0" strike="noStrike" spc="-1">
                <a:latin typeface="Arial"/>
              </a:endParaRPr>
            </a:p>
          </p:txBody>
        </p:sp>
        <p:sp>
          <p:nvSpPr>
            <p:cNvPr id="940"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3</a:t>
              </a:r>
              <a:endParaRPr lang="pt-PT" sz="2400" b="0" strike="noStrike" spc="-1">
                <a:latin typeface="Arial"/>
              </a:endParaRPr>
            </a:p>
          </p:txBody>
        </p:sp>
      </p:grpSp>
      <p:sp>
        <p:nvSpPr>
          <p:cNvPr id="941"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42" name="CustomShape 15"/>
          <p:cNvSpPr/>
          <p:nvPr/>
        </p:nvSpPr>
        <p:spPr>
          <a:xfrm>
            <a:off x="1090080" y="1673640"/>
            <a:ext cx="35596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dirty="0">
                <a:solidFill>
                  <a:srgbClr val="808080"/>
                </a:solidFill>
                <a:latin typeface="Open Sans"/>
                <a:ea typeface="Arial Unicode MS"/>
              </a:rPr>
              <a:t>What is the coding potential within this genus?</a:t>
            </a:r>
            <a:endParaRPr lang="pt-PT" sz="2000" strike="noStrike" spc="-1" dirty="0">
              <a:latin typeface="Arial"/>
            </a:endParaRPr>
          </a:p>
        </p:txBody>
      </p:sp>
      <p:sp>
        <p:nvSpPr>
          <p:cNvPr id="943" name="CustomShape 16"/>
          <p:cNvSpPr/>
          <p:nvPr/>
        </p:nvSpPr>
        <p:spPr>
          <a:xfrm>
            <a:off x="1090080" y="2873520"/>
            <a:ext cx="254973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dirty="0">
                <a:solidFill>
                  <a:srgbClr val="808080"/>
                </a:solidFill>
                <a:latin typeface="Open Sans"/>
                <a:ea typeface="Arial Unicode MS"/>
              </a:rPr>
              <a:t>Comparative genomics approach</a:t>
            </a:r>
            <a:endParaRPr lang="pt-PT" sz="1800" b="0" strike="noStrike" spc="-1" dirty="0">
              <a:latin typeface="Arial"/>
            </a:endParaRPr>
          </a:p>
        </p:txBody>
      </p:sp>
      <p:sp>
        <p:nvSpPr>
          <p:cNvPr id="945" name="CustomShape 18"/>
          <p:cNvSpPr/>
          <p:nvPr/>
        </p:nvSpPr>
        <p:spPr>
          <a:xfrm>
            <a:off x="7962120" y="3782520"/>
            <a:ext cx="32234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a:solidFill>
                  <a:srgbClr val="808080"/>
                </a:solidFill>
                <a:latin typeface="Open Sans"/>
                <a:ea typeface="Arial Unicode MS"/>
              </a:rPr>
              <a:t>Are </a:t>
            </a:r>
            <a:r>
              <a:rPr lang="en-GB" sz="1800" b="1" i="1" strike="noStrike" spc="-1">
                <a:solidFill>
                  <a:srgbClr val="808080"/>
                </a:solidFill>
                <a:latin typeface="Open Sans"/>
                <a:ea typeface="Arial Unicode MS"/>
              </a:rPr>
              <a:t>Aquimarina</a:t>
            </a:r>
            <a:r>
              <a:rPr lang="en-GB" sz="1800" b="1" strike="noStrike" spc="-1">
                <a:solidFill>
                  <a:srgbClr val="808080"/>
                </a:solidFill>
                <a:latin typeface="Open Sans"/>
                <a:ea typeface="Arial Unicode MS"/>
              </a:rPr>
              <a:t>’s traits a common feature for the </a:t>
            </a:r>
            <a:r>
              <a:rPr lang="en-GB" sz="1800" b="1" i="1" strike="noStrike" spc="-1">
                <a:solidFill>
                  <a:srgbClr val="808080"/>
                </a:solidFill>
                <a:latin typeface="Open Sans"/>
                <a:ea typeface="Arial Unicode MS"/>
              </a:rPr>
              <a:t>Flavobacteriaceae</a:t>
            </a:r>
            <a:r>
              <a:rPr lang="en-GB" sz="1800" b="1" strike="noStrike" spc="-1">
                <a:solidFill>
                  <a:srgbClr val="808080"/>
                </a:solidFill>
                <a:latin typeface="Open Sans"/>
                <a:ea typeface="Arial Unicode MS"/>
              </a:rPr>
              <a:t> family?</a:t>
            </a:r>
            <a:endParaRPr lang="pt-PT" sz="1800" b="0" strike="noStrike" spc="-1">
              <a:latin typeface="Arial"/>
            </a:endParaRPr>
          </a:p>
        </p:txBody>
      </p:sp>
      <p:sp>
        <p:nvSpPr>
          <p:cNvPr id="946" name="CustomShape 19"/>
          <p:cNvSpPr/>
          <p:nvPr/>
        </p:nvSpPr>
        <p:spPr>
          <a:xfrm>
            <a:off x="1101600" y="3802680"/>
            <a:ext cx="273852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808080"/>
                </a:solidFill>
                <a:latin typeface="Open Sans"/>
                <a:ea typeface="Arial Unicode MS"/>
              </a:rPr>
              <a:t>Can we extract potential new drugs?</a:t>
            </a:r>
            <a:endParaRPr lang="pt-PT" sz="2000" b="0" strike="noStrike" spc="-1">
              <a:latin typeface="Arial"/>
            </a:endParaRPr>
          </a:p>
        </p:txBody>
      </p:sp>
      <p:sp>
        <p:nvSpPr>
          <p:cNvPr id="947"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ea typeface="Arial Unicode MS"/>
              </a:rPr>
              <a:t>The </a:t>
            </a:r>
            <a:r>
              <a:rPr lang="en-GB" sz="2400" b="0" i="1" strike="noStrike" spc="-1">
                <a:solidFill>
                  <a:srgbClr val="000000"/>
                </a:solidFill>
                <a:latin typeface="Open Sans"/>
                <a:ea typeface="Arial Unicode MS"/>
              </a:rPr>
              <a:t>Aquimarina</a:t>
            </a:r>
            <a:r>
              <a:rPr lang="en-GB" sz="2400" b="0" strike="noStrike" spc="-1">
                <a:solidFill>
                  <a:srgbClr val="000000"/>
                </a:solidFill>
                <a:latin typeface="Open Sans"/>
                <a:ea typeface="Arial Unicode MS"/>
              </a:rPr>
              <a:t> genus</a:t>
            </a:r>
            <a:endParaRPr lang="pt-PT" sz="2400" b="0" strike="noStrike" spc="-1">
              <a:latin typeface="Arial"/>
            </a:endParaRPr>
          </a:p>
        </p:txBody>
      </p:sp>
      <p:sp>
        <p:nvSpPr>
          <p:cNvPr id="948" name="CustomShape 21"/>
          <p:cNvSpPr/>
          <p:nvPr/>
        </p:nvSpPr>
        <p:spPr>
          <a:xfrm>
            <a:off x="8460000" y="5311080"/>
            <a:ext cx="2988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808080"/>
                </a:solidFill>
                <a:latin typeface="Open Sans"/>
                <a:ea typeface="Arial Unicode MS"/>
              </a:rPr>
              <a:t>Metagenomics approach</a:t>
            </a:r>
            <a:endParaRPr lang="pt-PT" sz="1800" b="0" strike="noStrike" spc="-1">
              <a:latin typeface="Arial"/>
            </a:endParaRPr>
          </a:p>
        </p:txBody>
      </p:sp>
      <p:sp>
        <p:nvSpPr>
          <p:cNvPr id="27" name="CustomShape 24">
            <a:extLst>
              <a:ext uri="{FF2B5EF4-FFF2-40B4-BE49-F238E27FC236}">
                <a16:creationId xmlns:a16="http://schemas.microsoft.com/office/drawing/2014/main" id="{8F11EF9A-C4B9-42D8-A085-BB79D7AE187F}"/>
              </a:ext>
            </a:extLst>
          </p:cNvPr>
          <p:cNvSpPr/>
          <p:nvPr/>
        </p:nvSpPr>
        <p:spPr>
          <a:xfrm>
            <a:off x="946440" y="210705"/>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ea typeface="Arial Unicode MS"/>
              </a:rPr>
              <a:t>Next steps</a:t>
            </a:r>
            <a:endParaRPr lang="pt-PT" sz="4400" b="0" strike="noStrike" spc="-1">
              <a:latin typeface="Arial"/>
            </a:endParaRPr>
          </a:p>
        </p:txBody>
      </p:sp>
      <p:sp>
        <p:nvSpPr>
          <p:cNvPr id="26" name="CustomShape 22">
            <a:extLst>
              <a:ext uri="{FF2B5EF4-FFF2-40B4-BE49-F238E27FC236}">
                <a16:creationId xmlns:a16="http://schemas.microsoft.com/office/drawing/2014/main" id="{28A8700B-8E75-4A13-A026-2E3316FD71B7}"/>
              </a:ext>
            </a:extLst>
          </p:cNvPr>
          <p:cNvSpPr/>
          <p:nvPr/>
        </p:nvSpPr>
        <p:spPr>
          <a:xfrm>
            <a:off x="1024170" y="4983003"/>
            <a:ext cx="376650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chemeClr val="bg1">
                    <a:lumMod val="50000"/>
                  </a:schemeClr>
                </a:solidFill>
                <a:latin typeface="Open Sans"/>
                <a:ea typeface="Arial Unicode MS"/>
              </a:rPr>
              <a:t>Chemical identification and isolation of bioactive compounds</a:t>
            </a:r>
            <a:endParaRPr lang="pt-PT" sz="1800" b="0" strike="noStrike" spc="-1">
              <a:solidFill>
                <a:schemeClr val="bg1">
                  <a:lumMod val="50000"/>
                </a:schemeClr>
              </a:solidFill>
              <a:latin typeface="Arial"/>
            </a:endParaRPr>
          </a:p>
        </p:txBody>
      </p:sp>
      <p:sp>
        <p:nvSpPr>
          <p:cNvPr id="25" name="CustomShape 17">
            <a:extLst>
              <a:ext uri="{FF2B5EF4-FFF2-40B4-BE49-F238E27FC236}">
                <a16:creationId xmlns:a16="http://schemas.microsoft.com/office/drawing/2014/main" id="{13A8A543-23B7-4C18-8A72-CDC7C4D4CD70}"/>
              </a:ext>
            </a:extLst>
          </p:cNvPr>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dirty="0">
                <a:solidFill>
                  <a:srgbClr val="000000"/>
                </a:solidFill>
                <a:latin typeface="Open Sans"/>
                <a:ea typeface="Arial Unicode MS"/>
              </a:rPr>
              <a:t>Are the </a:t>
            </a:r>
            <a:r>
              <a:rPr lang="en-GB" sz="2000" b="1" i="1" strike="noStrike" spc="-1" dirty="0" err="1">
                <a:solidFill>
                  <a:srgbClr val="000000"/>
                </a:solidFill>
                <a:latin typeface="Open Sans"/>
                <a:ea typeface="Arial Unicode MS"/>
              </a:rPr>
              <a:t>Aquimarina</a:t>
            </a:r>
            <a:r>
              <a:rPr lang="en-GB" sz="2000" b="1" strike="noStrike" spc="-1" dirty="0" err="1">
                <a:solidFill>
                  <a:srgbClr val="000000"/>
                </a:solidFill>
                <a:latin typeface="Open Sans"/>
                <a:ea typeface="Arial Unicode MS"/>
              </a:rPr>
              <a:t>’s</a:t>
            </a:r>
            <a:r>
              <a:rPr lang="en-GB" sz="2000" b="1" strike="noStrike" spc="-1" dirty="0">
                <a:solidFill>
                  <a:srgbClr val="000000"/>
                </a:solidFill>
                <a:latin typeface="Open Sans"/>
                <a:ea typeface="Arial Unicode MS"/>
              </a:rPr>
              <a:t> predicted secondary metabolites bioactive?</a:t>
            </a:r>
            <a:endParaRPr lang="pt-PT"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4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94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CustomShape 1"/>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955" name="CustomShape 4"/>
          <p:cNvSpPr/>
          <p:nvPr/>
        </p:nvSpPr>
        <p:spPr>
          <a:xfrm>
            <a:off x="8360067" y="6048343"/>
            <a:ext cx="2599727"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000" b="1" strike="noStrike" spc="-1">
                <a:effectLst>
                  <a:outerShdw blurRad="38100" dist="38100" dir="2700000" algn="tl">
                    <a:srgbClr val="000000">
                      <a:alpha val="43137"/>
                    </a:srgbClr>
                  </a:outerShdw>
                </a:effectLst>
                <a:latin typeface="Open Sans"/>
              </a:rPr>
              <a:t>Antitumoral activity</a:t>
            </a:r>
            <a:endParaRPr lang="pt-PT" sz="2000" b="0" strike="noStrike" spc="-1">
              <a:effectLst>
                <a:outerShdw blurRad="38100" dist="38100" dir="2700000" algn="tl">
                  <a:srgbClr val="000000">
                    <a:alpha val="43137"/>
                  </a:srgbClr>
                </a:outerShdw>
              </a:effectLst>
              <a:latin typeface="Arial"/>
            </a:endParaRPr>
          </a:p>
        </p:txBody>
      </p:sp>
      <p:sp>
        <p:nvSpPr>
          <p:cNvPr id="956" name="CustomShape 5"/>
          <p:cNvSpPr/>
          <p:nvPr/>
        </p:nvSpPr>
        <p:spPr>
          <a:xfrm>
            <a:off x="1001804" y="5240960"/>
            <a:ext cx="3146746" cy="6390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1800" b="1" strike="noStrike" spc="-1">
                <a:solidFill>
                  <a:srgbClr val="203864"/>
                </a:solidFill>
                <a:latin typeface="Open Sans"/>
              </a:rPr>
              <a:t>Growth inhibition assays </a:t>
            </a:r>
            <a:r>
              <a:rPr lang="en-GB" sz="1800" b="0" strike="noStrike" spc="-1">
                <a:solidFill>
                  <a:srgbClr val="203864"/>
                </a:solidFill>
                <a:latin typeface="Open Sans"/>
              </a:rPr>
              <a:t>(“MIC”-type)</a:t>
            </a:r>
            <a:endParaRPr lang="pt-PT" sz="1800" b="0" strike="noStrike" spc="-1">
              <a:latin typeface="Arial"/>
            </a:endParaRPr>
          </a:p>
        </p:txBody>
      </p:sp>
      <p:sp>
        <p:nvSpPr>
          <p:cNvPr id="957" name="CustomShape 6"/>
          <p:cNvSpPr/>
          <p:nvPr/>
        </p:nvSpPr>
        <p:spPr>
          <a:xfrm>
            <a:off x="8197233" y="5295721"/>
            <a:ext cx="309492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1800" b="1" strike="noStrike" spc="-1">
                <a:solidFill>
                  <a:srgbClr val="002060"/>
                </a:solidFill>
                <a:latin typeface="Open Sans"/>
              </a:rPr>
              <a:t>Cell proliferation assays </a:t>
            </a:r>
            <a:r>
              <a:rPr lang="en-GB" sz="1800" b="0" strike="noStrike" spc="-1">
                <a:solidFill>
                  <a:srgbClr val="203864"/>
                </a:solidFill>
                <a:latin typeface="Open Sans"/>
              </a:rPr>
              <a:t>(</a:t>
            </a:r>
            <a:r>
              <a:rPr lang="en-GB" sz="1800" b="0" strike="noStrike" spc="-1" err="1">
                <a:solidFill>
                  <a:srgbClr val="203864"/>
                </a:solidFill>
                <a:latin typeface="Open Sans"/>
              </a:rPr>
              <a:t>PrestoBlue</a:t>
            </a:r>
            <a:r>
              <a:rPr lang="en-GB" sz="1800" b="0" strike="noStrike" spc="-1">
                <a:solidFill>
                  <a:srgbClr val="203864"/>
                </a:solidFill>
                <a:latin typeface="Open Sans"/>
              </a:rPr>
              <a:t>®)</a:t>
            </a:r>
            <a:endParaRPr lang="pt-PT" sz="1800" b="0" strike="noStrike" spc="-1">
              <a:latin typeface="Arial"/>
            </a:endParaRPr>
          </a:p>
        </p:txBody>
      </p:sp>
      <p:sp>
        <p:nvSpPr>
          <p:cNvPr id="959" name="CustomShape 8"/>
          <p:cNvSpPr/>
          <p:nvPr/>
        </p:nvSpPr>
        <p:spPr>
          <a:xfrm>
            <a:off x="2741220" y="6059777"/>
            <a:ext cx="2386913"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Antibacterial activity</a:t>
            </a:r>
            <a:endParaRPr lang="pt-PT" sz="2000" b="1" spc="-1">
              <a:effectLst>
                <a:outerShdw blurRad="38100" dist="38100" dir="2700000" algn="tl">
                  <a:srgbClr val="000000">
                    <a:alpha val="43137"/>
                  </a:srgbClr>
                </a:outerShdw>
              </a:effectLst>
              <a:latin typeface="Open Sans"/>
            </a:endParaRPr>
          </a:p>
        </p:txBody>
      </p:sp>
      <p:sp>
        <p:nvSpPr>
          <p:cNvPr id="960" name="CustomShape 9"/>
          <p:cNvSpPr/>
          <p:nvPr/>
        </p:nvSpPr>
        <p:spPr>
          <a:xfrm>
            <a:off x="186162" y="6048344"/>
            <a:ext cx="2150438"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Antifungal Activity</a:t>
            </a:r>
            <a:endParaRPr lang="pt-PT" sz="2000" b="1" spc="-1">
              <a:effectLst>
                <a:outerShdw blurRad="38100" dist="38100" dir="2700000" algn="tl">
                  <a:srgbClr val="000000">
                    <a:alpha val="43137"/>
                  </a:srgbClr>
                </a:outerShdw>
              </a:effectLst>
              <a:latin typeface="Open Sans"/>
            </a:endParaRPr>
          </a:p>
        </p:txBody>
      </p:sp>
      <p:sp>
        <p:nvSpPr>
          <p:cNvPr id="961" name="CustomShape 10"/>
          <p:cNvSpPr/>
          <p:nvPr/>
        </p:nvSpPr>
        <p:spPr>
          <a:xfrm>
            <a:off x="856800" y="1009440"/>
            <a:ext cx="37688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1" strike="noStrike" spc="-1">
                <a:solidFill>
                  <a:srgbClr val="000000"/>
                </a:solidFill>
                <a:latin typeface="Open Sans"/>
              </a:rPr>
              <a:t>9 </a:t>
            </a:r>
            <a:r>
              <a:rPr lang="en-GB" sz="2400" b="1" i="1" strike="noStrike" spc="-1">
                <a:solidFill>
                  <a:srgbClr val="000000"/>
                </a:solidFill>
                <a:latin typeface="Open Sans"/>
              </a:rPr>
              <a:t>Aquimarina</a:t>
            </a:r>
            <a:r>
              <a:rPr lang="en-GB" sz="2400" b="1" strike="noStrike" spc="-1">
                <a:solidFill>
                  <a:srgbClr val="000000"/>
                </a:solidFill>
                <a:latin typeface="Open Sans"/>
              </a:rPr>
              <a:t> strains</a:t>
            </a:r>
            <a:endParaRPr lang="pt-PT" sz="2400" b="0" strike="noStrike" spc="-1">
              <a:latin typeface="Arial"/>
            </a:endParaRPr>
          </a:p>
        </p:txBody>
      </p:sp>
      <p:grpSp>
        <p:nvGrpSpPr>
          <p:cNvPr id="962" name="Group 11"/>
          <p:cNvGrpSpPr/>
          <p:nvPr/>
        </p:nvGrpSpPr>
        <p:grpSpPr>
          <a:xfrm>
            <a:off x="4821480" y="1071720"/>
            <a:ext cx="5791680" cy="4628520"/>
            <a:chOff x="4821480" y="1071720"/>
            <a:chExt cx="5791680" cy="4628520"/>
          </a:xfrm>
        </p:grpSpPr>
        <p:sp>
          <p:nvSpPr>
            <p:cNvPr id="963" name="CustomShape 12"/>
            <p:cNvSpPr/>
            <p:nvPr/>
          </p:nvSpPr>
          <p:spPr>
            <a:xfrm flipH="1">
              <a:off x="5263920" y="5083560"/>
              <a:ext cx="1933200" cy="61668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964" name="CustomShape 13"/>
            <p:cNvSpPr/>
            <p:nvPr/>
          </p:nvSpPr>
          <p:spPr>
            <a:xfrm flipH="1">
              <a:off x="9766440" y="1384855"/>
              <a:ext cx="751320" cy="1154880"/>
            </a:xfrm>
            <a:prstGeom prst="blockArc">
              <a:avLst>
                <a:gd name="adj1" fmla="val 5349198"/>
                <a:gd name="adj2" fmla="val 16202875"/>
                <a:gd name="adj3" fmla="val 8219"/>
              </a:avLst>
            </a:prstGeom>
            <a:solidFill>
              <a:srgbClr val="203864"/>
            </a:solidFill>
            <a:ln w="12600">
              <a:noFill/>
            </a:ln>
          </p:spPr>
          <p:style>
            <a:lnRef idx="0">
              <a:scrgbClr r="0" g="0" b="0"/>
            </a:lnRef>
            <a:fillRef idx="0">
              <a:scrgbClr r="0" g="0" b="0"/>
            </a:fillRef>
            <a:effectRef idx="0">
              <a:scrgbClr r="0" g="0" b="0"/>
            </a:effectRef>
            <a:fontRef idx="minor"/>
          </p:style>
        </p:sp>
        <p:sp>
          <p:nvSpPr>
            <p:cNvPr id="965" name="CustomShape 14"/>
            <p:cNvSpPr/>
            <p:nvPr/>
          </p:nvSpPr>
          <p:spPr>
            <a:xfrm flipH="1">
              <a:off x="6390785" y="1380535"/>
              <a:ext cx="374868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66" name="CustomShape 15"/>
            <p:cNvSpPr/>
            <p:nvPr/>
          </p:nvSpPr>
          <p:spPr>
            <a:xfrm flipH="1">
              <a:off x="8737200" y="2501280"/>
              <a:ext cx="140040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67" name="CustomShape 16"/>
            <p:cNvSpPr/>
            <p:nvPr/>
          </p:nvSpPr>
          <p:spPr>
            <a:xfrm flipH="1">
              <a:off x="8750520" y="3477240"/>
              <a:ext cx="155412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68" name="CustomShape 17"/>
            <p:cNvSpPr/>
            <p:nvPr/>
          </p:nvSpPr>
          <p:spPr>
            <a:xfrm flipH="1">
              <a:off x="6448320" y="4673880"/>
              <a:ext cx="384012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nvGrpSpPr>
            <p:cNvPr id="969" name="Group 18"/>
            <p:cNvGrpSpPr/>
            <p:nvPr/>
          </p:nvGrpSpPr>
          <p:grpSpPr>
            <a:xfrm>
              <a:off x="5722560" y="2448720"/>
              <a:ext cx="2201040" cy="1105560"/>
              <a:chOff x="5722560" y="2448720"/>
              <a:chExt cx="2201040" cy="1105560"/>
            </a:xfrm>
          </p:grpSpPr>
          <p:sp>
            <p:nvSpPr>
              <p:cNvPr id="970" name="CustomShape 19"/>
              <p:cNvSpPr/>
              <p:nvPr/>
            </p:nvSpPr>
            <p:spPr>
              <a:xfrm>
                <a:off x="5722560" y="2450880"/>
                <a:ext cx="669960" cy="1103400"/>
              </a:xfrm>
              <a:prstGeom prst="blockArc">
                <a:avLst>
                  <a:gd name="adj1" fmla="val 5349198"/>
                  <a:gd name="adj2" fmla="val 16233715"/>
                  <a:gd name="adj3" fmla="val 10217"/>
                </a:avLst>
              </a:prstGeom>
              <a:solidFill>
                <a:srgbClr val="203864"/>
              </a:solidFill>
              <a:ln w="12600">
                <a:noFill/>
              </a:ln>
            </p:spPr>
            <p:style>
              <a:lnRef idx="0">
                <a:scrgbClr r="0" g="0" b="0"/>
              </a:lnRef>
              <a:fillRef idx="0">
                <a:scrgbClr r="0" g="0" b="0"/>
              </a:fillRef>
              <a:effectRef idx="0">
                <a:scrgbClr r="0" g="0" b="0"/>
              </a:effectRef>
              <a:fontRef idx="minor"/>
            </p:style>
          </p:sp>
          <p:sp>
            <p:nvSpPr>
              <p:cNvPr id="971" name="CustomShape 20"/>
              <p:cNvSpPr/>
              <p:nvPr/>
            </p:nvSpPr>
            <p:spPr>
              <a:xfrm>
                <a:off x="6056640" y="2448720"/>
                <a:ext cx="186696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72" name="CustomShape 21"/>
              <p:cNvSpPr/>
              <p:nvPr/>
            </p:nvSpPr>
            <p:spPr>
              <a:xfrm>
                <a:off x="6065640" y="3507840"/>
                <a:ext cx="173340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sp>
          <p:nvSpPr>
            <p:cNvPr id="973" name="CustomShape 22"/>
            <p:cNvSpPr/>
            <p:nvPr/>
          </p:nvSpPr>
          <p:spPr>
            <a:xfrm flipH="1">
              <a:off x="7761960" y="2318760"/>
              <a:ext cx="1401840" cy="39132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74" name="CustomShape 23"/>
            <p:cNvSpPr/>
            <p:nvPr/>
          </p:nvSpPr>
          <p:spPr>
            <a:xfrm flipH="1">
              <a:off x="7761240" y="3362760"/>
              <a:ext cx="1356840" cy="39132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75" name="CustomShape 24"/>
            <p:cNvSpPr/>
            <p:nvPr/>
          </p:nvSpPr>
          <p:spPr>
            <a:xfrm flipH="1">
              <a:off x="5761800" y="1135440"/>
              <a:ext cx="603360" cy="522720"/>
            </a:xfrm>
            <a:prstGeom prst="ellipse">
              <a:avLst/>
            </a:prstGeom>
            <a:noFill/>
            <a:ln w="88920">
              <a:solidFill>
                <a:srgbClr val="203864"/>
              </a:solidFill>
              <a:miter/>
            </a:ln>
          </p:spPr>
          <p:style>
            <a:lnRef idx="0">
              <a:scrgbClr r="0" g="0" b="0"/>
            </a:lnRef>
            <a:fillRef idx="0">
              <a:scrgbClr r="0" g="0" b="0"/>
            </a:fillRef>
            <a:effectRef idx="0">
              <a:scrgbClr r="0" g="0" b="0"/>
            </a:effectRef>
            <a:fontRef idx="minor"/>
          </p:style>
        </p:sp>
        <p:sp>
          <p:nvSpPr>
            <p:cNvPr id="976" name="CustomShape 25"/>
            <p:cNvSpPr/>
            <p:nvPr/>
          </p:nvSpPr>
          <p:spPr>
            <a:xfrm flipH="1">
              <a:off x="5981760" y="1301400"/>
              <a:ext cx="242280" cy="252360"/>
            </a:xfrm>
            <a:prstGeom prst="leftArrow">
              <a:avLst>
                <a:gd name="adj1" fmla="val 50000"/>
                <a:gd name="adj2" fmla="val 50000"/>
              </a:avLst>
            </a:prstGeom>
            <a:solidFill>
              <a:srgbClr val="203864"/>
            </a:solidFill>
            <a:ln w="12600">
              <a:noFill/>
            </a:ln>
          </p:spPr>
          <p:style>
            <a:lnRef idx="0">
              <a:scrgbClr r="0" g="0" b="0"/>
            </a:lnRef>
            <a:fillRef idx="0">
              <a:scrgbClr r="0" g="0" b="0"/>
            </a:fillRef>
            <a:effectRef idx="0">
              <a:scrgbClr r="0" g="0" b="0"/>
            </a:effectRef>
            <a:fontRef idx="minor"/>
          </p:style>
        </p:sp>
        <p:pic>
          <p:nvPicPr>
            <p:cNvPr id="977" name="Picture 4" descr="Erlenmeyer flask - Free other icons"/>
            <p:cNvPicPr/>
            <p:nvPr/>
          </p:nvPicPr>
          <p:blipFill>
            <a:blip r:embed="rId2"/>
            <a:stretch/>
          </p:blipFill>
          <p:spPr>
            <a:xfrm flipH="1">
              <a:off x="9600840" y="1751040"/>
              <a:ext cx="552600" cy="468720"/>
            </a:xfrm>
            <a:prstGeom prst="rect">
              <a:avLst/>
            </a:prstGeom>
            <a:ln>
              <a:noFill/>
            </a:ln>
          </p:spPr>
        </p:pic>
        <p:sp>
          <p:nvSpPr>
            <p:cNvPr id="978" name="CustomShape 26"/>
            <p:cNvSpPr/>
            <p:nvPr/>
          </p:nvSpPr>
          <p:spPr>
            <a:xfrm flipH="1">
              <a:off x="8694720" y="1437840"/>
              <a:ext cx="1576080" cy="3261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GB" sz="1200" b="0" strike="noStrike" spc="-1">
                  <a:solidFill>
                    <a:srgbClr val="000000"/>
                  </a:solidFill>
                  <a:latin typeface="Open Sans"/>
                  <a:ea typeface="MS PGothic"/>
                </a:rPr>
                <a:t>2 or 10 days</a:t>
              </a:r>
              <a:endParaRPr lang="pt-PT" sz="1200" b="0" strike="noStrike" spc="-1">
                <a:latin typeface="Arial"/>
              </a:endParaRPr>
            </a:p>
          </p:txBody>
        </p:sp>
        <p:sp>
          <p:nvSpPr>
            <p:cNvPr id="979" name="CustomShape 27"/>
            <p:cNvSpPr/>
            <p:nvPr/>
          </p:nvSpPr>
          <p:spPr>
            <a:xfrm flipH="1">
              <a:off x="6987960" y="1071720"/>
              <a:ext cx="2221560" cy="3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00000"/>
                </a:lnSpc>
              </a:pPr>
              <a:r>
                <a:rPr lang="en-GB" sz="1600" b="1" strike="noStrike" spc="-1">
                  <a:solidFill>
                    <a:srgbClr val="000000"/>
                  </a:solidFill>
                  <a:latin typeface="Open Sans"/>
                </a:rPr>
                <a:t>Cultivation</a:t>
              </a:r>
              <a:endParaRPr lang="pt-PT" sz="1600" b="0" strike="noStrike" spc="-1">
                <a:latin typeface="Arial"/>
              </a:endParaRPr>
            </a:p>
          </p:txBody>
        </p:sp>
        <p:grpSp>
          <p:nvGrpSpPr>
            <p:cNvPr id="980" name="Group 28"/>
            <p:cNvGrpSpPr/>
            <p:nvPr/>
          </p:nvGrpSpPr>
          <p:grpSpPr>
            <a:xfrm>
              <a:off x="5775840" y="2970000"/>
              <a:ext cx="692280" cy="443880"/>
              <a:chOff x="5775840" y="2970000"/>
              <a:chExt cx="692280" cy="443880"/>
            </a:xfrm>
          </p:grpSpPr>
          <p:pic>
            <p:nvPicPr>
              <p:cNvPr id="981" name="Picture 10" descr="Culture tube, lab accessories, lab glassware, sample tube ..."/>
              <p:cNvPicPr/>
              <p:nvPr/>
            </p:nvPicPr>
            <p:blipFill>
              <a:blip r:embed="rId3"/>
              <a:stretch/>
            </p:blipFill>
            <p:spPr>
              <a:xfrm flipH="1">
                <a:off x="5823000" y="2970000"/>
                <a:ext cx="623160" cy="429840"/>
              </a:xfrm>
              <a:prstGeom prst="rect">
                <a:avLst/>
              </a:prstGeom>
              <a:ln>
                <a:noFill/>
              </a:ln>
            </p:spPr>
          </p:pic>
          <p:sp>
            <p:nvSpPr>
              <p:cNvPr id="982" name="CustomShape 29"/>
              <p:cNvSpPr/>
              <p:nvPr/>
            </p:nvSpPr>
            <p:spPr>
              <a:xfrm rot="19481400" flipH="1">
                <a:off x="5915880" y="3051360"/>
                <a:ext cx="105480" cy="59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3" name="CustomShape 30"/>
              <p:cNvSpPr/>
              <p:nvPr/>
            </p:nvSpPr>
            <p:spPr>
              <a:xfrm flipH="1">
                <a:off x="5933160" y="3109320"/>
                <a:ext cx="225720" cy="2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4" name="CustomShape 31"/>
              <p:cNvSpPr/>
              <p:nvPr/>
            </p:nvSpPr>
            <p:spPr>
              <a:xfrm flipH="1">
                <a:off x="6265800" y="3395880"/>
                <a:ext cx="10584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5" name="CustomShape 32"/>
              <p:cNvSpPr/>
              <p:nvPr/>
            </p:nvSpPr>
            <p:spPr>
              <a:xfrm rot="879000" flipH="1">
                <a:off x="6208560" y="3387960"/>
                <a:ext cx="102600" cy="1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6" name="CustomShape 33"/>
              <p:cNvSpPr/>
              <p:nvPr/>
            </p:nvSpPr>
            <p:spPr>
              <a:xfrm rot="4670400" flipH="1">
                <a:off x="6405120" y="3266640"/>
                <a:ext cx="738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7" name="CustomShape 34"/>
              <p:cNvSpPr/>
              <p:nvPr/>
            </p:nvSpPr>
            <p:spPr>
              <a:xfrm flipH="1">
                <a:off x="6004800" y="3159000"/>
                <a:ext cx="225720" cy="2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8" name="CustomShape 35"/>
              <p:cNvSpPr/>
              <p:nvPr/>
            </p:nvSpPr>
            <p:spPr>
              <a:xfrm rot="6426000" flipH="1">
                <a:off x="6410160" y="3312720"/>
                <a:ext cx="74880" cy="1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9" name="CustomShape 36"/>
              <p:cNvSpPr/>
              <p:nvPr/>
            </p:nvSpPr>
            <p:spPr>
              <a:xfrm rot="1428000" flipH="1" flipV="1">
                <a:off x="5883480" y="3108600"/>
                <a:ext cx="67320" cy="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0" name="CustomShape 37"/>
              <p:cNvSpPr/>
              <p:nvPr/>
            </p:nvSpPr>
            <p:spPr>
              <a:xfrm rot="19481400" flipH="1">
                <a:off x="5861520" y="3059640"/>
                <a:ext cx="360" cy="62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1" name="CustomShape 38"/>
              <p:cNvSpPr/>
              <p:nvPr/>
            </p:nvSpPr>
            <p:spPr>
              <a:xfrm rot="19481400" flipH="1">
                <a:off x="5808960" y="3102120"/>
                <a:ext cx="19800" cy="5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2" name="CustomShape 39"/>
              <p:cNvSpPr/>
              <p:nvPr/>
            </p:nvSpPr>
            <p:spPr>
              <a:xfrm flipH="1">
                <a:off x="6264000" y="3346920"/>
                <a:ext cx="105840" cy="3096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p:style>
          </p:sp>
        </p:grpSp>
        <p:sp>
          <p:nvSpPr>
            <p:cNvPr id="993" name="CustomShape 40"/>
            <p:cNvSpPr/>
            <p:nvPr/>
          </p:nvSpPr>
          <p:spPr>
            <a:xfrm flipH="1">
              <a:off x="6400800" y="3103920"/>
              <a:ext cx="952200" cy="33948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GB" sz="1200" b="1" strike="noStrike" spc="-1">
                  <a:latin typeface="Open Sans"/>
                  <a:ea typeface="MS PGothic"/>
                </a:rPr>
                <a:t>Sterile</a:t>
              </a:r>
              <a:r>
                <a:rPr lang="en-GB" sz="1200" b="1" strike="noStrike" spc="-1">
                  <a:solidFill>
                    <a:srgbClr val="FF0000"/>
                  </a:solidFill>
                  <a:latin typeface="Open Sans"/>
                  <a:ea typeface="MS PGothic"/>
                </a:rPr>
                <a:t> </a:t>
              </a:r>
              <a:r>
                <a:rPr lang="en-GB" sz="1200" b="1" strike="noStrike" spc="-1">
                  <a:latin typeface="Open Sans"/>
                  <a:ea typeface="MS PGothic"/>
                </a:rPr>
                <a:t>Filtration</a:t>
              </a:r>
              <a:endParaRPr lang="pt-PT" sz="1200" b="0" strike="noStrike" spc="-1">
                <a:latin typeface="Arial"/>
              </a:endParaRPr>
            </a:p>
          </p:txBody>
        </p:sp>
        <p:sp>
          <p:nvSpPr>
            <p:cNvPr id="994" name="CustomShape 41"/>
            <p:cNvSpPr/>
            <p:nvPr/>
          </p:nvSpPr>
          <p:spPr>
            <a:xfrm flipH="1">
              <a:off x="7755120" y="2312280"/>
              <a:ext cx="1328760" cy="44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GB" sz="1200" b="0" strike="noStrike" spc="-1">
                  <a:solidFill>
                    <a:srgbClr val="FFFFFF"/>
                  </a:solidFill>
                  <a:latin typeface="Open Sans"/>
                </a:rPr>
                <a:t>Liquid cultures</a:t>
              </a:r>
              <a:endParaRPr lang="pt-PT" sz="1200" b="0" strike="noStrike" spc="-1">
                <a:latin typeface="Arial"/>
              </a:endParaRPr>
            </a:p>
            <a:p>
              <a:pPr algn="ctr">
                <a:lnSpc>
                  <a:spcPct val="100000"/>
                </a:lnSpc>
              </a:pPr>
              <a:r>
                <a:rPr lang="en-GB" sz="1100" b="0" strike="noStrike" spc="-1">
                  <a:solidFill>
                    <a:srgbClr val="FFFFFF"/>
                  </a:solidFill>
                  <a:latin typeface="Open Sans"/>
                </a:rPr>
                <a:t>120 ml</a:t>
              </a:r>
              <a:endParaRPr lang="pt-PT" sz="1100" b="0" strike="noStrike" spc="-1">
                <a:latin typeface="Arial"/>
              </a:endParaRPr>
            </a:p>
          </p:txBody>
        </p:sp>
        <p:sp>
          <p:nvSpPr>
            <p:cNvPr id="995" name="CustomShape 42"/>
            <p:cNvSpPr/>
            <p:nvPr/>
          </p:nvSpPr>
          <p:spPr>
            <a:xfrm flipH="1">
              <a:off x="5933880" y="2477880"/>
              <a:ext cx="1777680" cy="4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400" b="1" strike="noStrike" spc="-1">
                  <a:latin typeface="Open Sans"/>
                </a:rPr>
                <a:t>Centrifugation </a:t>
              </a:r>
              <a:r>
                <a:rPr lang="en-GB" sz="800" b="0" strike="noStrike" spc="-1">
                  <a:latin typeface="Open Sans"/>
                </a:rPr>
                <a:t>(10,000 rcf)</a:t>
              </a:r>
              <a:endParaRPr lang="pt-PT" sz="800" b="0" strike="noStrike" spc="-1">
                <a:latin typeface="Arial"/>
              </a:endParaRPr>
            </a:p>
          </p:txBody>
        </p:sp>
        <p:sp>
          <p:nvSpPr>
            <p:cNvPr id="996" name="CustomShape 43"/>
            <p:cNvSpPr/>
            <p:nvPr/>
          </p:nvSpPr>
          <p:spPr>
            <a:xfrm flipH="1">
              <a:off x="7727400" y="3340080"/>
              <a:ext cx="1495440" cy="44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GB" sz="1200" b="0" strike="noStrike" spc="-1">
                  <a:solidFill>
                    <a:srgbClr val="FFFFFF"/>
                  </a:solidFill>
                  <a:latin typeface="Open Sans"/>
                </a:rPr>
                <a:t>Supernatant</a:t>
              </a:r>
              <a:endParaRPr lang="pt-PT" sz="1200" b="0" strike="noStrike" spc="-1">
                <a:latin typeface="Arial"/>
              </a:endParaRPr>
            </a:p>
            <a:p>
              <a:pPr algn="ctr">
                <a:lnSpc>
                  <a:spcPct val="100000"/>
                </a:lnSpc>
              </a:pPr>
              <a:r>
                <a:rPr lang="en-GB" sz="1100" b="0" strike="noStrike" spc="-1">
                  <a:solidFill>
                    <a:srgbClr val="FFFFFF"/>
                  </a:solidFill>
                  <a:latin typeface="Open Sans"/>
                </a:rPr>
                <a:t>120 ml</a:t>
              </a:r>
              <a:endParaRPr lang="pt-PT" sz="1100" b="0" strike="noStrike" spc="-1">
                <a:latin typeface="Arial"/>
              </a:endParaRPr>
            </a:p>
          </p:txBody>
        </p:sp>
        <p:pic>
          <p:nvPicPr>
            <p:cNvPr id="997" name="Picture 4" descr="Erlenmeyer flask - Free other icons"/>
            <p:cNvPicPr/>
            <p:nvPr/>
          </p:nvPicPr>
          <p:blipFill>
            <a:blip r:embed="rId2"/>
            <a:stretch/>
          </p:blipFill>
          <p:spPr>
            <a:xfrm flipH="1">
              <a:off x="8909280" y="1762200"/>
              <a:ext cx="552600" cy="468720"/>
            </a:xfrm>
            <a:prstGeom prst="rect">
              <a:avLst/>
            </a:prstGeom>
            <a:ln>
              <a:noFill/>
            </a:ln>
          </p:spPr>
        </p:pic>
        <p:sp>
          <p:nvSpPr>
            <p:cNvPr id="998" name="CustomShape 44"/>
            <p:cNvSpPr/>
            <p:nvPr/>
          </p:nvSpPr>
          <p:spPr>
            <a:xfrm flipH="1">
              <a:off x="7592400" y="3913920"/>
              <a:ext cx="2354760" cy="3517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GB" sz="1400" b="1" strike="noStrike" spc="-1">
                  <a:latin typeface="Open Sans"/>
                  <a:ea typeface="MS PGothic"/>
                </a:rPr>
                <a:t>Solid Phase Extraction</a:t>
              </a:r>
              <a:endParaRPr lang="pt-PT" sz="1400" b="0" strike="noStrike" spc="-1">
                <a:latin typeface="Arial"/>
              </a:endParaRPr>
            </a:p>
          </p:txBody>
        </p:sp>
        <p:sp>
          <p:nvSpPr>
            <p:cNvPr id="999" name="CustomShape 45"/>
            <p:cNvSpPr/>
            <p:nvPr/>
          </p:nvSpPr>
          <p:spPr>
            <a:xfrm flipH="1">
              <a:off x="4821480" y="3949200"/>
              <a:ext cx="2805480" cy="320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GB" sz="1200" b="1" strike="noStrike" spc="-1">
                  <a:latin typeface="Open Sans"/>
                  <a:ea typeface="MS PGothic"/>
                </a:rPr>
                <a:t>Concentration</a:t>
              </a:r>
              <a:endParaRPr lang="pt-PT" sz="1200" b="0" strike="noStrike" spc="-1">
                <a:latin typeface="Arial"/>
              </a:endParaRPr>
            </a:p>
            <a:p>
              <a:pPr algn="ctr">
                <a:lnSpc>
                  <a:spcPct val="100000"/>
                </a:lnSpc>
              </a:pPr>
              <a:r>
                <a:rPr lang="en-GB" sz="1050" b="1" strike="noStrike" spc="-1">
                  <a:latin typeface="Open Sans"/>
                  <a:ea typeface="MS PGothic"/>
                </a:rPr>
                <a:t> </a:t>
              </a:r>
              <a:r>
                <a:rPr lang="en-GB" sz="1050" b="0" strike="noStrike" spc="-1">
                  <a:latin typeface="Open Sans"/>
                  <a:ea typeface="MS PGothic"/>
                </a:rPr>
                <a:t>(</a:t>
              </a:r>
              <a:r>
                <a:rPr lang="en-GB" sz="1050" b="0" strike="noStrike" spc="-1">
                  <a:solidFill>
                    <a:srgbClr val="000000"/>
                  </a:solidFill>
                  <a:latin typeface="Open Sans"/>
                  <a:ea typeface="MS PGothic"/>
                </a:rPr>
                <a:t>240x)</a:t>
              </a:r>
              <a:endParaRPr lang="pt-PT" sz="1050" b="0" strike="noStrike" spc="-1">
                <a:latin typeface="Arial"/>
              </a:endParaRPr>
            </a:p>
          </p:txBody>
        </p:sp>
        <p:sp>
          <p:nvSpPr>
            <p:cNvPr id="1000" name="CustomShape 46"/>
            <p:cNvSpPr/>
            <p:nvPr/>
          </p:nvSpPr>
          <p:spPr>
            <a:xfrm flipH="1">
              <a:off x="5088600" y="5074560"/>
              <a:ext cx="2210760" cy="3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GB" sz="1600" b="1" strike="noStrike" spc="-1">
                  <a:solidFill>
                    <a:srgbClr val="FFFFFF"/>
                  </a:solidFill>
                  <a:latin typeface="Open Sans"/>
                </a:rPr>
                <a:t>Liquid Extracts</a:t>
              </a:r>
              <a:endParaRPr lang="pt-PT" sz="1600" b="0" strike="noStrike" spc="-1">
                <a:latin typeface="Arial"/>
              </a:endParaRPr>
            </a:p>
          </p:txBody>
        </p:sp>
        <p:sp>
          <p:nvSpPr>
            <p:cNvPr id="1001" name="CustomShape 47"/>
            <p:cNvSpPr/>
            <p:nvPr/>
          </p:nvSpPr>
          <p:spPr>
            <a:xfrm flipH="1">
              <a:off x="4993200" y="5351400"/>
              <a:ext cx="240156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200" b="0" strike="noStrike" spc="-1" err="1">
                  <a:solidFill>
                    <a:srgbClr val="FFFFFF"/>
                  </a:solidFill>
                  <a:latin typeface="Open Sans"/>
                </a:rPr>
                <a:t>methanol:water</a:t>
              </a:r>
              <a:r>
                <a:rPr lang="en-GB" sz="1200" b="0" strike="noStrike" spc="-1">
                  <a:solidFill>
                    <a:srgbClr val="FFFFFF"/>
                  </a:solidFill>
                  <a:latin typeface="Open Sans"/>
                </a:rPr>
                <a:t> (50:50)</a:t>
              </a:r>
              <a:endParaRPr lang="pt-PT" sz="1200" b="0" strike="noStrike" spc="-1">
                <a:latin typeface="Arial"/>
              </a:endParaRPr>
            </a:p>
          </p:txBody>
        </p:sp>
        <p:sp>
          <p:nvSpPr>
            <p:cNvPr id="1002" name="CustomShape 48"/>
            <p:cNvSpPr/>
            <p:nvPr/>
          </p:nvSpPr>
          <p:spPr>
            <a:xfrm rot="10800000" flipH="1">
              <a:off x="6881400" y="4007160"/>
              <a:ext cx="347760" cy="16596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04" name="CustomShape 50"/>
            <p:cNvSpPr/>
            <p:nvPr/>
          </p:nvSpPr>
          <p:spPr>
            <a:xfrm flipH="1">
              <a:off x="5888160" y="4413600"/>
              <a:ext cx="597240" cy="482040"/>
            </a:xfrm>
            <a:prstGeom prst="ellipse">
              <a:avLst/>
            </a:prstGeom>
            <a:noFill/>
            <a:ln w="88920">
              <a:solidFill>
                <a:srgbClr val="203864"/>
              </a:solidFill>
              <a:miter/>
            </a:ln>
          </p:spPr>
          <p:style>
            <a:lnRef idx="0">
              <a:scrgbClr r="0" g="0" b="0"/>
            </a:lnRef>
            <a:fillRef idx="0">
              <a:scrgbClr r="0" g="0" b="0"/>
            </a:fillRef>
            <a:effectRef idx="0">
              <a:scrgbClr r="0" g="0" b="0"/>
            </a:effectRef>
            <a:fontRef idx="minor"/>
          </p:style>
        </p:sp>
        <p:sp>
          <p:nvSpPr>
            <p:cNvPr id="1005" name="CustomShape 51"/>
            <p:cNvSpPr/>
            <p:nvPr/>
          </p:nvSpPr>
          <p:spPr>
            <a:xfrm rot="5400000" flipH="1">
              <a:off x="6121800" y="4481280"/>
              <a:ext cx="165960" cy="368280"/>
            </a:xfrm>
            <a:prstGeom prst="leftArrow">
              <a:avLst>
                <a:gd name="adj1" fmla="val 50000"/>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06" name="CustomShape 52"/>
            <p:cNvSpPr/>
            <p:nvPr/>
          </p:nvSpPr>
          <p:spPr>
            <a:xfrm flipH="1">
              <a:off x="7632720" y="4257000"/>
              <a:ext cx="2250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900" b="0" strike="noStrike" spc="-1">
                  <a:solidFill>
                    <a:srgbClr val="000000"/>
                  </a:solidFill>
                  <a:latin typeface="Open Sans"/>
                </a:rPr>
                <a:t>HLB (Oasis) cartridges</a:t>
              </a:r>
              <a:endParaRPr lang="pt-PT" sz="900" b="0" strike="noStrike" spc="-1">
                <a:latin typeface="Arial"/>
              </a:endParaRPr>
            </a:p>
            <a:p>
              <a:pPr>
                <a:lnSpc>
                  <a:spcPct val="100000"/>
                </a:lnSpc>
              </a:pPr>
              <a:r>
                <a:rPr lang="en-GB" sz="900" b="0" strike="noStrike" spc="-1">
                  <a:solidFill>
                    <a:srgbClr val="000000"/>
                  </a:solidFill>
                  <a:latin typeface="Open Sans"/>
                </a:rPr>
                <a:t>Elution with 5ml MeOH</a:t>
              </a:r>
              <a:endParaRPr lang="pt-PT" sz="900" b="0" strike="noStrike" spc="-1">
                <a:latin typeface="Arial"/>
              </a:endParaRPr>
            </a:p>
          </p:txBody>
        </p:sp>
        <p:sp>
          <p:nvSpPr>
            <p:cNvPr id="1007" name="CustomShape 53"/>
            <p:cNvSpPr/>
            <p:nvPr/>
          </p:nvSpPr>
          <p:spPr>
            <a:xfrm flipH="1">
              <a:off x="9853560" y="3460680"/>
              <a:ext cx="759600" cy="1258560"/>
            </a:xfrm>
            <a:prstGeom prst="blockArc">
              <a:avLst>
                <a:gd name="adj1" fmla="val 5349198"/>
                <a:gd name="adj2" fmla="val 16202875"/>
                <a:gd name="adj3" fmla="val 8219"/>
              </a:avLst>
            </a:prstGeom>
            <a:solidFill>
              <a:srgbClr val="203864"/>
            </a:solidFill>
            <a:ln w="12600">
              <a:noFill/>
            </a:ln>
          </p:spPr>
          <p:style>
            <a:lnRef idx="0">
              <a:scrgbClr r="0" g="0" b="0"/>
            </a:lnRef>
            <a:fillRef idx="0">
              <a:scrgbClr r="0" g="0" b="0"/>
            </a:fillRef>
            <a:effectRef idx="0">
              <a:scrgbClr r="0" g="0" b="0"/>
            </a:effectRef>
            <a:fontRef idx="minor"/>
          </p:style>
        </p:sp>
      </p:grpSp>
      <p:pic>
        <p:nvPicPr>
          <p:cNvPr id="1008" name="Picture 114" descr="A picture containing table, sitting, different, water  Description automatically generated"/>
          <p:cNvPicPr/>
          <p:nvPr/>
        </p:nvPicPr>
        <p:blipFill>
          <a:blip r:embed="rId4"/>
          <a:srcRect l="9332" t="20603" r="2122" b="23617"/>
          <a:stretch/>
        </p:blipFill>
        <p:spPr>
          <a:xfrm>
            <a:off x="372600" y="1541520"/>
            <a:ext cx="4577760" cy="2162520"/>
          </a:xfrm>
          <a:prstGeom prst="rect">
            <a:avLst/>
          </a:prstGeom>
          <a:ln>
            <a:noFill/>
          </a:ln>
        </p:spPr>
      </p:pic>
      <p:sp>
        <p:nvSpPr>
          <p:cNvPr id="1009" name="CustomShape 54"/>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
        <p:nvSpPr>
          <p:cNvPr id="57" name="CustomShape 22">
            <a:extLst>
              <a:ext uri="{FF2B5EF4-FFF2-40B4-BE49-F238E27FC236}">
                <a16:creationId xmlns:a16="http://schemas.microsoft.com/office/drawing/2014/main" id="{43A727A8-DC0D-41BB-BA32-DC93BD678CA3}"/>
              </a:ext>
            </a:extLst>
          </p:cNvPr>
          <p:cNvSpPr/>
          <p:nvPr/>
        </p:nvSpPr>
        <p:spPr>
          <a:xfrm>
            <a:off x="4346190" y="5405660"/>
            <a:ext cx="501480" cy="15480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58" name="CustomShape 22">
            <a:extLst>
              <a:ext uri="{FF2B5EF4-FFF2-40B4-BE49-F238E27FC236}">
                <a16:creationId xmlns:a16="http://schemas.microsoft.com/office/drawing/2014/main" id="{F0DAA620-3D3A-424D-B155-EA7B875F0AF4}"/>
              </a:ext>
            </a:extLst>
          </p:cNvPr>
          <p:cNvSpPr/>
          <p:nvPr/>
        </p:nvSpPr>
        <p:spPr>
          <a:xfrm rot="10800000">
            <a:off x="7524655" y="5391900"/>
            <a:ext cx="501480" cy="15480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5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0" name="Picture 6" descr="A picture containing table, sitting, different, water  Description automatically generated"/>
          <p:cNvPicPr/>
          <p:nvPr/>
        </p:nvPicPr>
        <p:blipFill>
          <a:blip r:embed="rId2"/>
          <a:srcRect l="9332" t="20603" r="2122" b="23617"/>
          <a:stretch/>
        </p:blipFill>
        <p:spPr>
          <a:xfrm>
            <a:off x="1460520" y="1815120"/>
            <a:ext cx="4577760" cy="2162520"/>
          </a:xfrm>
          <a:prstGeom prst="rect">
            <a:avLst/>
          </a:prstGeom>
          <a:ln>
            <a:noFill/>
          </a:ln>
        </p:spPr>
      </p:pic>
      <p:sp>
        <p:nvSpPr>
          <p:cNvPr id="1011" name="CustomShape 1"/>
          <p:cNvSpPr/>
          <p:nvPr/>
        </p:nvSpPr>
        <p:spPr>
          <a:xfrm>
            <a:off x="1922400" y="1189080"/>
            <a:ext cx="37688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1" strike="noStrike" spc="-1">
                <a:solidFill>
                  <a:srgbClr val="000000"/>
                </a:solidFill>
                <a:latin typeface="Open Sans"/>
              </a:rPr>
              <a:t>9 </a:t>
            </a:r>
            <a:r>
              <a:rPr lang="en-GB" sz="2400" b="1" i="1" strike="noStrike" spc="-1">
                <a:solidFill>
                  <a:srgbClr val="000000"/>
                </a:solidFill>
                <a:latin typeface="Open Sans"/>
              </a:rPr>
              <a:t>Aquimarina</a:t>
            </a:r>
            <a:r>
              <a:rPr lang="en-GB" sz="2400" b="1" strike="noStrike" spc="-1">
                <a:solidFill>
                  <a:srgbClr val="000000"/>
                </a:solidFill>
                <a:latin typeface="Open Sans"/>
              </a:rPr>
              <a:t> strains</a:t>
            </a:r>
            <a:endParaRPr lang="pt-PT" sz="2400" b="0" strike="noStrike" spc="-1">
              <a:latin typeface="Arial"/>
            </a:endParaRPr>
          </a:p>
        </p:txBody>
      </p:sp>
      <p:grpSp>
        <p:nvGrpSpPr>
          <p:cNvPr id="1012" name="Group 2"/>
          <p:cNvGrpSpPr/>
          <p:nvPr/>
        </p:nvGrpSpPr>
        <p:grpSpPr>
          <a:xfrm>
            <a:off x="6858900" y="5261400"/>
            <a:ext cx="2696040" cy="1052640"/>
            <a:chOff x="6757200" y="5245200"/>
            <a:chExt cx="2696040" cy="1052640"/>
          </a:xfrm>
        </p:grpSpPr>
        <p:sp>
          <p:nvSpPr>
            <p:cNvPr id="1013" name="CustomShape 3"/>
            <p:cNvSpPr/>
            <p:nvPr/>
          </p:nvSpPr>
          <p:spPr>
            <a:xfrm>
              <a:off x="6809040" y="5441040"/>
              <a:ext cx="259200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Antibacterial activity</a:t>
              </a:r>
              <a:endParaRPr lang="pt-PT" sz="2000" b="1" spc="-1">
                <a:effectLst>
                  <a:outerShdw blurRad="38100" dist="38100" dir="2700000" algn="tl">
                    <a:srgbClr val="000000">
                      <a:alpha val="43137"/>
                    </a:srgbClr>
                  </a:outerShdw>
                </a:effectLst>
                <a:latin typeface="Open Sans"/>
              </a:endParaRPr>
            </a:p>
          </p:txBody>
        </p:sp>
        <p:sp>
          <p:nvSpPr>
            <p:cNvPr id="1014" name="CustomShape 4"/>
            <p:cNvSpPr/>
            <p:nvPr/>
          </p:nvSpPr>
          <p:spPr>
            <a:xfrm>
              <a:off x="6937920" y="5761440"/>
              <a:ext cx="23194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Antifungal Activity</a:t>
              </a:r>
              <a:endParaRPr lang="pt-PT" sz="2000" b="1" spc="-1">
                <a:effectLst>
                  <a:outerShdw blurRad="38100" dist="38100" dir="2700000" algn="tl">
                    <a:srgbClr val="000000">
                      <a:alpha val="43137"/>
                    </a:srgbClr>
                  </a:outerShdw>
                </a:effectLst>
                <a:latin typeface="Open Sans"/>
              </a:endParaRPr>
            </a:p>
          </p:txBody>
        </p:sp>
        <p:sp>
          <p:nvSpPr>
            <p:cNvPr id="1015" name="CustomShape 5"/>
            <p:cNvSpPr/>
            <p:nvPr/>
          </p:nvSpPr>
          <p:spPr>
            <a:xfrm>
              <a:off x="6757200" y="5245200"/>
              <a:ext cx="2696040" cy="1052640"/>
            </a:xfrm>
            <a:prstGeom prst="ellipse">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endParaRPr lang="en-US"/>
            </a:p>
          </p:txBody>
        </p:sp>
      </p:grpSp>
      <p:grpSp>
        <p:nvGrpSpPr>
          <p:cNvPr id="1016" name="Group 6"/>
          <p:cNvGrpSpPr/>
          <p:nvPr/>
        </p:nvGrpSpPr>
        <p:grpSpPr>
          <a:xfrm>
            <a:off x="6589800" y="2030040"/>
            <a:ext cx="2873160" cy="3051000"/>
            <a:chOff x="6589800" y="2030040"/>
            <a:chExt cx="2873160" cy="3051000"/>
          </a:xfrm>
        </p:grpSpPr>
        <p:sp>
          <p:nvSpPr>
            <p:cNvPr id="1017" name="CustomShape 7"/>
            <p:cNvSpPr/>
            <p:nvPr/>
          </p:nvSpPr>
          <p:spPr>
            <a:xfrm>
              <a:off x="6952320" y="3841920"/>
              <a:ext cx="21837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1" strike="noStrike" spc="-1">
                  <a:solidFill>
                    <a:srgbClr val="203864"/>
                  </a:solidFill>
                  <a:latin typeface="Open Sans"/>
                </a:rPr>
                <a:t>Cross-streak diffusion assays</a:t>
              </a:r>
              <a:endParaRPr lang="pt-PT" sz="1800" b="0" strike="noStrike" spc="-1">
                <a:latin typeface="Arial"/>
              </a:endParaRPr>
            </a:p>
          </p:txBody>
        </p:sp>
        <p:grpSp>
          <p:nvGrpSpPr>
            <p:cNvPr id="1018" name="Group 8"/>
            <p:cNvGrpSpPr/>
            <p:nvPr/>
          </p:nvGrpSpPr>
          <p:grpSpPr>
            <a:xfrm>
              <a:off x="7589520" y="2905560"/>
              <a:ext cx="914760" cy="735120"/>
              <a:chOff x="7589520" y="2905560"/>
              <a:chExt cx="914760" cy="735120"/>
            </a:xfrm>
          </p:grpSpPr>
          <p:sp>
            <p:nvSpPr>
              <p:cNvPr id="1019" name="CustomShape 9"/>
              <p:cNvSpPr/>
              <p:nvPr/>
            </p:nvSpPr>
            <p:spPr>
              <a:xfrm>
                <a:off x="7987680" y="2905560"/>
                <a:ext cx="109080" cy="735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7589520" y="2910960"/>
                <a:ext cx="914760" cy="7279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7672320" y="3054960"/>
                <a:ext cx="315360" cy="349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7613280" y="3259800"/>
                <a:ext cx="374040" cy="349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7677360" y="3432960"/>
                <a:ext cx="289800" cy="514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8129520" y="3056400"/>
                <a:ext cx="280080" cy="712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8117640" y="3261960"/>
                <a:ext cx="365040" cy="738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8129520" y="3443040"/>
                <a:ext cx="284040" cy="680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7" name="CustomShape 17"/>
              <p:cNvSpPr/>
              <p:nvPr/>
            </p:nvSpPr>
            <p:spPr>
              <a:xfrm>
                <a:off x="7677360" y="3439800"/>
                <a:ext cx="156240" cy="302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1028" name="CustomShape 18"/>
            <p:cNvSpPr/>
            <p:nvPr/>
          </p:nvSpPr>
          <p:spPr>
            <a:xfrm rot="10630200">
              <a:off x="6602400" y="2309040"/>
              <a:ext cx="514800" cy="522720"/>
            </a:xfrm>
            <a:prstGeom prst="ellipse">
              <a:avLst/>
            </a:prstGeom>
            <a:noFill/>
            <a:ln w="88920">
              <a:solidFill>
                <a:srgbClr val="203864"/>
              </a:solidFill>
              <a:miter/>
            </a:ln>
          </p:spPr>
          <p:style>
            <a:lnRef idx="0">
              <a:scrgbClr r="0" g="0" b="0"/>
            </a:lnRef>
            <a:fillRef idx="0">
              <a:scrgbClr r="0" g="0" b="0"/>
            </a:fillRef>
            <a:effectRef idx="0">
              <a:scrgbClr r="0" g="0" b="0"/>
            </a:effectRef>
            <a:fontRef idx="minor"/>
          </p:style>
        </p:sp>
        <p:sp>
          <p:nvSpPr>
            <p:cNvPr id="1029" name="CustomShape 19"/>
            <p:cNvSpPr/>
            <p:nvPr/>
          </p:nvSpPr>
          <p:spPr>
            <a:xfrm rot="10800000">
              <a:off x="6775920" y="2435760"/>
              <a:ext cx="165960" cy="252360"/>
            </a:xfrm>
            <a:prstGeom prst="leftArrow">
              <a:avLst>
                <a:gd name="adj1" fmla="val 50000"/>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30" name="CustomShape 20"/>
            <p:cNvSpPr/>
            <p:nvPr/>
          </p:nvSpPr>
          <p:spPr>
            <a:xfrm>
              <a:off x="7316640" y="2030040"/>
              <a:ext cx="15228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00000"/>
                </a:lnSpc>
              </a:pPr>
              <a:r>
                <a:rPr lang="en-GB" sz="1800" b="1" strike="noStrike" spc="-1">
                  <a:solidFill>
                    <a:srgbClr val="000000"/>
                  </a:solidFill>
                  <a:latin typeface="Open Sans"/>
                </a:rPr>
                <a:t>Plate assays</a:t>
              </a:r>
              <a:endParaRPr lang="pt-PT" sz="1800" b="0" strike="noStrike" spc="-1">
                <a:latin typeface="Arial"/>
              </a:endParaRPr>
            </a:p>
          </p:txBody>
        </p:sp>
        <p:sp>
          <p:nvSpPr>
            <p:cNvPr id="1031" name="CustomShape 21"/>
            <p:cNvSpPr/>
            <p:nvPr/>
          </p:nvSpPr>
          <p:spPr>
            <a:xfrm>
              <a:off x="7129800" y="2529360"/>
              <a:ext cx="210276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1032" name="CustomShape 22"/>
            <p:cNvSpPr/>
            <p:nvPr/>
          </p:nvSpPr>
          <p:spPr>
            <a:xfrm rot="16200000">
              <a:off x="7827120" y="4752720"/>
              <a:ext cx="501480" cy="15480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grpSp>
          <p:nvGrpSpPr>
            <p:cNvPr id="1033" name="Group 23"/>
            <p:cNvGrpSpPr/>
            <p:nvPr/>
          </p:nvGrpSpPr>
          <p:grpSpPr>
            <a:xfrm>
              <a:off x="8935920" y="2534400"/>
              <a:ext cx="527040" cy="1605960"/>
              <a:chOff x="8935920" y="2534400"/>
              <a:chExt cx="527040" cy="1605960"/>
            </a:xfrm>
          </p:grpSpPr>
          <p:sp>
            <p:nvSpPr>
              <p:cNvPr id="1034" name="CustomShape 24"/>
              <p:cNvSpPr/>
              <p:nvPr/>
            </p:nvSpPr>
            <p:spPr>
              <a:xfrm flipH="1">
                <a:off x="8956800" y="2534400"/>
                <a:ext cx="506160" cy="1553040"/>
              </a:xfrm>
              <a:prstGeom prst="blockArc">
                <a:avLst>
                  <a:gd name="adj1" fmla="val 5302282"/>
                  <a:gd name="adj2" fmla="val 16233715"/>
                  <a:gd name="adj3" fmla="val 10217"/>
                </a:avLst>
              </a:prstGeom>
              <a:solidFill>
                <a:srgbClr val="203864"/>
              </a:solidFill>
              <a:ln w="12600">
                <a:noFill/>
              </a:ln>
            </p:spPr>
            <p:style>
              <a:lnRef idx="0">
                <a:scrgbClr r="0" g="0" b="0"/>
              </a:lnRef>
              <a:fillRef idx="0">
                <a:scrgbClr r="0" g="0" b="0"/>
              </a:fillRef>
              <a:effectRef idx="0">
                <a:scrgbClr r="0" g="0" b="0"/>
              </a:effectRef>
              <a:fontRef idx="minor"/>
            </p:style>
          </p:sp>
          <p:sp>
            <p:nvSpPr>
              <p:cNvPr id="1035" name="CustomShape 25"/>
              <p:cNvSpPr/>
              <p:nvPr/>
            </p:nvSpPr>
            <p:spPr>
              <a:xfrm>
                <a:off x="8935920" y="3978000"/>
                <a:ext cx="273960" cy="162360"/>
              </a:xfrm>
              <a:prstGeom prst="leftArrow">
                <a:avLst>
                  <a:gd name="adj1" fmla="val 34173"/>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36" name="CustomShape 26"/>
              <p:cNvSpPr/>
              <p:nvPr/>
            </p:nvSpPr>
            <p:spPr>
              <a:xfrm>
                <a:off x="9010080" y="4040280"/>
                <a:ext cx="23472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grpSp>
      <p:sp>
        <p:nvSpPr>
          <p:cNvPr id="1037" name="CustomShape 27"/>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38" name="CustomShape 28"/>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7" name="CustomShape 1"/>
          <p:cNvSpPr/>
          <p:nvPr/>
        </p:nvSpPr>
        <p:spPr>
          <a:xfrm>
            <a:off x="2550240" y="1929240"/>
            <a:ext cx="6356520" cy="39758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068" name="CustomShape 2"/>
          <p:cNvSpPr/>
          <p:nvPr/>
        </p:nvSpPr>
        <p:spPr>
          <a:xfrm>
            <a:off x="182880" y="3429000"/>
            <a:ext cx="209736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2400" b="1" strike="noStrike" spc="-1" err="1">
                <a:solidFill>
                  <a:srgbClr val="000000"/>
                </a:solidFill>
                <a:latin typeface="Open Sans"/>
              </a:rPr>
              <a:t>Overnight</a:t>
            </a:r>
            <a:r>
              <a:rPr lang="pt-PT" sz="2400" b="1" strike="noStrike" spc="-1">
                <a:solidFill>
                  <a:srgbClr val="000000"/>
                </a:solidFill>
                <a:latin typeface="Open Sans"/>
              </a:rPr>
              <a:t> </a:t>
            </a:r>
            <a:r>
              <a:rPr lang="pt-PT" sz="2400" b="1" strike="noStrike" spc="-1" err="1">
                <a:solidFill>
                  <a:srgbClr val="000000"/>
                </a:solidFill>
                <a:latin typeface="Open Sans"/>
              </a:rPr>
              <a:t>kinetic</a:t>
            </a:r>
            <a:r>
              <a:rPr lang="pt-PT" sz="2400" b="1" strike="noStrike" spc="-1">
                <a:solidFill>
                  <a:srgbClr val="000000"/>
                </a:solidFill>
                <a:latin typeface="Open Sans"/>
              </a:rPr>
              <a:t> </a:t>
            </a:r>
            <a:r>
              <a:rPr lang="pt-PT" sz="2400" b="1" strike="noStrike" spc="-1" err="1">
                <a:solidFill>
                  <a:srgbClr val="000000"/>
                </a:solidFill>
                <a:latin typeface="Open Sans"/>
              </a:rPr>
              <a:t>assay</a:t>
            </a:r>
            <a:endParaRPr lang="pt-PT" sz="2400" b="0" strike="noStrike" spc="-1">
              <a:latin typeface="Arial"/>
            </a:endParaRPr>
          </a:p>
        </p:txBody>
      </p:sp>
      <p:sp>
        <p:nvSpPr>
          <p:cNvPr id="1070" name="CustomShape 4"/>
          <p:cNvSpPr/>
          <p:nvPr/>
        </p:nvSpPr>
        <p:spPr>
          <a:xfrm>
            <a:off x="-16920" y="12110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071" name="CustomShape 5"/>
          <p:cNvSpPr/>
          <p:nvPr/>
        </p:nvSpPr>
        <p:spPr>
          <a:xfrm>
            <a:off x="-430200" y="1210320"/>
            <a:ext cx="127299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i="1" strike="noStrike" spc="-1">
                <a:solidFill>
                  <a:srgbClr val="000000"/>
                </a:solidFill>
                <a:latin typeface="Open Sans"/>
              </a:rPr>
              <a:t>Aquimarina</a:t>
            </a:r>
            <a:r>
              <a:rPr lang="en-US" sz="2400" b="1" strike="noStrike" spc="-1">
                <a:solidFill>
                  <a:srgbClr val="000000"/>
                </a:solidFill>
                <a:latin typeface="Open Sans"/>
              </a:rPr>
              <a:t> sp. strain Aq135 (day 2) extract </a:t>
            </a:r>
            <a:r>
              <a:rPr lang="en-US" sz="2400" b="1" i="1" strike="noStrike" spc="-1">
                <a:solidFill>
                  <a:srgbClr val="000000"/>
                </a:solidFill>
                <a:latin typeface="Open Sans"/>
              </a:rPr>
              <a:t>versus</a:t>
            </a:r>
            <a:r>
              <a:rPr lang="en-US" sz="2400" b="1" strike="noStrike" spc="-1">
                <a:solidFill>
                  <a:srgbClr val="000000"/>
                </a:solidFill>
                <a:latin typeface="Open Sans"/>
              </a:rPr>
              <a:t> </a:t>
            </a:r>
            <a:r>
              <a:rPr lang="en-US" sz="2400" b="1" i="1" strike="noStrike" spc="-1">
                <a:solidFill>
                  <a:srgbClr val="000000"/>
                </a:solidFill>
                <a:latin typeface="Open Sans"/>
              </a:rPr>
              <a:t>S. aureus </a:t>
            </a:r>
            <a:r>
              <a:rPr lang="en-US" sz="2400" b="1" strike="noStrike" spc="-1">
                <a:solidFill>
                  <a:srgbClr val="000000"/>
                </a:solidFill>
                <a:latin typeface="Open Sans"/>
              </a:rPr>
              <a:t>JE2 (MRSA)</a:t>
            </a:r>
            <a:endParaRPr lang="pt-PT" sz="2400" b="0" strike="noStrike" spc="-1">
              <a:latin typeface="Arial"/>
            </a:endParaRPr>
          </a:p>
        </p:txBody>
      </p:sp>
      <p:graphicFrame>
        <p:nvGraphicFramePr>
          <p:cNvPr id="1072" name="Gráfico 292"/>
          <p:cNvGraphicFramePr/>
          <p:nvPr/>
        </p:nvGraphicFramePr>
        <p:xfrm>
          <a:off x="2510280" y="1932840"/>
          <a:ext cx="6555240" cy="3975840"/>
        </p:xfrm>
        <a:graphic>
          <a:graphicData uri="http://schemas.openxmlformats.org/drawingml/2006/chart">
            <c:chart xmlns:c="http://schemas.openxmlformats.org/drawingml/2006/chart" xmlns:r="http://schemas.openxmlformats.org/officeDocument/2006/relationships" r:id="rId3"/>
          </a:graphicData>
        </a:graphic>
      </p:graphicFrame>
      <p:sp>
        <p:nvSpPr>
          <p:cNvPr id="1073" name="CustomShape 6"/>
          <p:cNvSpPr/>
          <p:nvPr/>
        </p:nvSpPr>
        <p:spPr>
          <a:xfrm>
            <a:off x="5653440" y="2346120"/>
            <a:ext cx="2328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rPr>
              <a:t>Negative control</a:t>
            </a:r>
            <a:endParaRPr lang="pt-PT" sz="1800" b="0" strike="noStrike" spc="-1">
              <a:latin typeface="Arial"/>
            </a:endParaRPr>
          </a:p>
        </p:txBody>
      </p:sp>
      <p:sp>
        <p:nvSpPr>
          <p:cNvPr id="1074" name="CustomShape 7"/>
          <p:cNvSpPr/>
          <p:nvPr/>
        </p:nvSpPr>
        <p:spPr>
          <a:xfrm>
            <a:off x="6775560" y="4073400"/>
            <a:ext cx="172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rPr>
              <a:t>10% extract</a:t>
            </a:r>
            <a:endParaRPr lang="pt-PT" sz="1800" b="0" strike="noStrike" spc="-1">
              <a:latin typeface="Arial"/>
            </a:endParaRPr>
          </a:p>
        </p:txBody>
      </p:sp>
      <p:grpSp>
        <p:nvGrpSpPr>
          <p:cNvPr id="1075" name="Group 8"/>
          <p:cNvGrpSpPr/>
          <p:nvPr/>
        </p:nvGrpSpPr>
        <p:grpSpPr>
          <a:xfrm>
            <a:off x="9045000" y="3429000"/>
            <a:ext cx="2824947" cy="1095120"/>
            <a:chOff x="9045000" y="3429000"/>
            <a:chExt cx="3146400" cy="1095120"/>
          </a:xfrm>
        </p:grpSpPr>
        <p:sp>
          <p:nvSpPr>
            <p:cNvPr id="1076" name="CustomShape 9"/>
            <p:cNvSpPr/>
            <p:nvPr/>
          </p:nvSpPr>
          <p:spPr>
            <a:xfrm>
              <a:off x="9166680" y="3429000"/>
              <a:ext cx="2903040" cy="109512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077" name="CustomShape 10"/>
            <p:cNvSpPr/>
            <p:nvPr/>
          </p:nvSpPr>
          <p:spPr>
            <a:xfrm>
              <a:off x="9045000" y="3490920"/>
              <a:ext cx="3146400" cy="9218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b="0" strike="noStrike" spc="-1">
                  <a:solidFill>
                    <a:srgbClr val="000000"/>
                  </a:solidFill>
                  <a:latin typeface="Open Sans"/>
                </a:rPr>
                <a:t>60% reduction of </a:t>
              </a:r>
              <a:r>
                <a:rPr lang="en-US" b="0" i="1" strike="noStrike" spc="-1">
                  <a:solidFill>
                    <a:srgbClr val="000000"/>
                  </a:solidFill>
                  <a:latin typeface="Open Sans"/>
                </a:rPr>
                <a:t>S. aureus </a:t>
              </a:r>
              <a:r>
                <a:rPr lang="en-US" b="0" strike="noStrike" spc="-1">
                  <a:solidFill>
                    <a:srgbClr val="000000"/>
                  </a:solidFill>
                  <a:latin typeface="Open Sans"/>
                </a:rPr>
                <a:t>MRSA growth with the </a:t>
              </a:r>
              <a:r>
                <a:rPr lang="en-US" b="1" strike="noStrike" spc="-1">
                  <a:solidFill>
                    <a:srgbClr val="000000"/>
                  </a:solidFill>
                  <a:latin typeface="Open Sans"/>
                </a:rPr>
                <a:t>10% Aq135 extract</a:t>
              </a:r>
              <a:endParaRPr lang="pt-PT" b="1" strike="noStrike" spc="-1">
                <a:latin typeface="Arial"/>
              </a:endParaRPr>
            </a:p>
          </p:txBody>
        </p:sp>
      </p:grpSp>
      <p:sp>
        <p:nvSpPr>
          <p:cNvPr id="1078" name="CustomShape 11"/>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79" name="CustomShape 12"/>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  Description automatically generated">
            <a:extLst>
              <a:ext uri="{FF2B5EF4-FFF2-40B4-BE49-F238E27FC236}">
                <a16:creationId xmlns:a16="http://schemas.microsoft.com/office/drawing/2014/main" id="{17844840-8440-46CC-929A-467C0CD7B6B6}"/>
              </a:ext>
            </a:extLst>
          </p:cNvPr>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65316" y="1558842"/>
            <a:ext cx="5942884" cy="3992877"/>
          </a:xfrm>
          <a:prstGeom prst="rect">
            <a:avLst/>
          </a:prstGeom>
        </p:spPr>
      </p:pic>
      <p:pic>
        <p:nvPicPr>
          <p:cNvPr id="4" name="Picture 3" descr="A close up of text on a white background  Description automatically generated">
            <a:extLst>
              <a:ext uri="{FF2B5EF4-FFF2-40B4-BE49-F238E27FC236}">
                <a16:creationId xmlns:a16="http://schemas.microsoft.com/office/drawing/2014/main" id="{3F4DE403-0F96-42A2-BA17-C8EDA9267011}"/>
              </a:ext>
            </a:extLst>
          </p:cNvPr>
          <p:cNvPicPr>
            <a:picLocks noChangeAspect="1"/>
          </p:cNvPicPr>
          <p:nvPr/>
        </p:nvPicPr>
        <p:blipFill rotWithShape="1">
          <a:blip r:embed="rId3">
            <a:extLst>
              <a:ext uri="{28A0092B-C50C-407E-A947-70E740481C1C}">
                <a14:useLocalDpi xmlns:a14="http://schemas.microsoft.com/office/drawing/2010/main" val="0"/>
              </a:ext>
            </a:extLst>
          </a:blip>
          <a:srcRect t="51195"/>
          <a:stretch/>
        </p:blipFill>
        <p:spPr>
          <a:xfrm>
            <a:off x="6352528" y="1558841"/>
            <a:ext cx="5839472" cy="3829591"/>
          </a:xfrm>
          <a:prstGeom prst="rect">
            <a:avLst/>
          </a:prstGeom>
        </p:spPr>
      </p:pic>
      <p:sp>
        <p:nvSpPr>
          <p:cNvPr id="6" name="CustomShape 9">
            <a:extLst>
              <a:ext uri="{FF2B5EF4-FFF2-40B4-BE49-F238E27FC236}">
                <a16:creationId xmlns:a16="http://schemas.microsoft.com/office/drawing/2014/main" id="{26FB8004-57AA-4AE1-87BE-E1DAA672AD49}"/>
              </a:ext>
            </a:extLst>
          </p:cNvPr>
          <p:cNvSpPr/>
          <p:nvPr/>
        </p:nvSpPr>
        <p:spPr>
          <a:xfrm>
            <a:off x="206980" y="214354"/>
            <a:ext cx="1061604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Secondary metabolites – classes:</a:t>
            </a:r>
            <a:endParaRPr lang="pt-PT" sz="4400" b="0" strike="noStrike" spc="-1">
              <a:latin typeface="Arial"/>
            </a:endParaRPr>
          </a:p>
        </p:txBody>
      </p:sp>
      <p:sp>
        <p:nvSpPr>
          <p:cNvPr id="8" name="CaixaDeTexto 7">
            <a:extLst>
              <a:ext uri="{FF2B5EF4-FFF2-40B4-BE49-F238E27FC236}">
                <a16:creationId xmlns:a16="http://schemas.microsoft.com/office/drawing/2014/main" id="{E3FA3F25-0E1D-4223-ACD5-EF45B0995032}"/>
              </a:ext>
            </a:extLst>
          </p:cNvPr>
          <p:cNvSpPr txBox="1"/>
          <p:nvPr/>
        </p:nvSpPr>
        <p:spPr>
          <a:xfrm>
            <a:off x="32658" y="6551677"/>
            <a:ext cx="1132193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defPPr>
              <a:defRPr lang="en-US"/>
            </a:defPPr>
            <a:lvl1pPr algn="r">
              <a:lnSpc>
                <a:spcPct val="100000"/>
              </a:lnSpc>
              <a:defRPr sz="1400" b="0" strike="noStrike" spc="-1">
                <a:solidFill>
                  <a:srgbClr val="767171"/>
                </a:solidFill>
                <a:latin typeface="Calibri"/>
              </a:defRPr>
            </a:lvl1pPr>
          </a:lstStyle>
          <a:p>
            <a:pPr algn="l"/>
            <a:r>
              <a:rPr lang="en-US" err="1"/>
              <a:t>Wieman</a:t>
            </a:r>
            <a:r>
              <a:rPr lang="en-US"/>
              <a:t> &amp; Keller 2013. ”Strategies for mining fungal natural products”  </a:t>
            </a:r>
            <a:r>
              <a:rPr lang="en-US" i="1"/>
              <a:t>Journal of Industrial Microbiology </a:t>
            </a:r>
            <a:r>
              <a:rPr lang="en-US"/>
              <a:t>41(2)</a:t>
            </a:r>
          </a:p>
        </p:txBody>
      </p:sp>
    </p:spTree>
    <p:extLst>
      <p:ext uri="{BB962C8B-B14F-4D97-AF65-F5344CB8AC3E}">
        <p14:creationId xmlns:p14="http://schemas.microsoft.com/office/powerpoint/2010/main" val="3669109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CustomShape 1"/>
          <p:cNvSpPr/>
          <p:nvPr/>
        </p:nvSpPr>
        <p:spPr>
          <a:xfrm>
            <a:off x="1862801" y="755315"/>
            <a:ext cx="8466397"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spc="-1">
                <a:solidFill>
                  <a:srgbClr val="000000"/>
                </a:solidFill>
                <a:latin typeface="Open Sans"/>
              </a:rPr>
              <a:t>Inhibition of marine bacteria growth in Cross-streak Diffusion Assays</a:t>
            </a:r>
            <a:endParaRPr lang="pt-PT" sz="2000" b="0" strike="noStrike" spc="-1">
              <a:latin typeface="Arial"/>
            </a:endParaRPr>
          </a:p>
        </p:txBody>
      </p:sp>
      <p:graphicFrame>
        <p:nvGraphicFramePr>
          <p:cNvPr id="1081" name="Table 2"/>
          <p:cNvGraphicFramePr/>
          <p:nvPr/>
        </p:nvGraphicFramePr>
        <p:xfrm>
          <a:off x="344560" y="1345814"/>
          <a:ext cx="11309879" cy="4389120"/>
        </p:xfrm>
        <a:graphic>
          <a:graphicData uri="http://schemas.openxmlformats.org/drawingml/2006/table">
            <a:tbl>
              <a:tblPr/>
              <a:tblGrid>
                <a:gridCol w="1071719">
                  <a:extLst>
                    <a:ext uri="{9D8B030D-6E8A-4147-A177-3AD203B41FA5}">
                      <a16:colId xmlns:a16="http://schemas.microsoft.com/office/drawing/2014/main" val="20000"/>
                    </a:ext>
                  </a:extLst>
                </a:gridCol>
                <a:gridCol w="788289">
                  <a:extLst>
                    <a:ext uri="{9D8B030D-6E8A-4147-A177-3AD203B41FA5}">
                      <a16:colId xmlns:a16="http://schemas.microsoft.com/office/drawing/2014/main" val="20001"/>
                    </a:ext>
                  </a:extLst>
                </a:gridCol>
                <a:gridCol w="788289">
                  <a:extLst>
                    <a:ext uri="{9D8B030D-6E8A-4147-A177-3AD203B41FA5}">
                      <a16:colId xmlns:a16="http://schemas.microsoft.com/office/drawing/2014/main" val="20002"/>
                    </a:ext>
                  </a:extLst>
                </a:gridCol>
                <a:gridCol w="788289">
                  <a:extLst>
                    <a:ext uri="{9D8B030D-6E8A-4147-A177-3AD203B41FA5}">
                      <a16:colId xmlns:a16="http://schemas.microsoft.com/office/drawing/2014/main" val="20003"/>
                    </a:ext>
                  </a:extLst>
                </a:gridCol>
                <a:gridCol w="788289">
                  <a:extLst>
                    <a:ext uri="{9D8B030D-6E8A-4147-A177-3AD203B41FA5}">
                      <a16:colId xmlns:a16="http://schemas.microsoft.com/office/drawing/2014/main" val="20004"/>
                    </a:ext>
                  </a:extLst>
                </a:gridCol>
                <a:gridCol w="788289">
                  <a:extLst>
                    <a:ext uri="{9D8B030D-6E8A-4147-A177-3AD203B41FA5}">
                      <a16:colId xmlns:a16="http://schemas.microsoft.com/office/drawing/2014/main" val="20005"/>
                    </a:ext>
                  </a:extLst>
                </a:gridCol>
                <a:gridCol w="788289">
                  <a:extLst>
                    <a:ext uri="{9D8B030D-6E8A-4147-A177-3AD203B41FA5}">
                      <a16:colId xmlns:a16="http://schemas.microsoft.com/office/drawing/2014/main" val="20006"/>
                    </a:ext>
                  </a:extLst>
                </a:gridCol>
                <a:gridCol w="788289">
                  <a:extLst>
                    <a:ext uri="{9D8B030D-6E8A-4147-A177-3AD203B41FA5}">
                      <a16:colId xmlns:a16="http://schemas.microsoft.com/office/drawing/2014/main" val="20007"/>
                    </a:ext>
                  </a:extLst>
                </a:gridCol>
                <a:gridCol w="788289">
                  <a:extLst>
                    <a:ext uri="{9D8B030D-6E8A-4147-A177-3AD203B41FA5}">
                      <a16:colId xmlns:a16="http://schemas.microsoft.com/office/drawing/2014/main" val="20008"/>
                    </a:ext>
                  </a:extLst>
                </a:gridCol>
                <a:gridCol w="703776">
                  <a:extLst>
                    <a:ext uri="{9D8B030D-6E8A-4147-A177-3AD203B41FA5}">
                      <a16:colId xmlns:a16="http://schemas.microsoft.com/office/drawing/2014/main" val="20009"/>
                    </a:ext>
                  </a:extLst>
                </a:gridCol>
                <a:gridCol w="1127814">
                  <a:extLst>
                    <a:ext uri="{9D8B030D-6E8A-4147-A177-3AD203B41FA5}">
                      <a16:colId xmlns:a16="http://schemas.microsoft.com/office/drawing/2014/main" val="20010"/>
                    </a:ext>
                  </a:extLst>
                </a:gridCol>
                <a:gridCol w="1139992">
                  <a:extLst>
                    <a:ext uri="{9D8B030D-6E8A-4147-A177-3AD203B41FA5}">
                      <a16:colId xmlns:a16="http://schemas.microsoft.com/office/drawing/2014/main" val="20011"/>
                    </a:ext>
                  </a:extLst>
                </a:gridCol>
                <a:gridCol w="960266">
                  <a:extLst>
                    <a:ext uri="{9D8B030D-6E8A-4147-A177-3AD203B41FA5}">
                      <a16:colId xmlns:a16="http://schemas.microsoft.com/office/drawing/2014/main" val="20012"/>
                    </a:ext>
                  </a:extLst>
                </a:gridCol>
              </a:tblGrid>
              <a:tr h="258681">
                <a:tc rowSpan="2">
                  <a:txBody>
                    <a:bodyPr/>
                    <a:lstStyle/>
                    <a:p>
                      <a:endParaRPr lang="en-US" sz="1600"/>
                    </a:p>
                  </a:txBody>
                  <a:tcPr marL="5760" marR="5760">
                    <a:lnL w="38160">
                      <a:solidFill>
                        <a:srgbClr val="000000"/>
                      </a:solidFill>
                    </a:lnL>
                    <a:lnR w="28080">
                      <a:solidFill>
                        <a:srgbClr val="000000"/>
                      </a:solidFill>
                    </a:lnR>
                    <a:lnT w="38160">
                      <a:solidFill>
                        <a:srgbClr val="000000"/>
                      </a:solidFill>
                    </a:lnT>
                    <a:lnB w="28080">
                      <a:solidFill>
                        <a:srgbClr val="000000"/>
                      </a:solidFill>
                    </a:lnB>
                    <a:noFill/>
                  </a:tcPr>
                </a:tc>
                <a:tc gridSpan="8">
                  <a:txBody>
                    <a:bodyPr/>
                    <a:lstStyle/>
                    <a:p>
                      <a:pPr algn="ctr">
                        <a:lnSpc>
                          <a:spcPct val="100000"/>
                        </a:lnSpc>
                      </a:pPr>
                      <a:r>
                        <a:rPr lang="pt-PT" sz="1200" b="1" i="1" strike="noStrike" spc="-1">
                          <a:solidFill>
                            <a:srgbClr val="000000"/>
                          </a:solidFill>
                          <a:latin typeface="Calibri"/>
                        </a:rPr>
                        <a:t>Vibro</a:t>
                      </a:r>
                      <a:r>
                        <a:rPr lang="pt-PT" sz="1200" b="1" strike="noStrike" spc="-1">
                          <a:solidFill>
                            <a:srgbClr val="000000"/>
                          </a:solidFill>
                          <a:latin typeface="Calibri"/>
                        </a:rPr>
                        <a:t> spp.</a:t>
                      </a:r>
                      <a:endParaRPr lang="pt-PT" sz="1200" b="0" strike="noStrike" spc="-1">
                        <a:latin typeface="Arial"/>
                      </a:endParaRPr>
                    </a:p>
                  </a:txBody>
                  <a:tcPr marL="5760" marR="5760">
                    <a:lnL w="28080">
                      <a:solidFill>
                        <a:srgbClr val="000000"/>
                      </a:solidFill>
                    </a:lnL>
                    <a:lnR w="6480">
                      <a:solidFill>
                        <a:srgbClr val="000000"/>
                      </a:solidFill>
                    </a:lnR>
                    <a:lnT w="38160">
                      <a:solidFill>
                        <a:srgbClr val="000000"/>
                      </a:solidFill>
                    </a:lnT>
                    <a:lnB w="12240">
                      <a:solidFill>
                        <a:srgbClr val="000000"/>
                      </a:solidFill>
                    </a:lnB>
                    <a:no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rowSpan="2">
                  <a:txBody>
                    <a:bodyPr/>
                    <a:lstStyle/>
                    <a:p>
                      <a:pPr algn="ctr">
                        <a:lnSpc>
                          <a:spcPct val="100000"/>
                        </a:lnSpc>
                      </a:pPr>
                      <a:r>
                        <a:rPr lang="en-US" sz="1200" b="1" i="1" strike="noStrike" spc="-1">
                          <a:solidFill>
                            <a:srgbClr val="000000"/>
                          </a:solidFill>
                          <a:latin typeface="Calibri"/>
                        </a:rPr>
                        <a:t>Vibrio schiloi</a:t>
                      </a:r>
                      <a:endParaRPr lang="pt-PT" sz="1200" b="0" strike="noStrike" spc="-1">
                        <a:latin typeface="Arial"/>
                      </a:endParaRPr>
                    </a:p>
                  </a:txBody>
                  <a:tcPr marL="5760" marR="5760">
                    <a:lnL w="6480">
                      <a:solidFill>
                        <a:srgbClr val="000000"/>
                      </a:solidFill>
                    </a:lnL>
                    <a:lnR w="6480">
                      <a:solidFill>
                        <a:srgbClr val="000000"/>
                      </a:solidFill>
                    </a:lnR>
                    <a:lnT w="38160">
                      <a:solidFill>
                        <a:srgbClr val="000000"/>
                      </a:solidFill>
                    </a:lnT>
                    <a:lnB w="18720">
                      <a:solidFill>
                        <a:srgbClr val="000000"/>
                      </a:solidFill>
                    </a:lnB>
                    <a:noFill/>
                  </a:tcPr>
                </a:tc>
                <a:tc rowSpan="2">
                  <a:txBody>
                    <a:bodyPr/>
                    <a:lstStyle/>
                    <a:p>
                      <a:pPr algn="ctr">
                        <a:lnSpc>
                          <a:spcPct val="100000"/>
                        </a:lnSpc>
                      </a:pPr>
                      <a:r>
                        <a:rPr lang="en-US" sz="1200" b="1" i="1" strike="noStrike" spc="-1">
                          <a:solidFill>
                            <a:srgbClr val="000000"/>
                          </a:solidFill>
                          <a:latin typeface="Calibri"/>
                        </a:rPr>
                        <a:t>Micrococcus </a:t>
                      </a:r>
                      <a:r>
                        <a:rPr lang="en-US" sz="1200" b="1" strike="noStrike" spc="-1">
                          <a:solidFill>
                            <a:srgbClr val="000000"/>
                          </a:solidFill>
                          <a:latin typeface="Calibri"/>
                        </a:rPr>
                        <a:t>sp. MC110</a:t>
                      </a:r>
                      <a:endParaRPr lang="pt-PT" sz="1200" b="0" strike="noStrike" spc="-1">
                        <a:latin typeface="Arial"/>
                      </a:endParaRPr>
                    </a:p>
                  </a:txBody>
                  <a:tcPr marL="5760" marR="5760">
                    <a:lnL w="6480">
                      <a:solidFill>
                        <a:srgbClr val="000000"/>
                      </a:solidFill>
                    </a:lnL>
                    <a:lnR w="6480">
                      <a:solidFill>
                        <a:srgbClr val="000000"/>
                      </a:solidFill>
                    </a:lnR>
                    <a:lnT w="38160">
                      <a:solidFill>
                        <a:srgbClr val="000000"/>
                      </a:solidFill>
                    </a:lnT>
                    <a:lnB w="18720">
                      <a:solidFill>
                        <a:srgbClr val="000000"/>
                      </a:solidFill>
                    </a:lnB>
                    <a:noFill/>
                  </a:tcPr>
                </a:tc>
                <a:tc rowSpan="2">
                  <a:txBody>
                    <a:bodyPr/>
                    <a:lstStyle/>
                    <a:p>
                      <a:pPr algn="ctr">
                        <a:lnSpc>
                          <a:spcPct val="100000"/>
                        </a:lnSpc>
                      </a:pPr>
                      <a:r>
                        <a:rPr lang="en-US" sz="1200" b="1" i="1" strike="noStrike" spc="-1">
                          <a:solidFill>
                            <a:srgbClr val="000000"/>
                          </a:solidFill>
                          <a:latin typeface="Calibri"/>
                        </a:rPr>
                        <a:t>Pseudovibrio</a:t>
                      </a:r>
                      <a:r>
                        <a:rPr lang="en-US" sz="1200" b="1" strike="noStrike" spc="-1">
                          <a:solidFill>
                            <a:srgbClr val="000000"/>
                          </a:solidFill>
                          <a:latin typeface="Calibri"/>
                        </a:rPr>
                        <a:t> sp. Pv125</a:t>
                      </a:r>
                      <a:endParaRPr lang="pt-PT" sz="1200" b="0" strike="noStrike" spc="-1">
                        <a:latin typeface="Arial"/>
                      </a:endParaRPr>
                    </a:p>
                  </a:txBody>
                  <a:tcPr marL="5760" marR="5760">
                    <a:lnL w="6480">
                      <a:solidFill>
                        <a:srgbClr val="000000"/>
                      </a:solidFill>
                    </a:lnL>
                    <a:lnR w="6480">
                      <a:solidFill>
                        <a:srgbClr val="000000"/>
                      </a:solidFill>
                    </a:lnR>
                    <a:lnT w="38160">
                      <a:solidFill>
                        <a:srgbClr val="000000"/>
                      </a:solidFill>
                    </a:lnT>
                    <a:lnB w="18720">
                      <a:solidFill>
                        <a:srgbClr val="000000"/>
                      </a:solidFill>
                    </a:lnB>
                    <a:noFill/>
                  </a:tcPr>
                </a:tc>
                <a:tc rowSpan="2">
                  <a:txBody>
                    <a:bodyPr/>
                    <a:lstStyle/>
                    <a:p>
                      <a:pPr algn="ctr">
                        <a:lnSpc>
                          <a:spcPct val="100000"/>
                        </a:lnSpc>
                      </a:pPr>
                      <a:r>
                        <a:rPr lang="en-US" sz="1200" b="1" i="1" strike="noStrike" spc="-1">
                          <a:solidFill>
                            <a:srgbClr val="000000"/>
                          </a:solidFill>
                          <a:latin typeface="Calibri"/>
                        </a:rPr>
                        <a:t>Labrenzia</a:t>
                      </a:r>
                      <a:r>
                        <a:rPr lang="en-US" sz="1200" b="1" strike="noStrike" spc="-1">
                          <a:solidFill>
                            <a:srgbClr val="000000"/>
                          </a:solidFill>
                          <a:latin typeface="Calibri"/>
                        </a:rPr>
                        <a:t> sp. EL143</a:t>
                      </a:r>
                      <a:endParaRPr lang="pt-PT" sz="1200" b="0" strike="noStrike" spc="-1">
                        <a:latin typeface="Arial"/>
                      </a:endParaRPr>
                    </a:p>
                  </a:txBody>
                  <a:tcPr marL="5760" marR="5760">
                    <a:lnL w="6480">
                      <a:solidFill>
                        <a:srgbClr val="000000"/>
                      </a:solidFill>
                    </a:lnL>
                    <a:lnR w="38160">
                      <a:solidFill>
                        <a:srgbClr val="000000"/>
                      </a:solidFill>
                    </a:lnR>
                    <a:lnT w="38160">
                      <a:solidFill>
                        <a:srgbClr val="000000"/>
                      </a:solidFill>
                    </a:lnT>
                    <a:lnB w="18720">
                      <a:solidFill>
                        <a:srgbClr val="000000"/>
                      </a:solidFill>
                    </a:lnB>
                    <a:noFill/>
                  </a:tcPr>
                </a:tc>
                <a:extLst>
                  <a:ext uri="{0D108BD9-81ED-4DB2-BD59-A6C34878D82A}">
                    <a16:rowId xmlns:a16="http://schemas.microsoft.com/office/drawing/2014/main" val="10000"/>
                  </a:ext>
                </a:extLst>
              </a:tr>
              <a:tr h="258681">
                <a:tc vMerge="1">
                  <a:txBody>
                    <a:bodyPr/>
                    <a:lstStyle/>
                    <a:p>
                      <a:endParaRPr lang="en-US"/>
                    </a:p>
                  </a:txBody>
                  <a:tcPr marL="90000" marR="90000">
                    <a:solidFill>
                      <a:srgbClr val="729FCF"/>
                    </a:solidFill>
                  </a:tcPr>
                </a:tc>
                <a:tc>
                  <a:txBody>
                    <a:bodyPr/>
                    <a:lstStyle/>
                    <a:p>
                      <a:pPr algn="ctr">
                        <a:lnSpc>
                          <a:spcPct val="100000"/>
                        </a:lnSpc>
                      </a:pPr>
                      <a:r>
                        <a:rPr lang="en-US" sz="1200" b="1" strike="noStrike" spc="-1">
                          <a:solidFill>
                            <a:srgbClr val="000000"/>
                          </a:solidFill>
                          <a:latin typeface="Calibri"/>
                        </a:rPr>
                        <a:t>EL22 </a:t>
                      </a:r>
                      <a:endParaRPr lang="pt-PT" sz="1200" b="0" strike="noStrike" spc="-1">
                        <a:latin typeface="Arial"/>
                      </a:endParaRPr>
                    </a:p>
                  </a:txBody>
                  <a:tcPr marL="5760" marR="5760">
                    <a:lnL w="280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EL36 </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EL38</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EL41</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EL49</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EL62</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EL67</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EL112</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vMerge="1">
                  <a:txBody>
                    <a:bodyPr/>
                    <a:lstStyle/>
                    <a:p>
                      <a:endParaRPr lang="en-US"/>
                    </a:p>
                  </a:txBody>
                  <a:tcPr marL="90000" marR="90000">
                    <a:solidFill>
                      <a:srgbClr val="729FCF"/>
                    </a:solidFill>
                  </a:tcPr>
                </a:tc>
                <a:tc vMerge="1">
                  <a:txBody>
                    <a:bodyPr/>
                    <a:lstStyle/>
                    <a:p>
                      <a:endParaRPr lang="en-US"/>
                    </a:p>
                  </a:txBody>
                  <a:tcPr marL="90000" marR="90000">
                    <a:solidFill>
                      <a:srgbClr val="729FCF"/>
                    </a:solidFill>
                  </a:tcPr>
                </a:tc>
                <a:tc vMerge="1">
                  <a:txBody>
                    <a:bodyPr/>
                    <a:lstStyle/>
                    <a:p>
                      <a:endParaRPr lang="en-US"/>
                    </a:p>
                  </a:txBody>
                  <a:tcPr marL="90000" marR="90000">
                    <a:solidFill>
                      <a:srgbClr val="729FCF"/>
                    </a:solidFill>
                  </a:tcPr>
                </a:tc>
                <a:tc vMerge="1">
                  <a:txBody>
                    <a:bodyPr/>
                    <a:lstStyle/>
                    <a:p>
                      <a:endParaRPr lang="en-US"/>
                    </a:p>
                  </a:txBody>
                  <a:tcPr marL="90000" marR="90000">
                    <a:solidFill>
                      <a:srgbClr val="729FCF"/>
                    </a:solidFill>
                  </a:tcPr>
                </a:tc>
                <a:extLst>
                  <a:ext uri="{0D108BD9-81ED-4DB2-BD59-A6C34878D82A}">
                    <a16:rowId xmlns:a16="http://schemas.microsoft.com/office/drawing/2014/main" val="10001"/>
                  </a:ext>
                </a:extLst>
              </a:tr>
              <a:tr h="402392">
                <a:tc>
                  <a:txBody>
                    <a:bodyPr/>
                    <a:lstStyle/>
                    <a:p>
                      <a:pPr algn="ctr">
                        <a:lnSpc>
                          <a:spcPct val="100000"/>
                        </a:lnSpc>
                      </a:pPr>
                      <a:r>
                        <a:rPr lang="en-US" sz="1100" b="1" i="1" strike="noStrike" spc="-1">
                          <a:solidFill>
                            <a:srgbClr val="000000"/>
                          </a:solidFill>
                          <a:latin typeface="Calibri"/>
                        </a:rPr>
                        <a:t>A. muelleri </a:t>
                      </a:r>
                      <a:r>
                        <a:rPr lang="en-US" sz="1100" b="1" strike="noStrike" spc="-1">
                          <a:solidFill>
                            <a:srgbClr val="000000"/>
                          </a:solidFill>
                          <a:latin typeface="Calibri"/>
                        </a:rPr>
                        <a:t>DSM19832</a:t>
                      </a:r>
                      <a:endParaRPr lang="pt-PT" sz="1100" b="0" strike="noStrike" spc="-1">
                        <a:latin typeface="Arial"/>
                      </a:endParaRPr>
                    </a:p>
                  </a:txBody>
                  <a:tcPr marL="5760" marR="5760">
                    <a:lnL w="38160">
                      <a:solidFill>
                        <a:srgbClr val="000000"/>
                      </a:solidFill>
                    </a:lnL>
                    <a:lnR w="18720">
                      <a:solidFill>
                        <a:srgbClr val="000000"/>
                      </a:solidFill>
                    </a:lnR>
                    <a:lnT w="280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18720">
                      <a:solidFill>
                        <a:srgbClr val="000000"/>
                      </a:solidFill>
                    </a:lnT>
                    <a:lnB w="6480">
                      <a:solidFill>
                        <a:srgbClr val="000000"/>
                      </a:solidFill>
                    </a:lnB>
                    <a:solidFill>
                      <a:srgbClr val="548235"/>
                    </a:solidFill>
                  </a:tcPr>
                </a:tc>
                <a:extLst>
                  <a:ext uri="{0D108BD9-81ED-4DB2-BD59-A6C34878D82A}">
                    <a16:rowId xmlns:a16="http://schemas.microsoft.com/office/drawing/2014/main" val="10002"/>
                  </a:ext>
                </a:extLst>
              </a:tr>
              <a:tr h="402392">
                <a:tc>
                  <a:txBody>
                    <a:bodyPr/>
                    <a:lstStyle/>
                    <a:p>
                      <a:pPr algn="ctr">
                        <a:lnSpc>
                          <a:spcPct val="100000"/>
                        </a:lnSpc>
                      </a:pPr>
                      <a:r>
                        <a:rPr lang="en-US" sz="1100" b="1" i="1" strike="noStrike" spc="-1">
                          <a:solidFill>
                            <a:srgbClr val="000000"/>
                          </a:solidFill>
                          <a:latin typeface="Calibri"/>
                        </a:rPr>
                        <a:t>A. latercula </a:t>
                      </a:r>
                      <a:r>
                        <a:rPr lang="en-US" sz="1100" b="1" strike="noStrike" spc="-1">
                          <a:solidFill>
                            <a:srgbClr val="000000"/>
                          </a:solidFill>
                          <a:latin typeface="Calibri"/>
                        </a:rPr>
                        <a:t>DSM2041</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3"/>
                  </a:ext>
                </a:extLst>
              </a:tr>
              <a:tr h="402392">
                <a:tc>
                  <a:txBody>
                    <a:bodyPr/>
                    <a:lstStyle/>
                    <a:p>
                      <a:pPr algn="ctr">
                        <a:lnSpc>
                          <a:spcPct val="100000"/>
                        </a:lnSpc>
                      </a:pPr>
                      <a:r>
                        <a:rPr lang="en-US" sz="1100" b="1" i="1" strike="noStrike" spc="-1">
                          <a:solidFill>
                            <a:srgbClr val="000000"/>
                          </a:solidFill>
                          <a:latin typeface="Calibri"/>
                        </a:rPr>
                        <a:t>A. spongiae </a:t>
                      </a:r>
                      <a:r>
                        <a:rPr lang="en-US" sz="1100" b="1" strike="noStrike" spc="-1">
                          <a:solidFill>
                            <a:srgbClr val="000000"/>
                          </a:solidFill>
                          <a:latin typeface="Calibri"/>
                        </a:rPr>
                        <a:t>DSM22623</a:t>
                      </a:r>
                      <a:r>
                        <a:rPr lang="en-US" sz="1100" b="1" i="1" strike="noStrike" spc="-1">
                          <a:solidFill>
                            <a:srgbClr val="000000"/>
                          </a:solidFill>
                          <a:latin typeface="Calibri"/>
                        </a:rPr>
                        <a:t> </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4"/>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Aq78</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5"/>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Aq107</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6"/>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Aq135</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solidFill>
                      <a:srgbClr val="548235"/>
                    </a:solidFill>
                  </a:tcPr>
                </a:tc>
                <a:extLst>
                  <a:ext uri="{0D108BD9-81ED-4DB2-BD59-A6C34878D82A}">
                    <a16:rowId xmlns:a16="http://schemas.microsoft.com/office/drawing/2014/main" val="10007"/>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Aq349</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8"/>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EL33</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9"/>
                  </a:ext>
                </a:extLst>
              </a:tr>
              <a:tr h="402392">
                <a:tc>
                  <a:txBody>
                    <a:bodyPr/>
                    <a:lstStyle/>
                    <a:p>
                      <a:pPr algn="ctr">
                        <a:lnSpc>
                          <a:spcPct val="100000"/>
                        </a:lnSpc>
                      </a:pPr>
                      <a:r>
                        <a:rPr lang="en-US" sz="1100" b="1" i="1" strike="noStrike" spc="-1" err="1">
                          <a:solidFill>
                            <a:srgbClr val="000000"/>
                          </a:solidFill>
                          <a:latin typeface="Calibri"/>
                        </a:rPr>
                        <a:t>Aquimarina</a:t>
                      </a:r>
                      <a:r>
                        <a:rPr lang="en-US" sz="1100" b="1" strike="noStrike" spc="-1">
                          <a:solidFill>
                            <a:srgbClr val="000000"/>
                          </a:solidFill>
                          <a:latin typeface="Calibri"/>
                        </a:rPr>
                        <a:t> sp. EL43</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3816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38160">
                      <a:solidFill>
                        <a:srgbClr val="000000"/>
                      </a:solidFill>
                    </a:lnB>
                    <a:noFill/>
                  </a:tcPr>
                </a:tc>
                <a:extLst>
                  <a:ext uri="{0D108BD9-81ED-4DB2-BD59-A6C34878D82A}">
                    <a16:rowId xmlns:a16="http://schemas.microsoft.com/office/drawing/2014/main" val="10010"/>
                  </a:ext>
                </a:extLst>
              </a:tr>
            </a:tbl>
          </a:graphicData>
        </a:graphic>
      </p:graphicFrame>
      <p:pic>
        <p:nvPicPr>
          <p:cNvPr id="1082" name="Picture 12"/>
          <p:cNvPicPr/>
          <p:nvPr/>
        </p:nvPicPr>
        <p:blipFill>
          <a:blip r:embed="rId3"/>
          <a:srcRect t="-14848" r="54006"/>
          <a:stretch/>
        </p:blipFill>
        <p:spPr>
          <a:xfrm>
            <a:off x="10557163" y="5734933"/>
            <a:ext cx="1584715" cy="1168477"/>
          </a:xfrm>
          <a:prstGeom prst="rect">
            <a:avLst/>
          </a:prstGeom>
          <a:ln>
            <a:noFill/>
          </a:ln>
        </p:spPr>
      </p:pic>
      <p:graphicFrame>
        <p:nvGraphicFramePr>
          <p:cNvPr id="1083" name="Table 3"/>
          <p:cNvGraphicFramePr/>
          <p:nvPr/>
        </p:nvGraphicFramePr>
        <p:xfrm>
          <a:off x="344560" y="6140315"/>
          <a:ext cx="4651125" cy="554610"/>
        </p:xfrm>
        <a:graphic>
          <a:graphicData uri="http://schemas.openxmlformats.org/drawingml/2006/table">
            <a:tbl>
              <a:tblPr/>
              <a:tblGrid>
                <a:gridCol w="1238644">
                  <a:extLst>
                    <a:ext uri="{9D8B030D-6E8A-4147-A177-3AD203B41FA5}">
                      <a16:colId xmlns:a16="http://schemas.microsoft.com/office/drawing/2014/main" val="20000"/>
                    </a:ext>
                  </a:extLst>
                </a:gridCol>
                <a:gridCol w="632125">
                  <a:extLst>
                    <a:ext uri="{9D8B030D-6E8A-4147-A177-3AD203B41FA5}">
                      <a16:colId xmlns:a16="http://schemas.microsoft.com/office/drawing/2014/main" val="20001"/>
                    </a:ext>
                  </a:extLst>
                </a:gridCol>
                <a:gridCol w="784997">
                  <a:extLst>
                    <a:ext uri="{9D8B030D-6E8A-4147-A177-3AD203B41FA5}">
                      <a16:colId xmlns:a16="http://schemas.microsoft.com/office/drawing/2014/main" val="20002"/>
                    </a:ext>
                  </a:extLst>
                </a:gridCol>
                <a:gridCol w="615691">
                  <a:extLst>
                    <a:ext uri="{9D8B030D-6E8A-4147-A177-3AD203B41FA5}">
                      <a16:colId xmlns:a16="http://schemas.microsoft.com/office/drawing/2014/main" val="20003"/>
                    </a:ext>
                  </a:extLst>
                </a:gridCol>
                <a:gridCol w="689452">
                  <a:extLst>
                    <a:ext uri="{9D8B030D-6E8A-4147-A177-3AD203B41FA5}">
                      <a16:colId xmlns:a16="http://schemas.microsoft.com/office/drawing/2014/main" val="20004"/>
                    </a:ext>
                  </a:extLst>
                </a:gridCol>
                <a:gridCol w="690216">
                  <a:extLst>
                    <a:ext uri="{9D8B030D-6E8A-4147-A177-3AD203B41FA5}">
                      <a16:colId xmlns:a16="http://schemas.microsoft.com/office/drawing/2014/main" val="20005"/>
                    </a:ext>
                  </a:extLst>
                </a:gridCol>
              </a:tblGrid>
              <a:tr h="122274">
                <a:tc rowSpan="2">
                  <a:txBody>
                    <a:bodyPr/>
                    <a:lstStyle/>
                    <a:p>
                      <a:pPr algn="ctr">
                        <a:lnSpc>
                          <a:spcPct val="107000"/>
                        </a:lnSpc>
                      </a:pPr>
                      <a:r>
                        <a:rPr lang="en-US" sz="1200" b="1" strike="noStrike" spc="-1">
                          <a:solidFill>
                            <a:srgbClr val="000000"/>
                          </a:solidFill>
                          <a:latin typeface="Calibri"/>
                          <a:ea typeface="Calibri"/>
                        </a:rPr>
                        <a:t>Growth inhibition</a:t>
                      </a:r>
                      <a:endParaRPr lang="pt-PT" sz="1200" b="0" strike="noStrike" spc="-1">
                        <a:latin typeface="Arial"/>
                      </a:endParaRPr>
                    </a:p>
                  </a:txBody>
                  <a:tcPr marL="68400" marR="68400">
                    <a:lnL w="38160">
                      <a:solidFill>
                        <a:srgbClr val="000000"/>
                      </a:solidFill>
                    </a:lnL>
                    <a:lnR w="12240">
                      <a:solidFill>
                        <a:srgbClr val="000000"/>
                      </a:solidFill>
                    </a:lnR>
                    <a:lnT w="38160">
                      <a:solidFill>
                        <a:srgbClr val="000000"/>
                      </a:solidFill>
                    </a:lnT>
                    <a:lnB w="38160">
                      <a:solidFill>
                        <a:srgbClr val="000000"/>
                      </a:solidFill>
                    </a:lnB>
                    <a:noFill/>
                  </a:tcPr>
                </a:tc>
                <a:tc>
                  <a:txBody>
                    <a:bodyPr/>
                    <a:lstStyle/>
                    <a:p>
                      <a:pPr algn="ctr">
                        <a:lnSpc>
                          <a:spcPct val="107000"/>
                        </a:lnSpc>
                      </a:pPr>
                      <a:r>
                        <a:rPr lang="pt-PT" sz="1200" b="1" strike="noStrike" spc="-1">
                          <a:solidFill>
                            <a:srgbClr val="000000"/>
                          </a:solidFill>
                          <a:latin typeface="Calibri"/>
                          <a:ea typeface="Times New Roman"/>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solidFill>
                      <a:srgbClr val="375623"/>
                    </a:solidFill>
                  </a:tcPr>
                </a:tc>
                <a:tc>
                  <a:txBody>
                    <a:bodyPr/>
                    <a:lstStyle/>
                    <a:p>
                      <a:pPr algn="ctr">
                        <a:lnSpc>
                          <a:spcPct val="100000"/>
                        </a:lnSpc>
                      </a:pPr>
                      <a:r>
                        <a:rPr lang="pt-PT" sz="1200" b="1" strike="noStrike" spc="-1">
                          <a:solidFill>
                            <a:srgbClr val="000000"/>
                          </a:solidFill>
                          <a:latin typeface="Calibri"/>
                          <a:ea typeface="Times New Roman"/>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solidFill>
                      <a:srgbClr val="548235"/>
                    </a:solidFill>
                  </a:tcPr>
                </a:tc>
                <a:tc>
                  <a:txBody>
                    <a:bodyPr/>
                    <a:lstStyle/>
                    <a:p>
                      <a:pPr algn="ctr">
                        <a:lnSpc>
                          <a:spcPct val="107000"/>
                        </a:lnSpc>
                      </a:pPr>
                      <a:r>
                        <a:rPr lang="pt-PT" sz="1200" b="1" strike="noStrike" spc="-1">
                          <a:solidFill>
                            <a:srgbClr val="000000"/>
                          </a:solidFill>
                          <a:latin typeface="Calibri"/>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solidFill>
                      <a:srgbClr val="A9D08E"/>
                    </a:solidFill>
                  </a:tcPr>
                </a:tc>
                <a:tc>
                  <a:txBody>
                    <a:bodyPr/>
                    <a:lstStyle/>
                    <a:p>
                      <a:pPr algn="ctr">
                        <a:lnSpc>
                          <a:spcPct val="107000"/>
                        </a:lnSpc>
                      </a:pPr>
                      <a:r>
                        <a:rPr lang="pt-PT" sz="1200" b="1" strike="noStrike" spc="-1">
                          <a:solidFill>
                            <a:srgbClr val="000000"/>
                          </a:solidFill>
                          <a:latin typeface="Calibri"/>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noFill/>
                  </a:tcPr>
                </a:tc>
                <a:tc>
                  <a:txBody>
                    <a:bodyPr/>
                    <a:lstStyle/>
                    <a:p>
                      <a:pPr algn="ctr">
                        <a:lnSpc>
                          <a:spcPct val="107000"/>
                        </a:lnSpc>
                      </a:pPr>
                      <a:r>
                        <a:rPr lang="pt-PT" sz="1200" b="1" strike="noStrike" spc="-1">
                          <a:solidFill>
                            <a:srgbClr val="000000"/>
                          </a:solidFill>
                          <a:latin typeface="Calibri"/>
                          <a:ea typeface="Times New Roman"/>
                        </a:rPr>
                        <a:t>-</a:t>
                      </a:r>
                      <a:endParaRPr lang="pt-PT" sz="1200" b="0" strike="noStrike" spc="-1">
                        <a:latin typeface="Arial"/>
                      </a:endParaRPr>
                    </a:p>
                  </a:txBody>
                  <a:tcPr marL="68400" marR="68400">
                    <a:lnL w="12240">
                      <a:solidFill>
                        <a:srgbClr val="000000"/>
                      </a:solidFill>
                    </a:lnL>
                    <a:lnR w="38160">
                      <a:solidFill>
                        <a:srgbClr val="000000"/>
                      </a:solidFill>
                    </a:lnR>
                    <a:lnT w="38160">
                      <a:solidFill>
                        <a:srgbClr val="000000"/>
                      </a:solidFill>
                    </a:lnT>
                    <a:lnB w="12240">
                      <a:solidFill>
                        <a:srgbClr val="000000"/>
                      </a:solidFill>
                    </a:lnB>
                    <a:noFill/>
                  </a:tcPr>
                </a:tc>
                <a:extLst>
                  <a:ext uri="{0D108BD9-81ED-4DB2-BD59-A6C34878D82A}">
                    <a16:rowId xmlns:a16="http://schemas.microsoft.com/office/drawing/2014/main" val="10000"/>
                  </a:ext>
                </a:extLst>
              </a:tr>
              <a:tr h="201119">
                <a:tc vMerge="1">
                  <a:txBody>
                    <a:bodyPr/>
                    <a:lstStyle/>
                    <a:p>
                      <a:endParaRPr lang="en-US"/>
                    </a:p>
                  </a:txBody>
                  <a:tcPr marL="90000" marR="90000">
                    <a:solidFill>
                      <a:srgbClr val="729FCF"/>
                    </a:solidFill>
                  </a:tcPr>
                </a:tc>
                <a:tc>
                  <a:txBody>
                    <a:bodyPr/>
                    <a:lstStyle/>
                    <a:p>
                      <a:pPr algn="ctr">
                        <a:lnSpc>
                          <a:spcPct val="107000"/>
                        </a:lnSpc>
                      </a:pPr>
                      <a:r>
                        <a:rPr lang="pt-PT" sz="1200" b="1" strike="noStrike" spc="-1">
                          <a:solidFill>
                            <a:srgbClr val="000000"/>
                          </a:solidFill>
                          <a:latin typeface="Calibri"/>
                          <a:ea typeface="Times New Roman"/>
                        </a:rPr>
                        <a:t>100%</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0000"/>
                        </a:lnSpc>
                      </a:pPr>
                      <a:r>
                        <a:rPr lang="pt-PT" sz="1200" b="1" strike="noStrike" spc="-1">
                          <a:solidFill>
                            <a:srgbClr val="000000"/>
                          </a:solidFill>
                          <a:latin typeface="Calibri"/>
                          <a:ea typeface="Times New Roman"/>
                        </a:rPr>
                        <a:t>75%</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7000"/>
                        </a:lnSpc>
                      </a:pPr>
                      <a:r>
                        <a:rPr lang="pt-PT" sz="1200" b="1" strike="noStrike" spc="-1">
                          <a:solidFill>
                            <a:srgbClr val="000000"/>
                          </a:solidFill>
                          <a:latin typeface="Calibri"/>
                          <a:ea typeface="Times New Roman"/>
                        </a:rPr>
                        <a:t>50%</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7000"/>
                        </a:lnSpc>
                      </a:pPr>
                      <a:r>
                        <a:rPr lang="pt-PT" sz="1200" b="1" strike="noStrike" spc="-1">
                          <a:solidFill>
                            <a:srgbClr val="000000"/>
                          </a:solidFill>
                          <a:latin typeface="Calibri"/>
                          <a:ea typeface="Times New Roman"/>
                        </a:rPr>
                        <a:t>25%</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7000"/>
                        </a:lnSpc>
                      </a:pPr>
                      <a:r>
                        <a:rPr lang="pt-PT" sz="1200" b="1" strike="noStrike" spc="-1">
                          <a:solidFill>
                            <a:srgbClr val="000000"/>
                          </a:solidFill>
                          <a:latin typeface="Calibri"/>
                          <a:ea typeface="Times New Roman"/>
                        </a:rPr>
                        <a:t>0%</a:t>
                      </a:r>
                      <a:endParaRPr lang="pt-PT" sz="1200" b="0" strike="noStrike" spc="-1">
                        <a:latin typeface="Arial"/>
                      </a:endParaRPr>
                    </a:p>
                  </a:txBody>
                  <a:tcPr marL="68400" marR="68400">
                    <a:lnL w="12240">
                      <a:solidFill>
                        <a:srgbClr val="000000"/>
                      </a:solidFill>
                    </a:lnL>
                    <a:lnR w="38160">
                      <a:solidFill>
                        <a:srgbClr val="000000"/>
                      </a:solidFill>
                    </a:lnR>
                    <a:lnT w="12240">
                      <a:solidFill>
                        <a:srgbClr val="000000"/>
                      </a:solidFill>
                    </a:lnT>
                    <a:lnB w="38160">
                      <a:solidFill>
                        <a:srgbClr val="000000"/>
                      </a:solidFill>
                    </a:lnB>
                    <a:solidFill>
                      <a:srgbClr val="FFFFFF"/>
                    </a:solidFill>
                  </a:tcPr>
                </a:tc>
                <a:extLst>
                  <a:ext uri="{0D108BD9-81ED-4DB2-BD59-A6C34878D82A}">
                    <a16:rowId xmlns:a16="http://schemas.microsoft.com/office/drawing/2014/main" val="10001"/>
                  </a:ext>
                </a:extLst>
              </a:tr>
            </a:tbl>
          </a:graphicData>
        </a:graphic>
      </p:graphicFrame>
      <p:sp>
        <p:nvSpPr>
          <p:cNvPr id="1084" name="CustomShape 4"/>
          <p:cNvSpPr/>
          <p:nvPr/>
        </p:nvSpPr>
        <p:spPr>
          <a:xfrm>
            <a:off x="344560" y="1858911"/>
            <a:ext cx="11309879" cy="456119"/>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1085" name="CustomShape 5"/>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86" name="CustomShape 6"/>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7" name="Picture 1"/>
          <p:cNvPicPr/>
          <p:nvPr/>
        </p:nvPicPr>
        <p:blipFill>
          <a:blip r:embed="rId2"/>
          <a:stretch/>
        </p:blipFill>
        <p:spPr>
          <a:xfrm>
            <a:off x="210960" y="2751480"/>
            <a:ext cx="11346120" cy="3211200"/>
          </a:xfrm>
          <a:prstGeom prst="rect">
            <a:avLst/>
          </a:prstGeom>
          <a:ln>
            <a:noFill/>
          </a:ln>
        </p:spPr>
      </p:pic>
      <p:sp>
        <p:nvSpPr>
          <p:cNvPr id="1088" name="CustomShape 1"/>
          <p:cNvSpPr/>
          <p:nvPr/>
        </p:nvSpPr>
        <p:spPr>
          <a:xfrm>
            <a:off x="745200" y="1306800"/>
            <a:ext cx="10701360" cy="3986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Strong inhibitory activity of all </a:t>
            </a:r>
            <a:r>
              <a:rPr lang="en-US" sz="2000" b="1" i="1" strike="noStrike" spc="-1" err="1">
                <a:solidFill>
                  <a:srgbClr val="000000"/>
                </a:solidFill>
                <a:latin typeface="Open Sans"/>
              </a:rPr>
              <a:t>Aquimarina</a:t>
            </a:r>
            <a:r>
              <a:rPr lang="en-US" sz="2000" b="1" i="1" strike="noStrike" spc="-1">
                <a:solidFill>
                  <a:srgbClr val="000000"/>
                </a:solidFill>
                <a:latin typeface="Open Sans"/>
              </a:rPr>
              <a:t> </a:t>
            </a:r>
            <a:r>
              <a:rPr lang="en-US" sz="2000" b="1" strike="noStrike" spc="-1">
                <a:solidFill>
                  <a:srgbClr val="000000"/>
                </a:solidFill>
                <a:latin typeface="Open Sans"/>
              </a:rPr>
              <a:t>strains against </a:t>
            </a:r>
            <a:r>
              <a:rPr lang="en-US" sz="2000" b="1" i="1" strike="noStrike" spc="-1">
                <a:solidFill>
                  <a:srgbClr val="000000"/>
                </a:solidFill>
                <a:latin typeface="Open Sans"/>
              </a:rPr>
              <a:t>C. glabrata </a:t>
            </a:r>
            <a:r>
              <a:rPr lang="en-US" sz="2000" b="1" strike="noStrike" spc="-1">
                <a:solidFill>
                  <a:srgbClr val="000000"/>
                </a:solidFill>
                <a:latin typeface="Open Sans"/>
              </a:rPr>
              <a:t>KCHr606</a:t>
            </a:r>
            <a:endParaRPr lang="pt-PT" sz="2000" b="0" strike="noStrike" spc="-1">
              <a:latin typeface="Arial"/>
            </a:endParaRPr>
          </a:p>
        </p:txBody>
      </p:sp>
      <p:sp>
        <p:nvSpPr>
          <p:cNvPr id="1089" name="CustomShape 2"/>
          <p:cNvSpPr/>
          <p:nvPr/>
        </p:nvSpPr>
        <p:spPr>
          <a:xfrm>
            <a:off x="353160" y="2277315"/>
            <a:ext cx="4071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rPr>
              <a:t>Cross-streak Diffusion Assays </a:t>
            </a:r>
            <a:endParaRPr lang="pt-PT" sz="1800" b="0" strike="noStrike" spc="-1">
              <a:latin typeface="Arial"/>
            </a:endParaRPr>
          </a:p>
        </p:txBody>
      </p:sp>
      <p:sp>
        <p:nvSpPr>
          <p:cNvPr id="1090" name="CustomShape 3"/>
          <p:cNvSpPr/>
          <p:nvPr/>
        </p:nvSpPr>
        <p:spPr>
          <a:xfrm>
            <a:off x="353160" y="3261600"/>
            <a:ext cx="11204280" cy="67284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1091" name="CustomShape 4"/>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92" name="CustomShape 5"/>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CustomShape 1"/>
          <p:cNvSpPr/>
          <p:nvPr/>
        </p:nvSpPr>
        <p:spPr>
          <a:xfrm>
            <a:off x="630000" y="1166940"/>
            <a:ext cx="509148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1" strike="noStrike" spc="-1">
                <a:solidFill>
                  <a:srgbClr val="000000"/>
                </a:solidFill>
                <a:latin typeface="Tw Cen MT"/>
                <a:ea typeface="Calibri"/>
              </a:rPr>
              <a:t>Preliminary conclusions:</a:t>
            </a:r>
            <a:endParaRPr lang="pt-PT" sz="2800" b="0" strike="noStrike" spc="-1">
              <a:latin typeface="Arial"/>
            </a:endParaRPr>
          </a:p>
        </p:txBody>
      </p:sp>
      <p:sp>
        <p:nvSpPr>
          <p:cNvPr id="1094" name="CustomShape 2"/>
          <p:cNvSpPr/>
          <p:nvPr/>
        </p:nvSpPr>
        <p:spPr>
          <a:xfrm>
            <a:off x="428760" y="1790100"/>
            <a:ext cx="9453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i="1" strike="noStrike" spc="-1">
                <a:solidFill>
                  <a:srgbClr val="000000"/>
                </a:solidFill>
                <a:latin typeface="Tw Cen MT"/>
              </a:rPr>
              <a:t>Aquimarina</a:t>
            </a:r>
            <a:r>
              <a:rPr lang="en-GB" sz="1800" b="0" strike="noStrike" spc="-1">
                <a:solidFill>
                  <a:srgbClr val="000000"/>
                </a:solidFill>
                <a:latin typeface="Tw Cen MT"/>
              </a:rPr>
              <a:t>’s extracts show anti-staphylococcal activity in “MIC”-type assays. </a:t>
            </a:r>
            <a:endParaRPr lang="pt-PT" sz="1800" b="0" strike="noStrike" spc="-1">
              <a:latin typeface="Arial"/>
            </a:endParaRPr>
          </a:p>
        </p:txBody>
      </p:sp>
      <p:sp>
        <p:nvSpPr>
          <p:cNvPr id="1095" name="CustomShape 3"/>
          <p:cNvSpPr/>
          <p:nvPr/>
        </p:nvSpPr>
        <p:spPr>
          <a:xfrm>
            <a:off x="441360" y="2279700"/>
            <a:ext cx="10315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Tw Cen MT"/>
              </a:rPr>
              <a:t>In-plate activity was observed against several marine bacteria and </a:t>
            </a:r>
            <a:r>
              <a:rPr lang="en-GB" sz="1800" b="0" i="1" strike="noStrike" spc="-1">
                <a:solidFill>
                  <a:srgbClr val="000000"/>
                </a:solidFill>
                <a:latin typeface="Tw Cen MT"/>
              </a:rPr>
              <a:t>Candida glabrata</a:t>
            </a:r>
            <a:r>
              <a:rPr lang="en-GB" sz="1800" b="0" strike="noStrike" spc="-1">
                <a:solidFill>
                  <a:srgbClr val="000000"/>
                </a:solidFill>
                <a:latin typeface="Tw Cen MT"/>
              </a:rPr>
              <a:t>. </a:t>
            </a:r>
            <a:endParaRPr lang="pt-PT" sz="1800" b="0" strike="noStrike" spc="-1">
              <a:latin typeface="Arial"/>
            </a:endParaRPr>
          </a:p>
        </p:txBody>
      </p:sp>
      <p:sp>
        <p:nvSpPr>
          <p:cNvPr id="1097" name="CustomShape 5"/>
          <p:cNvSpPr/>
          <p:nvPr/>
        </p:nvSpPr>
        <p:spPr>
          <a:xfrm>
            <a:off x="3903136" y="4371480"/>
            <a:ext cx="274464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1" strike="noStrike" spc="-1">
                <a:solidFill>
                  <a:srgbClr val="000000"/>
                </a:solidFill>
                <a:latin typeface="Tw Cen MT"/>
                <a:ea typeface="Calibri"/>
              </a:rPr>
              <a:t>Future work:</a:t>
            </a:r>
            <a:endParaRPr lang="pt-PT" sz="2800" b="0" strike="noStrike" spc="-1">
              <a:latin typeface="Arial"/>
            </a:endParaRPr>
          </a:p>
        </p:txBody>
      </p:sp>
      <p:sp>
        <p:nvSpPr>
          <p:cNvPr id="1098" name="CustomShape 6"/>
          <p:cNvSpPr/>
          <p:nvPr/>
        </p:nvSpPr>
        <p:spPr>
          <a:xfrm>
            <a:off x="3903136" y="5303880"/>
            <a:ext cx="10078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Tw Cen MT"/>
              </a:rPr>
              <a:t>LC-MS based “Metabolomic” profiling of the liquid extracts from </a:t>
            </a:r>
            <a:r>
              <a:rPr lang="en-GB" sz="1800" b="0" i="1" strike="noStrike" spc="-1">
                <a:solidFill>
                  <a:srgbClr val="000000"/>
                </a:solidFill>
                <a:latin typeface="Tw Cen MT"/>
              </a:rPr>
              <a:t>Aquimarina</a:t>
            </a:r>
            <a:r>
              <a:rPr lang="en-GB" sz="1800" b="0" strike="noStrike" spc="-1">
                <a:solidFill>
                  <a:srgbClr val="000000"/>
                </a:solidFill>
                <a:latin typeface="Tw Cen MT"/>
              </a:rPr>
              <a:t> strains.</a:t>
            </a:r>
            <a:endParaRPr lang="pt-PT" sz="1800" b="0" strike="noStrike" spc="-1">
              <a:latin typeface="Arial"/>
            </a:endParaRPr>
          </a:p>
        </p:txBody>
      </p:sp>
      <p:sp>
        <p:nvSpPr>
          <p:cNvPr id="1099" name="CustomShape 7"/>
          <p:cNvSpPr/>
          <p:nvPr/>
        </p:nvSpPr>
        <p:spPr>
          <a:xfrm>
            <a:off x="3903136" y="4888080"/>
            <a:ext cx="8201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Tw Cen MT"/>
              </a:rPr>
              <a:t>Conclusion of cell proliferation assays against human tumoral cells.</a:t>
            </a:r>
            <a:endParaRPr lang="pt-PT" sz="1800" b="0" strike="noStrike" spc="-1">
              <a:latin typeface="Arial"/>
            </a:endParaRPr>
          </a:p>
        </p:txBody>
      </p:sp>
      <p:pic>
        <p:nvPicPr>
          <p:cNvPr id="1100" name="Picture 6"/>
          <p:cNvPicPr/>
          <p:nvPr/>
        </p:nvPicPr>
        <p:blipFill>
          <a:blip r:embed="rId3"/>
          <a:srcRect l="33958" t="60673" r="34056"/>
          <a:stretch/>
        </p:blipFill>
        <p:spPr>
          <a:xfrm>
            <a:off x="428760" y="3939856"/>
            <a:ext cx="3063240" cy="2081160"/>
          </a:xfrm>
          <a:prstGeom prst="rect">
            <a:avLst/>
          </a:prstGeom>
          <a:ln>
            <a:noFill/>
          </a:ln>
        </p:spPr>
      </p:pic>
      <p:sp>
        <p:nvSpPr>
          <p:cNvPr id="1101" name="CustomShape 8"/>
          <p:cNvSpPr/>
          <p:nvPr/>
        </p:nvSpPr>
        <p:spPr>
          <a:xfrm>
            <a:off x="940860" y="6020640"/>
            <a:ext cx="2039040" cy="257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100" b="0" i="1" strike="noStrike" spc="-1">
                <a:solidFill>
                  <a:srgbClr val="000000"/>
                </a:solidFill>
                <a:latin typeface="Tw Cen MT"/>
              </a:rPr>
              <a:t>Aquimarina</a:t>
            </a:r>
            <a:r>
              <a:rPr lang="en-US" sz="1100" b="0" strike="noStrike" spc="-1">
                <a:solidFill>
                  <a:srgbClr val="000000"/>
                </a:solidFill>
                <a:latin typeface="Tw Cen MT"/>
              </a:rPr>
              <a:t> sp. EL33 (x25)</a:t>
            </a:r>
            <a:endParaRPr lang="pt-PT" sz="1100" b="0" strike="noStrike" spc="-1">
              <a:latin typeface="Arial"/>
            </a:endParaRPr>
          </a:p>
        </p:txBody>
      </p:sp>
      <p:sp>
        <p:nvSpPr>
          <p:cNvPr id="13" name="CustomShape 4">
            <a:extLst>
              <a:ext uri="{FF2B5EF4-FFF2-40B4-BE49-F238E27FC236}">
                <a16:creationId xmlns:a16="http://schemas.microsoft.com/office/drawing/2014/main" id="{3A9B3DC5-7B6C-4C41-B526-0510B2BF802E}"/>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4" name="CustomShape 5">
            <a:extLst>
              <a:ext uri="{FF2B5EF4-FFF2-40B4-BE49-F238E27FC236}">
                <a16:creationId xmlns:a16="http://schemas.microsoft.com/office/drawing/2014/main" id="{F6EA91DE-89FD-415E-BF3D-418956891D3B}"/>
              </a:ext>
            </a:extLst>
          </p:cNvPr>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CustomShape 1"/>
          <p:cNvSpPr/>
          <p:nvPr/>
        </p:nvSpPr>
        <p:spPr>
          <a:xfrm>
            <a:off x="946440" y="1531440"/>
            <a:ext cx="50914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4" name="CustomShape 2"/>
          <p:cNvSpPr/>
          <p:nvPr/>
        </p:nvSpPr>
        <p:spPr>
          <a:xfrm>
            <a:off x="6147000" y="1531440"/>
            <a:ext cx="51076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5" name="CustomShape 3"/>
          <p:cNvSpPr/>
          <p:nvPr/>
        </p:nvSpPr>
        <p:spPr>
          <a:xfrm>
            <a:off x="946440" y="3699000"/>
            <a:ext cx="50914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6" name="CustomShape 4"/>
          <p:cNvSpPr/>
          <p:nvPr/>
        </p:nvSpPr>
        <p:spPr>
          <a:xfrm>
            <a:off x="6147000" y="3699000"/>
            <a:ext cx="51076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1107"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108"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109"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1110"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1111" name="Group 9"/>
          <p:cNvGrpSpPr/>
          <p:nvPr/>
        </p:nvGrpSpPr>
        <p:grpSpPr>
          <a:xfrm>
            <a:off x="4179600" y="1725840"/>
            <a:ext cx="3842280" cy="3833640"/>
            <a:chOff x="4179600" y="1725840"/>
            <a:chExt cx="3842280" cy="3833640"/>
          </a:xfrm>
        </p:grpSpPr>
        <p:sp>
          <p:nvSpPr>
            <p:cNvPr id="1112"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2</a:t>
              </a:r>
              <a:endParaRPr lang="pt-PT" sz="2400" b="0" strike="noStrike" spc="-1">
                <a:latin typeface="Arial"/>
              </a:endParaRPr>
            </a:p>
          </p:txBody>
        </p:sp>
        <p:sp>
          <p:nvSpPr>
            <p:cNvPr id="1113"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1</a:t>
              </a:r>
              <a:endParaRPr lang="pt-PT" sz="2400" b="0" strike="noStrike" spc="-1">
                <a:latin typeface="Arial"/>
              </a:endParaRPr>
            </a:p>
          </p:txBody>
        </p:sp>
        <p:sp>
          <p:nvSpPr>
            <p:cNvPr id="1114"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4</a:t>
              </a:r>
              <a:endParaRPr lang="pt-PT" sz="2400" b="0" strike="noStrike" spc="-1">
                <a:latin typeface="Arial"/>
              </a:endParaRPr>
            </a:p>
          </p:txBody>
        </p:sp>
        <p:sp>
          <p:nvSpPr>
            <p:cNvPr id="1115"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3</a:t>
              </a:r>
              <a:endParaRPr lang="pt-PT" sz="2400" b="0" strike="noStrike" spc="-1">
                <a:latin typeface="Arial"/>
              </a:endParaRPr>
            </a:p>
          </p:txBody>
        </p:sp>
      </p:grpSp>
      <p:sp>
        <p:nvSpPr>
          <p:cNvPr id="1116"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17" name="CustomShape 15"/>
          <p:cNvSpPr/>
          <p:nvPr/>
        </p:nvSpPr>
        <p:spPr>
          <a:xfrm>
            <a:off x="1090080" y="1673640"/>
            <a:ext cx="355968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chemeClr val="bg1">
                    <a:lumMod val="50000"/>
                  </a:schemeClr>
                </a:solidFill>
                <a:latin typeface="Open Sans"/>
              </a:rPr>
              <a:t>What is the coding potential within this genus?</a:t>
            </a:r>
            <a:endParaRPr lang="pt-PT" sz="2000" b="0" strike="noStrike" spc="-1">
              <a:solidFill>
                <a:schemeClr val="bg1">
                  <a:lumMod val="50000"/>
                </a:schemeClr>
              </a:solidFill>
              <a:latin typeface="Arial"/>
            </a:endParaRPr>
          </a:p>
        </p:txBody>
      </p:sp>
      <p:sp>
        <p:nvSpPr>
          <p:cNvPr id="1118" name="CustomShape 16"/>
          <p:cNvSpPr/>
          <p:nvPr/>
        </p:nvSpPr>
        <p:spPr>
          <a:xfrm>
            <a:off x="1090080" y="2873520"/>
            <a:ext cx="224424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chemeClr val="bg1">
                    <a:lumMod val="50000"/>
                  </a:schemeClr>
                </a:solidFill>
                <a:latin typeface="Open Sans"/>
              </a:rPr>
              <a:t>Comparative genomics approach</a:t>
            </a:r>
            <a:endParaRPr lang="pt-PT" sz="1800" b="0" strike="noStrike" spc="-1">
              <a:solidFill>
                <a:schemeClr val="bg1">
                  <a:lumMod val="50000"/>
                </a:schemeClr>
              </a:solidFill>
              <a:latin typeface="Arial"/>
            </a:endParaRPr>
          </a:p>
        </p:txBody>
      </p:sp>
      <p:sp>
        <p:nvSpPr>
          <p:cNvPr id="1119"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a:solidFill>
                  <a:schemeClr val="bg1">
                    <a:lumMod val="50000"/>
                  </a:schemeClr>
                </a:solidFill>
                <a:latin typeface="Open Sans"/>
              </a:rPr>
              <a:t>Are the </a:t>
            </a:r>
            <a:r>
              <a:rPr lang="en-GB" sz="2000" b="1" i="1" strike="noStrike" spc="-1" err="1">
                <a:solidFill>
                  <a:schemeClr val="bg1">
                    <a:lumMod val="50000"/>
                  </a:schemeClr>
                </a:solidFill>
                <a:latin typeface="Open Sans"/>
              </a:rPr>
              <a:t>Aquimarina</a:t>
            </a:r>
            <a:r>
              <a:rPr lang="en-GB" sz="2000" b="1" strike="noStrike" spc="-1" err="1">
                <a:solidFill>
                  <a:schemeClr val="bg1">
                    <a:lumMod val="50000"/>
                  </a:schemeClr>
                </a:solidFill>
                <a:latin typeface="Open Sans"/>
              </a:rPr>
              <a:t>’s</a:t>
            </a:r>
            <a:r>
              <a:rPr lang="en-GB" sz="2000" b="1" strike="noStrike" spc="-1">
                <a:solidFill>
                  <a:schemeClr val="bg1">
                    <a:lumMod val="50000"/>
                  </a:schemeClr>
                </a:solidFill>
                <a:latin typeface="Open Sans"/>
              </a:rPr>
              <a:t> predicted secondary metabolites bioactive?</a:t>
            </a:r>
            <a:endParaRPr lang="pt-PT" sz="2000" b="0" strike="noStrike" spc="-1">
              <a:solidFill>
                <a:schemeClr val="bg1">
                  <a:lumMod val="50000"/>
                </a:schemeClr>
              </a:solidFill>
              <a:latin typeface="Arial"/>
            </a:endParaRPr>
          </a:p>
        </p:txBody>
      </p:sp>
      <p:sp>
        <p:nvSpPr>
          <p:cNvPr id="1120" name="CustomShape 18"/>
          <p:cNvSpPr/>
          <p:nvPr/>
        </p:nvSpPr>
        <p:spPr>
          <a:xfrm>
            <a:off x="7739131" y="3765300"/>
            <a:ext cx="3247822" cy="1937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r">
              <a:lnSpc>
                <a:spcPct val="100000"/>
              </a:lnSpc>
            </a:pPr>
            <a:r>
              <a:rPr lang="en-GB" sz="2400" b="1" strike="noStrike" spc="-1">
                <a:solidFill>
                  <a:srgbClr val="000000"/>
                </a:solidFill>
                <a:latin typeface="Open Sans"/>
              </a:rPr>
              <a:t>Are </a:t>
            </a:r>
            <a:r>
              <a:rPr lang="en-GB" sz="2400" b="1" i="1" strike="noStrike" spc="-1" err="1">
                <a:solidFill>
                  <a:srgbClr val="000000"/>
                </a:solidFill>
                <a:latin typeface="Open Sans"/>
              </a:rPr>
              <a:t>Aquimarina</a:t>
            </a:r>
            <a:r>
              <a:rPr lang="en-GB" sz="2400" b="1" strike="noStrike" spc="-1" err="1">
                <a:solidFill>
                  <a:srgbClr val="000000"/>
                </a:solidFill>
                <a:latin typeface="Open Sans"/>
              </a:rPr>
              <a:t>’s</a:t>
            </a:r>
            <a:r>
              <a:rPr lang="en-GB" sz="2400" b="1" strike="noStrike" spc="-1">
                <a:solidFill>
                  <a:srgbClr val="000000"/>
                </a:solidFill>
                <a:latin typeface="Open Sans"/>
              </a:rPr>
              <a:t> traits a common feature of the </a:t>
            </a:r>
            <a:r>
              <a:rPr lang="en-GB" sz="2400" b="1" i="1" strike="noStrike" spc="-1" err="1">
                <a:solidFill>
                  <a:srgbClr val="000000"/>
                </a:solidFill>
                <a:latin typeface="Open Sans"/>
              </a:rPr>
              <a:t>Flavobacteriaceae</a:t>
            </a:r>
            <a:r>
              <a:rPr lang="en-GB" sz="2400" b="1" strike="noStrike" spc="-1">
                <a:solidFill>
                  <a:srgbClr val="000000"/>
                </a:solidFill>
                <a:latin typeface="Open Sans"/>
              </a:rPr>
              <a:t> family?</a:t>
            </a:r>
            <a:endParaRPr lang="pt-PT" sz="2400" b="0" strike="noStrike" spc="-1">
              <a:latin typeface="Arial"/>
            </a:endParaRPr>
          </a:p>
        </p:txBody>
      </p:sp>
      <p:sp>
        <p:nvSpPr>
          <p:cNvPr id="1121" name="CustomShape 19"/>
          <p:cNvSpPr/>
          <p:nvPr/>
        </p:nvSpPr>
        <p:spPr>
          <a:xfrm>
            <a:off x="1101600" y="3802680"/>
            <a:ext cx="273852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chemeClr val="bg1">
                    <a:lumMod val="50000"/>
                  </a:schemeClr>
                </a:solidFill>
                <a:latin typeface="Open Sans"/>
              </a:rPr>
              <a:t>Can we extract potential new drugs?</a:t>
            </a:r>
            <a:endParaRPr lang="pt-PT" sz="2000" b="0" strike="noStrike" spc="-1">
              <a:solidFill>
                <a:schemeClr val="bg1">
                  <a:lumMod val="50000"/>
                </a:schemeClr>
              </a:solidFill>
              <a:latin typeface="Arial"/>
            </a:endParaRPr>
          </a:p>
        </p:txBody>
      </p:sp>
      <p:sp>
        <p:nvSpPr>
          <p:cNvPr id="1122"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rPr>
              <a:t>The </a:t>
            </a:r>
            <a:r>
              <a:rPr lang="en-GB" sz="2400" b="0" i="1" strike="noStrike" spc="-1">
                <a:solidFill>
                  <a:srgbClr val="000000"/>
                </a:solidFill>
                <a:latin typeface="Open Sans"/>
              </a:rPr>
              <a:t>Aquimarina</a:t>
            </a:r>
            <a:r>
              <a:rPr lang="en-GB" sz="2400" b="0" strike="noStrike" spc="-1">
                <a:solidFill>
                  <a:srgbClr val="000000"/>
                </a:solidFill>
                <a:latin typeface="Open Sans"/>
              </a:rPr>
              <a:t> genus</a:t>
            </a:r>
            <a:endParaRPr lang="pt-PT" sz="2400" b="0" strike="noStrike" spc="-1">
              <a:latin typeface="Arial"/>
            </a:endParaRPr>
          </a:p>
        </p:txBody>
      </p:sp>
      <p:sp>
        <p:nvSpPr>
          <p:cNvPr id="1124" name="CustomShape 22"/>
          <p:cNvSpPr/>
          <p:nvPr/>
        </p:nvSpPr>
        <p:spPr>
          <a:xfrm>
            <a:off x="975991" y="4983003"/>
            <a:ext cx="367377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chemeClr val="bg1">
                    <a:lumMod val="50000"/>
                  </a:schemeClr>
                </a:solidFill>
                <a:latin typeface="Open Sans"/>
              </a:rPr>
              <a:t>Chemical identification and isolation of bioactive compounds</a:t>
            </a:r>
            <a:endParaRPr lang="pt-PT" sz="1800" b="0" strike="noStrike" spc="-1">
              <a:solidFill>
                <a:schemeClr val="bg1">
                  <a:lumMod val="50000"/>
                </a:schemeClr>
              </a:solidFill>
              <a:latin typeface="Arial"/>
            </a:endParaRPr>
          </a:p>
        </p:txBody>
      </p:sp>
      <p:sp>
        <p:nvSpPr>
          <p:cNvPr id="1125" name="CustomShape 23"/>
          <p:cNvSpPr/>
          <p:nvPr/>
        </p:nvSpPr>
        <p:spPr>
          <a:xfrm>
            <a:off x="9048240" y="3106440"/>
            <a:ext cx="1796623"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chemeClr val="bg1">
                    <a:lumMod val="50000"/>
                  </a:schemeClr>
                </a:solidFill>
                <a:latin typeface="Open Sans"/>
              </a:rPr>
              <a:t>Bioactivity assays</a:t>
            </a:r>
            <a:endParaRPr lang="pt-PT" sz="1800" b="0" strike="noStrike" spc="-1">
              <a:solidFill>
                <a:schemeClr val="bg1">
                  <a:lumMod val="50000"/>
                </a:schemeClr>
              </a:solidFill>
              <a:latin typeface="Arial"/>
            </a:endParaRPr>
          </a:p>
        </p:txBody>
      </p:sp>
      <p:sp>
        <p:nvSpPr>
          <p:cNvPr id="1126" name="CustomShape 24"/>
          <p:cNvSpPr/>
          <p:nvPr/>
        </p:nvSpPr>
        <p:spPr>
          <a:xfrm>
            <a:off x="946440" y="302352"/>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Next steps</a:t>
            </a:r>
            <a:endParaRPr lang="pt-PT" sz="4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1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121"/>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 name="CustomShape 1"/>
          <p:cNvSpPr/>
          <p:nvPr/>
        </p:nvSpPr>
        <p:spPr>
          <a:xfrm>
            <a:off x="315360" y="1875989"/>
            <a:ext cx="5498280" cy="1005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000" b="0" strike="noStrike" spc="-1">
                <a:solidFill>
                  <a:srgbClr val="000000"/>
                </a:solidFill>
                <a:latin typeface="Tw Cen MT"/>
              </a:rPr>
              <a:t>The genomic identification of </a:t>
            </a:r>
            <a:r>
              <a:rPr lang="en-GB" sz="2000" b="1" strike="noStrike" spc="-1">
                <a:solidFill>
                  <a:srgbClr val="000000"/>
                </a:solidFill>
                <a:latin typeface="Tw Cen MT"/>
              </a:rPr>
              <a:t>BGCs </a:t>
            </a:r>
            <a:endParaRPr lang="pt-PT" sz="2000" b="0" strike="noStrike" spc="-1">
              <a:latin typeface="Arial"/>
            </a:endParaRPr>
          </a:p>
          <a:p>
            <a:pPr>
              <a:lnSpc>
                <a:spcPct val="100000"/>
              </a:lnSpc>
            </a:pPr>
            <a:r>
              <a:rPr lang="en-GB" sz="2000" b="0" strike="noStrike" spc="-1">
                <a:solidFill>
                  <a:srgbClr val="000000"/>
                </a:solidFill>
                <a:latin typeface="Tw Cen MT"/>
              </a:rPr>
              <a:t>coupled with the observed </a:t>
            </a:r>
            <a:r>
              <a:rPr lang="en-GB" sz="2000" b="1" strike="noStrike" spc="-1">
                <a:solidFill>
                  <a:srgbClr val="000000"/>
                </a:solidFill>
                <a:latin typeface="Tw Cen MT"/>
              </a:rPr>
              <a:t>bioactivities </a:t>
            </a:r>
            <a:endParaRPr lang="pt-PT" sz="2000" b="0" strike="noStrike" spc="-1">
              <a:latin typeface="Arial"/>
            </a:endParaRPr>
          </a:p>
          <a:p>
            <a:pPr>
              <a:lnSpc>
                <a:spcPct val="100000"/>
              </a:lnSpc>
            </a:pPr>
            <a:r>
              <a:rPr lang="en-GB" sz="2000" b="0" strike="noStrike" spc="-1">
                <a:solidFill>
                  <a:srgbClr val="000000"/>
                </a:solidFill>
                <a:latin typeface="Tw Cen MT"/>
              </a:rPr>
              <a:t>in the </a:t>
            </a:r>
            <a:r>
              <a:rPr lang="en-GB" sz="2000" b="0" i="1" strike="noStrike" spc="-1" err="1">
                <a:solidFill>
                  <a:srgbClr val="000000"/>
                </a:solidFill>
                <a:latin typeface="Tw Cen MT"/>
              </a:rPr>
              <a:t>Aquimarina</a:t>
            </a:r>
            <a:r>
              <a:rPr lang="en-GB" sz="2000" b="0" strike="noStrike" spc="-1">
                <a:solidFill>
                  <a:srgbClr val="000000"/>
                </a:solidFill>
                <a:latin typeface="Tw Cen MT"/>
              </a:rPr>
              <a:t> genus.</a:t>
            </a:r>
            <a:endParaRPr lang="pt-PT" sz="2000" b="0" strike="noStrike" spc="-1">
              <a:latin typeface="Arial"/>
            </a:endParaRPr>
          </a:p>
        </p:txBody>
      </p:sp>
      <p:sp>
        <p:nvSpPr>
          <p:cNvPr id="1128" name="CustomShape 2"/>
          <p:cNvSpPr/>
          <p:nvPr/>
        </p:nvSpPr>
        <p:spPr>
          <a:xfrm>
            <a:off x="9777960" y="198468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129" name="CustomShape 3"/>
          <p:cNvSpPr/>
          <p:nvPr/>
        </p:nvSpPr>
        <p:spPr>
          <a:xfrm>
            <a:off x="7327080" y="1753920"/>
            <a:ext cx="477072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GB" sz="2000" b="0" strike="noStrike" spc="-1">
                <a:solidFill>
                  <a:srgbClr val="000000"/>
                </a:solidFill>
                <a:latin typeface="Tw Cen MT"/>
              </a:rPr>
              <a:t>Raised an urgent question: </a:t>
            </a:r>
            <a:endParaRPr lang="pt-PT" sz="2000" b="0" strike="noStrike" spc="-1">
              <a:latin typeface="Arial"/>
            </a:endParaRPr>
          </a:p>
          <a:p>
            <a:pPr>
              <a:lnSpc>
                <a:spcPct val="100000"/>
              </a:lnSpc>
            </a:pPr>
            <a:r>
              <a:rPr lang="en-GB" sz="2000" b="0" strike="noStrike" spc="-1">
                <a:solidFill>
                  <a:srgbClr val="000000"/>
                </a:solidFill>
                <a:latin typeface="Tw Cen MT"/>
              </a:rPr>
              <a:t>are all </a:t>
            </a:r>
            <a:r>
              <a:rPr lang="en-GB" sz="2000" b="1" strike="noStrike" spc="-1">
                <a:solidFill>
                  <a:srgbClr val="000000"/>
                </a:solidFill>
                <a:latin typeface="Tw Cen MT"/>
              </a:rPr>
              <a:t>marine </a:t>
            </a:r>
            <a:r>
              <a:rPr lang="en-GB" sz="2000" b="1" i="1" strike="noStrike" spc="-1">
                <a:solidFill>
                  <a:srgbClr val="000000"/>
                </a:solidFill>
                <a:latin typeface="Tw Cen MT"/>
              </a:rPr>
              <a:t>Flavobacteriaceae</a:t>
            </a:r>
            <a:r>
              <a:rPr lang="en-GB" sz="2000" b="1" strike="noStrike" spc="-1">
                <a:solidFill>
                  <a:srgbClr val="000000"/>
                </a:solidFill>
                <a:latin typeface="Tw Cen MT"/>
              </a:rPr>
              <a:t> species</a:t>
            </a:r>
            <a:r>
              <a:rPr lang="en-GB" sz="2000" b="0" strike="noStrike" spc="-1">
                <a:solidFill>
                  <a:srgbClr val="000000"/>
                </a:solidFill>
                <a:latin typeface="Tw Cen MT"/>
              </a:rPr>
              <a:t> an </a:t>
            </a:r>
            <a:r>
              <a:rPr lang="en-GB" sz="2000" b="1" strike="noStrike" spc="-1">
                <a:solidFill>
                  <a:srgbClr val="000000"/>
                </a:solidFill>
                <a:latin typeface="Tw Cen MT"/>
              </a:rPr>
              <a:t>underexplored biotechnological potential</a:t>
            </a:r>
            <a:r>
              <a:rPr lang="en-GB" sz="2000" b="0" strike="noStrike" spc="-1">
                <a:solidFill>
                  <a:srgbClr val="000000"/>
                </a:solidFill>
                <a:latin typeface="Tw Cen MT"/>
              </a:rPr>
              <a:t>?</a:t>
            </a:r>
            <a:endParaRPr lang="pt-PT" sz="2000" b="0" strike="noStrike" spc="-1">
              <a:latin typeface="Arial"/>
            </a:endParaRPr>
          </a:p>
        </p:txBody>
      </p:sp>
      <p:sp>
        <p:nvSpPr>
          <p:cNvPr id="1130" name="CustomShape 4"/>
          <p:cNvSpPr/>
          <p:nvPr/>
        </p:nvSpPr>
        <p:spPr>
          <a:xfrm>
            <a:off x="741960" y="4713840"/>
            <a:ext cx="3727080" cy="149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Tw Cen MT"/>
              </a:rPr>
              <a:t>To answer this:</a:t>
            </a:r>
            <a:endParaRPr lang="pt-PT" sz="2000" b="0" strike="noStrike" spc="-1">
              <a:latin typeface="Arial"/>
            </a:endParaRPr>
          </a:p>
          <a:p>
            <a:pPr algn="ctr">
              <a:lnSpc>
                <a:spcPct val="100000"/>
              </a:lnSpc>
            </a:pPr>
            <a:r>
              <a:rPr lang="en-GB" sz="2400" b="0" strike="noStrike" spc="-1">
                <a:solidFill>
                  <a:srgbClr val="000000"/>
                </a:solidFill>
                <a:latin typeface="Tw Cen MT"/>
              </a:rPr>
              <a:t>a </a:t>
            </a:r>
            <a:r>
              <a:rPr lang="en-GB" sz="2400" b="1" strike="noStrike" spc="-1">
                <a:solidFill>
                  <a:srgbClr val="000000"/>
                </a:solidFill>
                <a:latin typeface="Tw Cen MT"/>
              </a:rPr>
              <a:t>metagenomic approach </a:t>
            </a:r>
            <a:r>
              <a:rPr lang="en-GB" sz="2400" b="0" strike="noStrike" spc="-1">
                <a:solidFill>
                  <a:srgbClr val="000000"/>
                </a:solidFill>
                <a:latin typeface="Tw Cen MT"/>
              </a:rPr>
              <a:t>was planned.</a:t>
            </a:r>
            <a:endParaRPr lang="pt-PT" sz="2400" b="0" strike="noStrike" spc="-1">
              <a:latin typeface="Arial"/>
            </a:endParaRPr>
          </a:p>
        </p:txBody>
      </p:sp>
      <p:sp>
        <p:nvSpPr>
          <p:cNvPr id="1131" name="CustomShape 5"/>
          <p:cNvSpPr/>
          <p:nvPr/>
        </p:nvSpPr>
        <p:spPr>
          <a:xfrm>
            <a:off x="1440" y="3519720"/>
            <a:ext cx="4956480" cy="36900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1132" name="CustomShape 6"/>
          <p:cNvSpPr/>
          <p:nvPr/>
        </p:nvSpPr>
        <p:spPr>
          <a:xfrm rot="10800000">
            <a:off x="7233840" y="3503520"/>
            <a:ext cx="4958280" cy="36900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nvGrpSpPr>
          <p:cNvPr id="1133" name="Group 7"/>
          <p:cNvGrpSpPr/>
          <p:nvPr/>
        </p:nvGrpSpPr>
        <p:grpSpPr>
          <a:xfrm>
            <a:off x="4550040" y="1869120"/>
            <a:ext cx="3171960" cy="3530880"/>
            <a:chOff x="4550040" y="1869120"/>
            <a:chExt cx="3171960" cy="3530880"/>
          </a:xfrm>
        </p:grpSpPr>
        <p:sp>
          <p:nvSpPr>
            <p:cNvPr id="1134" name="CustomShape 8"/>
            <p:cNvSpPr/>
            <p:nvPr/>
          </p:nvSpPr>
          <p:spPr>
            <a:xfrm>
              <a:off x="4550040" y="2145600"/>
              <a:ext cx="3171960" cy="3254400"/>
            </a:xfrm>
            <a:prstGeom prst="pie">
              <a:avLst>
                <a:gd name="adj1" fmla="val 11106261"/>
                <a:gd name="adj2" fmla="val 16300510"/>
              </a:avLst>
            </a:prstGeom>
            <a:solidFill>
              <a:srgbClr val="203864"/>
            </a:solidFill>
            <a:ln w="12600">
              <a:noFill/>
            </a:ln>
          </p:spPr>
          <p:style>
            <a:lnRef idx="0">
              <a:scrgbClr r="0" g="0" b="0"/>
            </a:lnRef>
            <a:fillRef idx="0">
              <a:scrgbClr r="0" g="0" b="0"/>
            </a:fillRef>
            <a:effectRef idx="0">
              <a:scrgbClr r="0" g="0" b="0"/>
            </a:effectRef>
            <a:fontRef idx="minor"/>
          </p:style>
        </p:sp>
        <p:sp>
          <p:nvSpPr>
            <p:cNvPr id="1135" name="CustomShape 9"/>
            <p:cNvSpPr/>
            <p:nvPr/>
          </p:nvSpPr>
          <p:spPr>
            <a:xfrm rot="10800000">
              <a:off x="4658040" y="2058480"/>
              <a:ext cx="2876760" cy="3008520"/>
            </a:xfrm>
            <a:prstGeom prst="pie">
              <a:avLst>
                <a:gd name="adj1" fmla="val 10775528"/>
                <a:gd name="adj2" fmla="val 16115729"/>
              </a:avLst>
            </a:prstGeom>
            <a:solidFill>
              <a:srgbClr val="203864"/>
            </a:solidFill>
            <a:ln w="12600">
              <a:noFill/>
            </a:ln>
          </p:spPr>
          <p:style>
            <a:lnRef idx="0">
              <a:scrgbClr r="0" g="0" b="0"/>
            </a:lnRef>
            <a:fillRef idx="0">
              <a:scrgbClr r="0" g="0" b="0"/>
            </a:fillRef>
            <a:effectRef idx="0">
              <a:scrgbClr r="0" g="0" b="0"/>
            </a:effectRef>
            <a:fontRef idx="minor"/>
          </p:style>
        </p:sp>
        <p:sp>
          <p:nvSpPr>
            <p:cNvPr id="1136" name="CustomShape 10"/>
            <p:cNvSpPr/>
            <p:nvPr/>
          </p:nvSpPr>
          <p:spPr>
            <a:xfrm>
              <a:off x="4958640" y="2463120"/>
              <a:ext cx="2274840" cy="2274840"/>
            </a:xfrm>
            <a:prstGeom prst="ellipse">
              <a:avLst/>
            </a:prstGeom>
            <a:solidFill>
              <a:srgbClr val="FFFFFF"/>
            </a:solidFill>
            <a:ln w="88920">
              <a:solidFill>
                <a:srgbClr val="D4D4D4"/>
              </a:solidFill>
              <a:miter/>
            </a:ln>
          </p:spPr>
          <p:style>
            <a:lnRef idx="0">
              <a:scrgbClr r="0" g="0" b="0"/>
            </a:lnRef>
            <a:fillRef idx="0">
              <a:scrgbClr r="0" g="0" b="0"/>
            </a:fillRef>
            <a:effectRef idx="0">
              <a:scrgbClr r="0" g="0" b="0"/>
            </a:effectRef>
            <a:fontRef idx="minor"/>
          </p:style>
        </p:sp>
        <p:sp>
          <p:nvSpPr>
            <p:cNvPr id="1137" name="CustomShape 11"/>
            <p:cNvSpPr/>
            <p:nvPr/>
          </p:nvSpPr>
          <p:spPr>
            <a:xfrm rot="5400000">
              <a:off x="5979600" y="1973520"/>
              <a:ext cx="778320" cy="569160"/>
            </a:xfrm>
            <a:prstGeom prst="triangle">
              <a:avLst>
                <a:gd name="adj" fmla="val 48248"/>
              </a:avLst>
            </a:prstGeom>
            <a:solidFill>
              <a:srgbClr val="203864"/>
            </a:solidFill>
            <a:ln w="12600">
              <a:noFill/>
            </a:ln>
          </p:spPr>
          <p:style>
            <a:lnRef idx="0">
              <a:scrgbClr r="0" g="0" b="0"/>
            </a:lnRef>
            <a:fillRef idx="0">
              <a:scrgbClr r="0" g="0" b="0"/>
            </a:fillRef>
            <a:effectRef idx="0">
              <a:scrgbClr r="0" g="0" b="0"/>
            </a:effectRef>
            <a:fontRef idx="minor"/>
          </p:style>
        </p:sp>
        <p:sp>
          <p:nvSpPr>
            <p:cNvPr id="1138" name="CustomShape 12"/>
            <p:cNvSpPr/>
            <p:nvPr/>
          </p:nvSpPr>
          <p:spPr>
            <a:xfrm rot="16200000">
              <a:off x="5661000" y="4639320"/>
              <a:ext cx="839880" cy="447840"/>
            </a:xfrm>
            <a:prstGeom prst="triangle">
              <a:avLst>
                <a:gd name="adj" fmla="val 50000"/>
              </a:avLst>
            </a:prstGeom>
            <a:solidFill>
              <a:srgbClr val="203864"/>
            </a:solidFill>
            <a:ln w="12600">
              <a:noFill/>
            </a:ln>
          </p:spPr>
          <p:style>
            <a:lnRef idx="0">
              <a:scrgbClr r="0" g="0" b="0"/>
            </a:lnRef>
            <a:fillRef idx="0">
              <a:scrgbClr r="0" g="0" b="0"/>
            </a:fillRef>
            <a:effectRef idx="0">
              <a:scrgbClr r="0" g="0" b="0"/>
            </a:effectRef>
            <a:fontRef idx="minor"/>
          </p:style>
        </p:sp>
      </p:grpSp>
      <p:pic>
        <p:nvPicPr>
          <p:cNvPr id="1139" name="Picture 4" descr="Question mark - Free signs icons"/>
          <p:cNvPicPr/>
          <p:nvPr/>
        </p:nvPicPr>
        <p:blipFill>
          <a:blip r:embed="rId3"/>
          <a:stretch/>
        </p:blipFill>
        <p:spPr>
          <a:xfrm>
            <a:off x="5614200" y="3026520"/>
            <a:ext cx="1072440" cy="1072440"/>
          </a:xfrm>
          <a:prstGeom prst="rect">
            <a:avLst/>
          </a:prstGeom>
          <a:ln>
            <a:noFill/>
          </a:ln>
        </p:spPr>
      </p:pic>
      <p:sp>
        <p:nvSpPr>
          <p:cNvPr id="21" name="CustomShape 4">
            <a:extLst>
              <a:ext uri="{FF2B5EF4-FFF2-40B4-BE49-F238E27FC236}">
                <a16:creationId xmlns:a16="http://schemas.microsoft.com/office/drawing/2014/main" id="{E72957FC-BA02-451C-9442-DE000A20E4C3}"/>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9" name="CustomShape 18">
            <a:extLst>
              <a:ext uri="{FF2B5EF4-FFF2-40B4-BE49-F238E27FC236}">
                <a16:creationId xmlns:a16="http://schemas.microsoft.com/office/drawing/2014/main" id="{90F3B175-63D6-4341-B265-37F71C20FB6B}"/>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8" name="Group 11"/>
          <p:cNvGrpSpPr/>
          <p:nvPr/>
        </p:nvGrpSpPr>
        <p:grpSpPr>
          <a:xfrm>
            <a:off x="7776834" y="716296"/>
            <a:ext cx="4323329" cy="6023442"/>
            <a:chOff x="7666920" y="0"/>
            <a:chExt cx="4524840" cy="6319440"/>
          </a:xfrm>
        </p:grpSpPr>
        <p:pic>
          <p:nvPicPr>
            <p:cNvPr id="1319" name="Imagem 25_3"/>
            <p:cNvPicPr/>
            <p:nvPr/>
          </p:nvPicPr>
          <p:blipFill>
            <a:blip r:embed="rId3">
              <a:extLst>
                <a:ext uri="{BEBA8EAE-BF5A-486C-A8C5-ECC9F3942E4B}">
                  <a14:imgProps xmlns:a14="http://schemas.microsoft.com/office/drawing/2010/main">
                    <a14:imgLayer>
                      <a14:imgEffect>
                        <a14:saturation sat="400000"/>
                      </a14:imgEffect>
                    </a14:imgLayer>
                  </a14:imgProps>
                </a:ext>
              </a:extLst>
            </a:blip>
            <a:srcRect t="885" b="582"/>
            <a:stretch/>
          </p:blipFill>
          <p:spPr>
            <a:xfrm>
              <a:off x="7666920" y="0"/>
              <a:ext cx="4524840" cy="6319440"/>
            </a:xfrm>
            <a:prstGeom prst="rect">
              <a:avLst/>
            </a:prstGeom>
            <a:ln>
              <a:noFill/>
            </a:ln>
          </p:spPr>
        </p:pic>
        <p:sp>
          <p:nvSpPr>
            <p:cNvPr id="1320" name="CustomShape 12"/>
            <p:cNvSpPr/>
            <p:nvPr/>
          </p:nvSpPr>
          <p:spPr>
            <a:xfrm>
              <a:off x="8378280" y="1735200"/>
              <a:ext cx="690840" cy="154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sp>
        <p:nvSpPr>
          <p:cNvPr id="1321" name="CustomShape 13"/>
          <p:cNvSpPr/>
          <p:nvPr/>
        </p:nvSpPr>
        <p:spPr>
          <a:xfrm>
            <a:off x="2902469" y="6574525"/>
            <a:ext cx="4874365" cy="2384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0" strike="noStrike" spc="-1" err="1">
                <a:solidFill>
                  <a:srgbClr val="595959"/>
                </a:solidFill>
                <a:latin typeface="Open Sans"/>
                <a:ea typeface="Open Sans"/>
              </a:rPr>
              <a:t>Bergey’s</a:t>
            </a:r>
            <a:r>
              <a:rPr lang="en-GB" sz="1050" b="0" strike="noStrike" spc="-1">
                <a:solidFill>
                  <a:srgbClr val="595959"/>
                </a:solidFill>
                <a:latin typeface="Open Sans"/>
                <a:ea typeface="Open Sans"/>
              </a:rPr>
              <a:t> Manual of Systematic Bacteriology, 2</a:t>
            </a:r>
            <a:r>
              <a:rPr lang="en-GB" sz="1050" b="0" strike="noStrike" spc="-1" baseline="30000">
                <a:solidFill>
                  <a:srgbClr val="595959"/>
                </a:solidFill>
                <a:latin typeface="Open Sans"/>
                <a:ea typeface="Open Sans"/>
              </a:rPr>
              <a:t>nd</a:t>
            </a:r>
            <a:r>
              <a:rPr lang="en-GB" sz="1050" b="0" strike="noStrike" spc="-1">
                <a:solidFill>
                  <a:srgbClr val="595959"/>
                </a:solidFill>
                <a:latin typeface="Open Sans"/>
                <a:ea typeface="Open Sans"/>
              </a:rPr>
              <a:t> edition</a:t>
            </a:r>
            <a:endParaRPr lang="pt-PT" sz="1050" b="0" strike="noStrike" spc="-1">
              <a:latin typeface="Arial"/>
            </a:endParaRPr>
          </a:p>
        </p:txBody>
      </p:sp>
      <p:sp>
        <p:nvSpPr>
          <p:cNvPr id="1322" name="CustomShape 14"/>
          <p:cNvSpPr/>
          <p:nvPr/>
        </p:nvSpPr>
        <p:spPr>
          <a:xfrm>
            <a:off x="276339" y="2917161"/>
            <a:ext cx="6935400" cy="258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Contains at least </a:t>
            </a:r>
            <a:r>
              <a:rPr lang="en-GB" sz="1800" b="1" strike="noStrike" spc="-1">
                <a:solidFill>
                  <a:srgbClr val="000000"/>
                </a:solidFill>
                <a:latin typeface="Open Sans"/>
                <a:ea typeface="Open Sans"/>
              </a:rPr>
              <a:t>90 genera </a:t>
            </a:r>
            <a:r>
              <a:rPr lang="en-GB" sz="1800" b="0" strike="noStrike" spc="-1">
                <a:solidFill>
                  <a:srgbClr val="000000"/>
                </a:solidFill>
                <a:latin typeface="Open Sans"/>
                <a:ea typeface="Open Sans"/>
              </a:rPr>
              <a:t>and hundreds of species.</a:t>
            </a:r>
            <a:endParaRPr lang="pt-PT" sz="1800" b="0" strike="noStrike" spc="-1">
              <a:latin typeface="Arial"/>
            </a:endParaRPr>
          </a:p>
          <a:p>
            <a:pPr>
              <a:lnSpc>
                <a:spcPct val="100000"/>
              </a:lnSpc>
            </a:pPr>
            <a:endParaRPr lang="pt-PT" sz="1800" b="0" strike="noStrike" spc="-1">
              <a:latin typeface="Arial"/>
            </a:endParaRPr>
          </a:p>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Wide variety of </a:t>
            </a:r>
            <a:r>
              <a:rPr lang="en-GB" sz="1800" b="1" strike="noStrike" spc="-1">
                <a:solidFill>
                  <a:srgbClr val="000000"/>
                </a:solidFill>
                <a:latin typeface="Open Sans"/>
                <a:ea typeface="Open Sans"/>
              </a:rPr>
              <a:t>marine</a:t>
            </a:r>
            <a:r>
              <a:rPr lang="en-GB" sz="1800" b="0" strike="noStrike" spc="-1">
                <a:solidFill>
                  <a:srgbClr val="000000"/>
                </a:solidFill>
                <a:latin typeface="Open Sans"/>
                <a:ea typeface="Open Sans"/>
              </a:rPr>
              <a:t>, </a:t>
            </a:r>
            <a:r>
              <a:rPr lang="en-GB" sz="1800" b="1" strike="noStrike" spc="-1">
                <a:solidFill>
                  <a:srgbClr val="000000"/>
                </a:solidFill>
                <a:latin typeface="Open Sans"/>
                <a:ea typeface="Open Sans"/>
              </a:rPr>
              <a:t>freshwater</a:t>
            </a:r>
            <a:r>
              <a:rPr lang="en-GB" sz="1800" b="0" strike="noStrike" spc="-1">
                <a:solidFill>
                  <a:srgbClr val="000000"/>
                </a:solidFill>
                <a:latin typeface="Open Sans"/>
                <a:ea typeface="Open Sans"/>
              </a:rPr>
              <a:t>, and </a:t>
            </a:r>
            <a:r>
              <a:rPr lang="en-GB" sz="1800" b="1" strike="noStrike" spc="-1">
                <a:solidFill>
                  <a:srgbClr val="000000"/>
                </a:solidFill>
                <a:latin typeface="Open Sans"/>
                <a:ea typeface="Open Sans"/>
              </a:rPr>
              <a:t>soil habitats</a:t>
            </a:r>
            <a:endParaRPr lang="pt-PT" sz="1800" b="0" strike="noStrike" spc="-1">
              <a:latin typeface="Arial"/>
            </a:endParaRPr>
          </a:p>
          <a:p>
            <a:pPr>
              <a:lnSpc>
                <a:spcPct val="100000"/>
              </a:lnSpc>
            </a:pPr>
            <a:r>
              <a:rPr lang="en-GB" sz="1800" b="0" strike="noStrike" spc="-1">
                <a:solidFill>
                  <a:srgbClr val="000000"/>
                </a:solidFill>
                <a:latin typeface="Open Sans"/>
                <a:ea typeface="Open Sans"/>
              </a:rPr>
              <a:t>     Several know associations with animals and plants. </a:t>
            </a:r>
            <a:endParaRPr lang="pt-PT" sz="1800" b="0" strike="noStrike" spc="-1">
              <a:latin typeface="Arial"/>
            </a:endParaRPr>
          </a:p>
          <a:p>
            <a:pPr>
              <a:lnSpc>
                <a:spcPct val="100000"/>
              </a:lnSpc>
            </a:pPr>
            <a:endParaRPr lang="pt-PT" sz="1800" b="0" strike="noStrike" spc="-1">
              <a:latin typeface="Arial"/>
            </a:endParaRPr>
          </a:p>
        </p:txBody>
      </p:sp>
      <p:sp>
        <p:nvSpPr>
          <p:cNvPr id="1323" name="CustomShape 15"/>
          <p:cNvSpPr/>
          <p:nvPr/>
        </p:nvSpPr>
        <p:spPr>
          <a:xfrm>
            <a:off x="276339" y="2405703"/>
            <a:ext cx="5196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Largest family in the phylum Bacteroidetes.</a:t>
            </a:r>
            <a:endParaRPr lang="pt-PT" sz="1800" b="0" strike="noStrike" spc="-1">
              <a:latin typeface="Arial"/>
            </a:endParaRPr>
          </a:p>
        </p:txBody>
      </p:sp>
      <p:sp>
        <p:nvSpPr>
          <p:cNvPr id="11" name="CustomShape 4">
            <a:extLst>
              <a:ext uri="{FF2B5EF4-FFF2-40B4-BE49-F238E27FC236}">
                <a16:creationId xmlns:a16="http://schemas.microsoft.com/office/drawing/2014/main" id="{04CD5DCA-604A-4821-B072-85F2B71FE0BC}"/>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2" name="CustomShape 18">
            <a:extLst>
              <a:ext uri="{FF2B5EF4-FFF2-40B4-BE49-F238E27FC236}">
                <a16:creationId xmlns:a16="http://schemas.microsoft.com/office/drawing/2014/main" id="{542034BE-9D26-4CFD-9FA7-684486215C0F}"/>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
        <p:nvSpPr>
          <p:cNvPr id="14" name="CustomShape 2">
            <a:extLst>
              <a:ext uri="{FF2B5EF4-FFF2-40B4-BE49-F238E27FC236}">
                <a16:creationId xmlns:a16="http://schemas.microsoft.com/office/drawing/2014/main" id="{BABCFBC5-6AC8-4805-8957-45FC8191A7B6}"/>
              </a:ext>
            </a:extLst>
          </p:cNvPr>
          <p:cNvSpPr/>
          <p:nvPr/>
        </p:nvSpPr>
        <p:spPr>
          <a:xfrm>
            <a:off x="212270" y="734300"/>
            <a:ext cx="7352974"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The </a:t>
            </a:r>
            <a:r>
              <a:rPr lang="en-GB" sz="4000" b="1" spc="-1" err="1">
                <a:solidFill>
                  <a:srgbClr val="203864"/>
                </a:solidFill>
                <a:latin typeface="Calibri Light"/>
              </a:rPr>
              <a:t>Flavobacteriaceae</a:t>
            </a:r>
            <a:r>
              <a:rPr lang="en-GB" sz="4000" b="1" spc="-1">
                <a:solidFill>
                  <a:srgbClr val="203864"/>
                </a:solidFill>
                <a:latin typeface="Calibri Light"/>
              </a:rPr>
              <a:t> family</a:t>
            </a:r>
            <a:endParaRPr lang="pt-PT" sz="4000" b="1" spc="-1">
              <a:solidFill>
                <a:srgbClr val="203864"/>
              </a:solidFill>
              <a:latin typeface="Calibri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 name="CustomShape 2"/>
          <p:cNvSpPr/>
          <p:nvPr/>
        </p:nvSpPr>
        <p:spPr>
          <a:xfrm>
            <a:off x="212270" y="734300"/>
            <a:ext cx="7352974"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The </a:t>
            </a:r>
            <a:r>
              <a:rPr lang="en-GB" sz="4000" b="1" spc="-1" err="1">
                <a:solidFill>
                  <a:srgbClr val="203864"/>
                </a:solidFill>
                <a:latin typeface="Calibri Light"/>
              </a:rPr>
              <a:t>Flavobacteriaceae</a:t>
            </a:r>
            <a:r>
              <a:rPr lang="en-GB" sz="4000" b="1" spc="-1">
                <a:solidFill>
                  <a:srgbClr val="203864"/>
                </a:solidFill>
                <a:latin typeface="Calibri Light"/>
              </a:rPr>
              <a:t> family</a:t>
            </a:r>
            <a:endParaRPr lang="pt-PT" sz="4000" b="1" spc="-1">
              <a:solidFill>
                <a:srgbClr val="203864"/>
              </a:solidFill>
              <a:latin typeface="Calibri Light"/>
            </a:endParaRPr>
          </a:p>
        </p:txBody>
      </p:sp>
      <p:pic>
        <p:nvPicPr>
          <p:cNvPr id="1328" name="Picture 2_9" descr="https://eoimages.gsfc.nasa.gov/images/imagerecords/44000/44478/Iceland_AMO_2010175_lrg.jpg"/>
          <p:cNvPicPr/>
          <p:nvPr/>
        </p:nvPicPr>
        <p:blipFill>
          <a:blip r:embed="rId3"/>
          <a:srcRect t="10002" b="19446"/>
          <a:stretch/>
        </p:blipFill>
        <p:spPr>
          <a:xfrm>
            <a:off x="6945840" y="1698455"/>
            <a:ext cx="5143320" cy="4838400"/>
          </a:xfrm>
          <a:prstGeom prst="rect">
            <a:avLst/>
          </a:prstGeom>
          <a:ln>
            <a:noFill/>
          </a:ln>
        </p:spPr>
      </p:pic>
      <p:sp>
        <p:nvSpPr>
          <p:cNvPr id="1329" name="CustomShape 4"/>
          <p:cNvSpPr/>
          <p:nvPr/>
        </p:nvSpPr>
        <p:spPr>
          <a:xfrm>
            <a:off x="9662809" y="806158"/>
            <a:ext cx="2406240" cy="820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pPr>
            <a:r>
              <a:rPr lang="en-GB" sz="1600" b="0" strike="noStrike" spc="-1">
                <a:solidFill>
                  <a:srgbClr val="808080"/>
                </a:solidFill>
                <a:latin typeface="Open Sans"/>
                <a:ea typeface="Open Sans"/>
              </a:rPr>
              <a:t>Phytoplankton Bloom </a:t>
            </a:r>
            <a:endParaRPr lang="pt-PT" sz="1600" b="0" strike="noStrike" spc="-1">
              <a:latin typeface="Arial"/>
            </a:endParaRPr>
          </a:p>
          <a:p>
            <a:pPr algn="r">
              <a:lnSpc>
                <a:spcPct val="100000"/>
              </a:lnSpc>
            </a:pPr>
            <a:r>
              <a:rPr lang="en-GB" sz="1600" b="0" strike="noStrike" spc="-1">
                <a:solidFill>
                  <a:srgbClr val="808080"/>
                </a:solidFill>
                <a:latin typeface="Open Sans"/>
                <a:ea typeface="Open Sans"/>
              </a:rPr>
              <a:t>Iceland</a:t>
            </a:r>
            <a:endParaRPr lang="pt-PT" sz="1600" b="0" strike="noStrike" spc="-1">
              <a:latin typeface="Arial"/>
            </a:endParaRPr>
          </a:p>
          <a:p>
            <a:pPr algn="r">
              <a:lnSpc>
                <a:spcPct val="100000"/>
              </a:lnSpc>
            </a:pPr>
            <a:r>
              <a:rPr lang="en-GB" sz="1600" b="0" strike="noStrike" spc="-1">
                <a:solidFill>
                  <a:srgbClr val="808080"/>
                </a:solidFill>
                <a:latin typeface="Open Sans"/>
                <a:ea typeface="Open Sans"/>
              </a:rPr>
              <a:t>June 24, 2010</a:t>
            </a:r>
            <a:endParaRPr lang="pt-PT" sz="1600" b="0" strike="noStrike" spc="-1">
              <a:latin typeface="Arial"/>
            </a:endParaRPr>
          </a:p>
        </p:txBody>
      </p:sp>
      <p:sp>
        <p:nvSpPr>
          <p:cNvPr id="1330" name="CustomShape 5"/>
          <p:cNvSpPr/>
          <p:nvPr/>
        </p:nvSpPr>
        <p:spPr>
          <a:xfrm>
            <a:off x="629520" y="3851850"/>
            <a:ext cx="390852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GB" sz="1600" b="0" strike="noStrike" spc="-1" dirty="0">
                <a:solidFill>
                  <a:srgbClr val="000000"/>
                </a:solidFill>
                <a:latin typeface="Open Sans"/>
                <a:ea typeface="Open Sans"/>
              </a:rPr>
              <a:t>Found in high abundances during natural and induced </a:t>
            </a:r>
            <a:r>
              <a:rPr lang="en-GB" sz="1600" b="1" strike="noStrike" spc="-1" dirty="0">
                <a:solidFill>
                  <a:srgbClr val="000000"/>
                </a:solidFill>
                <a:latin typeface="Open Sans"/>
                <a:ea typeface="Open Sans"/>
              </a:rPr>
              <a:t>phytoplankton blooms.</a:t>
            </a:r>
            <a:endParaRPr lang="pt-PT" sz="1600" b="0" strike="noStrike" spc="-1" dirty="0">
              <a:latin typeface="Arial"/>
            </a:endParaRPr>
          </a:p>
        </p:txBody>
      </p:sp>
      <p:sp>
        <p:nvSpPr>
          <p:cNvPr id="1340" name="CustomShape 13"/>
          <p:cNvSpPr/>
          <p:nvPr/>
        </p:nvSpPr>
        <p:spPr>
          <a:xfrm>
            <a:off x="292320" y="2258485"/>
            <a:ext cx="5143320"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840" indent="-285480">
              <a:lnSpc>
                <a:spcPct val="100000"/>
              </a:lnSpc>
              <a:buClr>
                <a:srgbClr val="000000"/>
              </a:buClr>
              <a:buFont typeface="Arial"/>
              <a:buChar char="•"/>
            </a:pPr>
            <a:r>
              <a:rPr lang="en-GB" sz="1600" b="0" strike="noStrike" spc="-1" dirty="0">
                <a:solidFill>
                  <a:srgbClr val="000000"/>
                </a:solidFill>
                <a:latin typeface="Open Sans"/>
                <a:ea typeface="Open Sans"/>
              </a:rPr>
              <a:t>Common specialization in the </a:t>
            </a:r>
            <a:r>
              <a:rPr lang="en-GB" sz="1600" b="1" strike="noStrike" spc="-1" dirty="0">
                <a:solidFill>
                  <a:srgbClr val="000000"/>
                </a:solidFill>
                <a:latin typeface="Open Sans"/>
                <a:ea typeface="Open Sans"/>
              </a:rPr>
              <a:t>degradation of high molecular weight (HMW) compounds.</a:t>
            </a:r>
            <a:endParaRPr lang="pt-PT" sz="1600" b="0" strike="noStrike" spc="-1" dirty="0">
              <a:latin typeface="Arial"/>
            </a:endParaRPr>
          </a:p>
        </p:txBody>
      </p:sp>
      <p:sp>
        <p:nvSpPr>
          <p:cNvPr id="1341" name="CustomShape 14"/>
          <p:cNvSpPr/>
          <p:nvPr/>
        </p:nvSpPr>
        <p:spPr>
          <a:xfrm>
            <a:off x="2448780" y="3164940"/>
            <a:ext cx="270000" cy="52812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2" name="CustomShape 4">
            <a:extLst>
              <a:ext uri="{FF2B5EF4-FFF2-40B4-BE49-F238E27FC236}">
                <a16:creationId xmlns:a16="http://schemas.microsoft.com/office/drawing/2014/main" id="{CA9FF26E-CD3D-4BD9-954F-3018CDA77429}"/>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3" name="CustomShape 18">
            <a:extLst>
              <a:ext uri="{FF2B5EF4-FFF2-40B4-BE49-F238E27FC236}">
                <a16:creationId xmlns:a16="http://schemas.microsoft.com/office/drawing/2014/main" id="{0E31454F-B98E-439F-9150-6CCFAED0EF25}"/>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CustomShape 1"/>
          <p:cNvSpPr/>
          <p:nvPr/>
        </p:nvSpPr>
        <p:spPr>
          <a:xfrm>
            <a:off x="118160" y="3413520"/>
            <a:ext cx="1950876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Tw Cen MT Condensed"/>
              </a:rPr>
              <a:t>Inspection of  </a:t>
            </a:r>
            <a:r>
              <a:rPr lang="en-GB" sz="2800" b="1" strike="noStrike" spc="-1">
                <a:solidFill>
                  <a:srgbClr val="000000"/>
                </a:solidFill>
                <a:latin typeface="Tw Cen MT Condensed"/>
              </a:rPr>
              <a:t>genomes</a:t>
            </a:r>
            <a:r>
              <a:rPr lang="en-GB" sz="2400" b="0" strike="noStrike" spc="-1">
                <a:solidFill>
                  <a:srgbClr val="000000"/>
                </a:solidFill>
                <a:latin typeface="Tw Cen MT Condensed"/>
              </a:rPr>
              <a:t> and  </a:t>
            </a:r>
            <a:r>
              <a:rPr lang="en-GB" sz="2800" b="1" strike="noStrike" spc="-1">
                <a:solidFill>
                  <a:srgbClr val="000000"/>
                </a:solidFill>
                <a:latin typeface="Tw Cen MT Condensed"/>
              </a:rPr>
              <a:t>metagenome-assembled genomes (MAGs</a:t>
            </a:r>
            <a:r>
              <a:rPr lang="en-GB" sz="2800" b="0" strike="noStrike" spc="-1">
                <a:solidFill>
                  <a:srgbClr val="000000"/>
                </a:solidFill>
                <a:latin typeface="Tw Cen MT Condensed"/>
              </a:rPr>
              <a:t>)  </a:t>
            </a:r>
            <a:r>
              <a:rPr lang="en-GB" sz="2400" b="0" strike="noStrike" spc="-1">
                <a:solidFill>
                  <a:srgbClr val="000000"/>
                </a:solidFill>
                <a:latin typeface="Tw Cen MT Condensed"/>
              </a:rPr>
              <a:t>from the </a:t>
            </a:r>
            <a:r>
              <a:rPr lang="en-GB" sz="2800" b="0" i="1" strike="noStrike" spc="-1" err="1">
                <a:solidFill>
                  <a:srgbClr val="000000"/>
                </a:solidFill>
                <a:latin typeface="Tw Cen MT Condensed"/>
              </a:rPr>
              <a:t>Flavobacteriaceae</a:t>
            </a:r>
            <a:r>
              <a:rPr lang="en-GB" sz="2400" b="0" strike="noStrike" spc="-1">
                <a:solidFill>
                  <a:srgbClr val="000000"/>
                </a:solidFill>
                <a:latin typeface="Tw Cen MT Condensed"/>
              </a:rPr>
              <a:t>  family.</a:t>
            </a:r>
            <a:endParaRPr lang="pt-PT" sz="2400" b="0" strike="noStrike" spc="-1">
              <a:latin typeface="Arial"/>
            </a:endParaRPr>
          </a:p>
        </p:txBody>
      </p:sp>
      <p:sp>
        <p:nvSpPr>
          <p:cNvPr id="1144" name="CustomShape 2"/>
          <p:cNvSpPr/>
          <p:nvPr/>
        </p:nvSpPr>
        <p:spPr>
          <a:xfrm>
            <a:off x="3050856" y="3472633"/>
            <a:ext cx="5211720" cy="456840"/>
          </a:xfrm>
          <a:prstGeom prst="rect">
            <a:avLst/>
          </a:prstGeom>
          <a:noFill/>
          <a:ln w="28440">
            <a:solidFill>
              <a:srgbClr val="FFC000"/>
            </a:solidFill>
          </a:ln>
        </p:spPr>
        <p:style>
          <a:lnRef idx="2">
            <a:schemeClr val="accent1">
              <a:shade val="50000"/>
            </a:schemeClr>
          </a:lnRef>
          <a:fillRef idx="1">
            <a:schemeClr val="accent1"/>
          </a:fillRef>
          <a:effectRef idx="0">
            <a:schemeClr val="accent1"/>
          </a:effectRef>
          <a:fontRef idx="minor"/>
        </p:style>
      </p:sp>
      <p:sp>
        <p:nvSpPr>
          <p:cNvPr id="1145" name="CustomShape 3"/>
          <p:cNvSpPr/>
          <p:nvPr/>
        </p:nvSpPr>
        <p:spPr>
          <a:xfrm>
            <a:off x="8529390" y="5006339"/>
            <a:ext cx="352512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Tw Cen MT"/>
              </a:rPr>
              <a:t>Obtained by ‘binning’ together assembled metagenomic contigs with similar sequence composition.</a:t>
            </a:r>
            <a:endParaRPr lang="pt-PT" sz="1800" b="0" strike="noStrike" spc="-1">
              <a:latin typeface="Arial"/>
            </a:endParaRPr>
          </a:p>
        </p:txBody>
      </p:sp>
      <p:sp>
        <p:nvSpPr>
          <p:cNvPr id="1146" name="CustomShape 4"/>
          <p:cNvSpPr/>
          <p:nvPr/>
        </p:nvSpPr>
        <p:spPr>
          <a:xfrm rot="16200000">
            <a:off x="5135832" y="2779907"/>
            <a:ext cx="73116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147" name="CustomShape 5"/>
          <p:cNvSpPr/>
          <p:nvPr/>
        </p:nvSpPr>
        <p:spPr>
          <a:xfrm>
            <a:off x="3384612" y="1338467"/>
            <a:ext cx="43956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Tw Cen MT"/>
              </a:rPr>
              <a:t>Use </a:t>
            </a:r>
            <a:r>
              <a:rPr lang="en-GB" sz="1800" b="1" strike="noStrike" spc="-1">
                <a:solidFill>
                  <a:srgbClr val="000000"/>
                </a:solidFill>
                <a:latin typeface="Tw Cen MT"/>
              </a:rPr>
              <a:t>existing MAGS </a:t>
            </a:r>
            <a:r>
              <a:rPr lang="en-GB" sz="1800" b="0" strike="noStrike" spc="-1">
                <a:solidFill>
                  <a:srgbClr val="000000"/>
                </a:solidFill>
                <a:latin typeface="Tw Cen MT"/>
              </a:rPr>
              <a:t>by mining public databases and huge sequencing projects such as TARA Oceans (estimation: </a:t>
            </a:r>
            <a:r>
              <a:rPr lang="en-GB" sz="1800" b="1" strike="noStrike" spc="-1">
                <a:solidFill>
                  <a:srgbClr val="000000"/>
                </a:solidFill>
                <a:latin typeface="Tw Cen MT"/>
              </a:rPr>
              <a:t>~300 MAGs</a:t>
            </a:r>
            <a:r>
              <a:rPr lang="en-GB" sz="1800" b="0" strike="noStrike" spc="-1">
                <a:solidFill>
                  <a:srgbClr val="000000"/>
                </a:solidFill>
                <a:latin typeface="Tw Cen MT"/>
              </a:rPr>
              <a:t>).</a:t>
            </a:r>
            <a:endParaRPr lang="pt-PT" sz="1800" b="0" strike="noStrike" spc="-1">
              <a:latin typeface="Arial"/>
            </a:endParaRPr>
          </a:p>
        </p:txBody>
      </p:sp>
      <p:sp>
        <p:nvSpPr>
          <p:cNvPr id="1148" name="CustomShape 6"/>
          <p:cNvSpPr/>
          <p:nvPr/>
        </p:nvSpPr>
        <p:spPr>
          <a:xfrm>
            <a:off x="3384612" y="4987813"/>
            <a:ext cx="423360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1" strike="noStrike" spc="-1">
                <a:solidFill>
                  <a:srgbClr val="000000"/>
                </a:solidFill>
                <a:latin typeface="Tw Cen MT"/>
              </a:rPr>
              <a:t>De-novo construction of MAGs </a:t>
            </a:r>
            <a:r>
              <a:rPr lang="en-GB" sz="1800" b="0" strike="noStrike" spc="-1">
                <a:solidFill>
                  <a:srgbClr val="000000"/>
                </a:solidFill>
                <a:latin typeface="Tw Cen MT"/>
              </a:rPr>
              <a:t>from in-house metagenomic datasets of sponges and coral samples (estimation: </a:t>
            </a:r>
            <a:r>
              <a:rPr lang="en-GB" sz="1800" b="1" strike="noStrike" spc="-1">
                <a:solidFill>
                  <a:srgbClr val="000000"/>
                </a:solidFill>
                <a:latin typeface="Tw Cen MT"/>
              </a:rPr>
              <a:t>~25MAGs</a:t>
            </a:r>
            <a:r>
              <a:rPr lang="en-GB" sz="1800" b="0" strike="noStrike" spc="-1">
                <a:solidFill>
                  <a:srgbClr val="000000"/>
                </a:solidFill>
                <a:latin typeface="Tw Cen MT"/>
              </a:rPr>
              <a:t>).</a:t>
            </a:r>
            <a:endParaRPr lang="pt-PT" sz="1800" b="0" strike="noStrike" spc="-1">
              <a:latin typeface="Arial"/>
            </a:endParaRPr>
          </a:p>
          <a:p>
            <a:pPr algn="ctr">
              <a:lnSpc>
                <a:spcPct val="100000"/>
              </a:lnSpc>
            </a:pPr>
            <a:endParaRPr lang="pt-PT" sz="1800" b="0" strike="noStrike" spc="-1">
              <a:latin typeface="Arial"/>
            </a:endParaRPr>
          </a:p>
        </p:txBody>
      </p:sp>
      <p:sp>
        <p:nvSpPr>
          <p:cNvPr id="1149" name="CustomShape 7"/>
          <p:cNvSpPr/>
          <p:nvPr/>
        </p:nvSpPr>
        <p:spPr>
          <a:xfrm>
            <a:off x="793361" y="4382280"/>
            <a:ext cx="243468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Tw Cen MT"/>
              </a:rPr>
              <a:t>Are available </a:t>
            </a:r>
            <a:r>
              <a:rPr lang="en-GB" sz="1800" b="0" strike="noStrike" spc="-1" err="1">
                <a:solidFill>
                  <a:srgbClr val="000000"/>
                </a:solidFill>
                <a:latin typeface="Tw Cen MT"/>
              </a:rPr>
              <a:t>aprox</a:t>
            </a:r>
            <a:r>
              <a:rPr lang="en-GB" sz="1800" b="0" strike="noStrike" spc="-1">
                <a:solidFill>
                  <a:srgbClr val="000000"/>
                </a:solidFill>
                <a:latin typeface="Tw Cen MT"/>
              </a:rPr>
              <a:t>. </a:t>
            </a:r>
            <a:r>
              <a:rPr lang="en-GB" sz="1800" b="1" strike="noStrike" spc="-1">
                <a:solidFill>
                  <a:srgbClr val="000000"/>
                </a:solidFill>
                <a:latin typeface="Tw Cen MT"/>
              </a:rPr>
              <a:t>1000</a:t>
            </a:r>
            <a:r>
              <a:rPr lang="en-GB" sz="1800" b="0" strike="noStrike" spc="-1">
                <a:solidFill>
                  <a:srgbClr val="000000"/>
                </a:solidFill>
                <a:latin typeface="Tw Cen MT"/>
              </a:rPr>
              <a:t> </a:t>
            </a:r>
            <a:r>
              <a:rPr lang="en-GB" sz="1800" b="1" strike="noStrike" spc="-1">
                <a:solidFill>
                  <a:srgbClr val="000000"/>
                </a:solidFill>
                <a:latin typeface="Tw Cen MT"/>
              </a:rPr>
              <a:t>genomes</a:t>
            </a:r>
            <a:r>
              <a:rPr lang="en-GB" sz="1800" b="0" strike="noStrike" spc="-1">
                <a:solidFill>
                  <a:srgbClr val="000000"/>
                </a:solidFill>
                <a:latin typeface="Tw Cen MT"/>
              </a:rPr>
              <a:t> coming from </a:t>
            </a:r>
            <a:r>
              <a:rPr lang="en-GB" sz="1800" b="1" strike="noStrike" spc="-1">
                <a:solidFill>
                  <a:srgbClr val="000000"/>
                </a:solidFill>
                <a:latin typeface="Tw Cen MT"/>
              </a:rPr>
              <a:t>90</a:t>
            </a:r>
            <a:r>
              <a:rPr lang="en-GB" sz="1800" b="0" strike="noStrike" spc="-1">
                <a:solidFill>
                  <a:srgbClr val="000000"/>
                </a:solidFill>
                <a:latin typeface="Tw Cen MT"/>
              </a:rPr>
              <a:t> </a:t>
            </a:r>
            <a:r>
              <a:rPr lang="en-GB" sz="1800" b="1" strike="noStrike" spc="-1">
                <a:solidFill>
                  <a:srgbClr val="000000"/>
                </a:solidFill>
                <a:latin typeface="Tw Cen MT"/>
              </a:rPr>
              <a:t>genus.</a:t>
            </a:r>
            <a:endParaRPr lang="pt-PT" sz="1800" b="0" strike="noStrike" spc="-1">
              <a:latin typeface="Arial"/>
            </a:endParaRPr>
          </a:p>
        </p:txBody>
      </p:sp>
      <p:sp>
        <p:nvSpPr>
          <p:cNvPr id="1150" name="CustomShape 8"/>
          <p:cNvSpPr/>
          <p:nvPr/>
        </p:nvSpPr>
        <p:spPr>
          <a:xfrm>
            <a:off x="1493537" y="3481227"/>
            <a:ext cx="1142640" cy="456840"/>
          </a:xfrm>
          <a:prstGeom prst="rect">
            <a:avLst/>
          </a:prstGeom>
          <a:noFill/>
          <a:ln w="28440">
            <a:solidFill>
              <a:srgbClr val="FFC000"/>
            </a:solidFill>
          </a:ln>
        </p:spPr>
        <p:style>
          <a:lnRef idx="2">
            <a:schemeClr val="accent1">
              <a:shade val="50000"/>
            </a:schemeClr>
          </a:lnRef>
          <a:fillRef idx="1">
            <a:schemeClr val="accent1"/>
          </a:fillRef>
          <a:effectRef idx="0">
            <a:schemeClr val="accent1"/>
          </a:effectRef>
          <a:fontRef idx="minor"/>
        </p:style>
      </p:sp>
      <p:sp>
        <p:nvSpPr>
          <p:cNvPr id="1151" name="CustomShape 9"/>
          <p:cNvSpPr/>
          <p:nvPr/>
        </p:nvSpPr>
        <p:spPr>
          <a:xfrm rot="5400000">
            <a:off x="5135832" y="4354200"/>
            <a:ext cx="73116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152" name="CustomShape 10"/>
          <p:cNvSpPr/>
          <p:nvPr/>
        </p:nvSpPr>
        <p:spPr>
          <a:xfrm rot="5400000">
            <a:off x="1852841" y="4113720"/>
            <a:ext cx="36540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153" name="CustomShape 11"/>
          <p:cNvSpPr/>
          <p:nvPr/>
        </p:nvSpPr>
        <p:spPr>
          <a:xfrm>
            <a:off x="7799661" y="5347080"/>
            <a:ext cx="54828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20" name="CustomShape 4">
            <a:extLst>
              <a:ext uri="{FF2B5EF4-FFF2-40B4-BE49-F238E27FC236}">
                <a16:creationId xmlns:a16="http://schemas.microsoft.com/office/drawing/2014/main" id="{CE4FAA0B-2B9D-4895-846B-DD1587DF317D}"/>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21" name="CustomShape 18">
            <a:extLst>
              <a:ext uri="{FF2B5EF4-FFF2-40B4-BE49-F238E27FC236}">
                <a16:creationId xmlns:a16="http://schemas.microsoft.com/office/drawing/2014/main" id="{FF72C509-4522-48F2-AF99-8915DF870F14}"/>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5BBFD5-94D8-45D6-8D7A-EE78A29112DB}"/>
              </a:ext>
            </a:extLst>
          </p:cNvPr>
          <p:cNvSpPr/>
          <p:nvPr/>
        </p:nvSpPr>
        <p:spPr>
          <a:xfrm>
            <a:off x="8114270" y="1443548"/>
            <a:ext cx="3831773" cy="37587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pic>
        <p:nvPicPr>
          <p:cNvPr id="1159" name="Picture 2"/>
          <p:cNvPicPr/>
          <p:nvPr/>
        </p:nvPicPr>
        <p:blipFill>
          <a:blip r:embed="rId3"/>
          <a:srcRect l="12749" t="17139" r="72855" b="64744"/>
          <a:stretch/>
        </p:blipFill>
        <p:spPr>
          <a:xfrm>
            <a:off x="4517510" y="2687143"/>
            <a:ext cx="878040" cy="621360"/>
          </a:xfrm>
          <a:prstGeom prst="rect">
            <a:avLst/>
          </a:prstGeom>
          <a:ln>
            <a:noFill/>
          </a:ln>
        </p:spPr>
      </p:pic>
      <p:sp>
        <p:nvSpPr>
          <p:cNvPr id="1160" name="CustomShape 1"/>
          <p:cNvSpPr/>
          <p:nvPr/>
        </p:nvSpPr>
        <p:spPr>
          <a:xfrm>
            <a:off x="1206950" y="2516503"/>
            <a:ext cx="2205720" cy="107576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dirty="0">
                <a:solidFill>
                  <a:srgbClr val="000000"/>
                </a:solidFill>
                <a:latin typeface="Open Sans"/>
              </a:rPr>
              <a:t>Inspection of all available marine </a:t>
            </a:r>
            <a:r>
              <a:rPr lang="en-GB" sz="1600" b="0" i="1" strike="noStrike" spc="-1" dirty="0">
                <a:solidFill>
                  <a:srgbClr val="000000"/>
                </a:solidFill>
                <a:latin typeface="Open Sans"/>
              </a:rPr>
              <a:t>Flavobacteriaceae </a:t>
            </a:r>
            <a:r>
              <a:rPr lang="en-GB" sz="1600" b="0" strike="noStrike" spc="-1" dirty="0">
                <a:solidFill>
                  <a:srgbClr val="000000"/>
                </a:solidFill>
                <a:latin typeface="Open Sans"/>
              </a:rPr>
              <a:t>genomes and MAGs</a:t>
            </a:r>
            <a:endParaRPr lang="pt-PT" sz="1600" b="0" strike="noStrike" spc="-1" dirty="0">
              <a:latin typeface="Open Sans"/>
            </a:endParaRPr>
          </a:p>
        </p:txBody>
      </p:sp>
      <p:sp>
        <p:nvSpPr>
          <p:cNvPr id="1162" name="CustomShape 3"/>
          <p:cNvSpPr/>
          <p:nvPr/>
        </p:nvSpPr>
        <p:spPr>
          <a:xfrm>
            <a:off x="5505422" y="2224842"/>
            <a:ext cx="1253376"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1600" b="0" strike="noStrike" spc="-1" dirty="0">
                <a:solidFill>
                  <a:srgbClr val="000000"/>
                </a:solidFill>
                <a:latin typeface="Open Sans"/>
              </a:rPr>
              <a:t>Functional profiling</a:t>
            </a:r>
            <a:endParaRPr lang="pt-PT" sz="1600" b="0" strike="noStrike" spc="-1" dirty="0">
              <a:latin typeface="Open Sans"/>
            </a:endParaRPr>
          </a:p>
        </p:txBody>
      </p:sp>
      <p:sp>
        <p:nvSpPr>
          <p:cNvPr id="1163" name="CustomShape 4"/>
          <p:cNvSpPr/>
          <p:nvPr/>
        </p:nvSpPr>
        <p:spPr>
          <a:xfrm>
            <a:off x="5248428" y="2775539"/>
            <a:ext cx="1941480" cy="1014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500" b="0" strike="noStrike" spc="-1" dirty="0">
                <a:solidFill>
                  <a:srgbClr val="000000"/>
                </a:solidFill>
                <a:latin typeface="Open Sans"/>
              </a:rPr>
              <a:t>Identification of secondary metabolite-encoding gene clusters</a:t>
            </a:r>
            <a:endParaRPr lang="pt-PT" sz="1500" b="0" strike="noStrike" spc="-1" dirty="0">
              <a:latin typeface="Open Sans"/>
            </a:endParaRPr>
          </a:p>
        </p:txBody>
      </p:sp>
      <p:sp>
        <p:nvSpPr>
          <p:cNvPr id="1164" name="CustomShape 5"/>
          <p:cNvSpPr/>
          <p:nvPr/>
        </p:nvSpPr>
        <p:spPr>
          <a:xfrm>
            <a:off x="8881790" y="4339183"/>
            <a:ext cx="2067210"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400" b="0" strike="noStrike" spc="-1">
                <a:solidFill>
                  <a:srgbClr val="000000"/>
                </a:solidFill>
                <a:latin typeface="Open Sans"/>
              </a:rPr>
              <a:t>M</a:t>
            </a:r>
            <a:r>
              <a:rPr lang="pt-PT" sz="1600" b="0" strike="noStrike" spc="-1">
                <a:solidFill>
                  <a:srgbClr val="000000"/>
                </a:solidFill>
                <a:latin typeface="Open Sans"/>
              </a:rPr>
              <a:t>etadata exploration</a:t>
            </a:r>
            <a:endParaRPr lang="pt-PT" sz="1600" b="0" strike="noStrike" spc="-1">
              <a:latin typeface="Open Sans"/>
            </a:endParaRPr>
          </a:p>
        </p:txBody>
      </p:sp>
      <p:sp>
        <p:nvSpPr>
          <p:cNvPr id="1165" name="CustomShape 6"/>
          <p:cNvSpPr/>
          <p:nvPr/>
        </p:nvSpPr>
        <p:spPr>
          <a:xfrm>
            <a:off x="1111550" y="1856623"/>
            <a:ext cx="2396520" cy="2396520"/>
          </a:xfrm>
          <a:prstGeom prst="blockArc">
            <a:avLst>
              <a:gd name="adj1" fmla="val 12214054"/>
              <a:gd name="adj2" fmla="val 9070544"/>
              <a:gd name="adj3" fmla="val 4944"/>
            </a:avLst>
          </a:prstGeom>
          <a:solidFill>
            <a:srgbClr val="203864"/>
          </a:solidFill>
          <a:ln w="12600">
            <a:noFill/>
          </a:ln>
        </p:spPr>
        <p:style>
          <a:lnRef idx="0">
            <a:scrgbClr r="0" g="0" b="0"/>
          </a:lnRef>
          <a:fillRef idx="0">
            <a:scrgbClr r="0" g="0" b="0"/>
          </a:fillRef>
          <a:effectRef idx="0">
            <a:scrgbClr r="0" g="0" b="0"/>
          </a:effectRef>
          <a:fontRef idx="minor"/>
        </p:style>
      </p:sp>
      <p:sp>
        <p:nvSpPr>
          <p:cNvPr id="1166" name="CustomShape 7"/>
          <p:cNvSpPr/>
          <p:nvPr/>
        </p:nvSpPr>
        <p:spPr>
          <a:xfrm>
            <a:off x="4981190" y="1860943"/>
            <a:ext cx="2396520" cy="2396520"/>
          </a:xfrm>
          <a:prstGeom prst="blockArc">
            <a:avLst>
              <a:gd name="adj1" fmla="val 12214054"/>
              <a:gd name="adj2" fmla="val 9422280"/>
              <a:gd name="adj3" fmla="val 4890"/>
            </a:avLst>
          </a:prstGeom>
          <a:solidFill>
            <a:srgbClr val="24A8C2"/>
          </a:solidFill>
          <a:ln w="12600">
            <a:noFill/>
          </a:ln>
        </p:spPr>
        <p:style>
          <a:lnRef idx="0">
            <a:scrgbClr r="0" g="0" b="0"/>
          </a:lnRef>
          <a:fillRef idx="0">
            <a:scrgbClr r="0" g="0" b="0"/>
          </a:fillRef>
          <a:effectRef idx="0">
            <a:scrgbClr r="0" g="0" b="0"/>
          </a:effectRef>
          <a:fontRef idx="minor"/>
        </p:style>
      </p:sp>
      <p:sp>
        <p:nvSpPr>
          <p:cNvPr id="1167" name="CustomShape 8"/>
          <p:cNvSpPr/>
          <p:nvPr/>
        </p:nvSpPr>
        <p:spPr>
          <a:xfrm>
            <a:off x="8851190" y="1865263"/>
            <a:ext cx="2396520" cy="2396520"/>
          </a:xfrm>
          <a:prstGeom prst="blockArc">
            <a:avLst>
              <a:gd name="adj1" fmla="val 12214054"/>
              <a:gd name="adj2" fmla="val 9744282"/>
              <a:gd name="adj3" fmla="val 3722"/>
            </a:avLst>
          </a:prstGeom>
          <a:solidFill>
            <a:srgbClr val="2CB8AE"/>
          </a:solidFill>
          <a:ln w="12600">
            <a:noFill/>
          </a:ln>
        </p:spPr>
        <p:style>
          <a:lnRef idx="0">
            <a:scrgbClr r="0" g="0" b="0"/>
          </a:lnRef>
          <a:fillRef idx="0">
            <a:scrgbClr r="0" g="0" b="0"/>
          </a:fillRef>
          <a:effectRef idx="0">
            <a:scrgbClr r="0" g="0" b="0"/>
          </a:effectRef>
          <a:fontRef idx="minor"/>
        </p:style>
      </p:sp>
      <p:sp>
        <p:nvSpPr>
          <p:cNvPr id="1168" name="CustomShape 9"/>
          <p:cNvSpPr/>
          <p:nvPr/>
        </p:nvSpPr>
        <p:spPr>
          <a:xfrm>
            <a:off x="212270" y="4253503"/>
            <a:ext cx="403236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dirty="0">
                <a:solidFill>
                  <a:srgbClr val="000000"/>
                </a:solidFill>
                <a:latin typeface="Open Sans"/>
                <a:ea typeface="Calibri"/>
              </a:rPr>
              <a:t>H</a:t>
            </a:r>
            <a:r>
              <a:rPr lang="en-US" sz="1600" b="0" strike="noStrike" spc="-1" dirty="0">
                <a:solidFill>
                  <a:srgbClr val="000000"/>
                </a:solidFill>
                <a:latin typeface="Open Sans"/>
                <a:ea typeface="Calibri"/>
              </a:rPr>
              <a:t>igh throughput mining of public databases and global datasets (e.g. TARA Ocean</a:t>
            </a:r>
            <a:r>
              <a:rPr lang="en-US" sz="1600" b="1" strike="noStrike" spc="-1" dirty="0">
                <a:solidFill>
                  <a:srgbClr val="000000"/>
                </a:solidFill>
                <a:latin typeface="Open Sans"/>
                <a:ea typeface="Calibri"/>
              </a:rPr>
              <a:t>)</a:t>
            </a:r>
            <a:endParaRPr lang="pt-PT" sz="1600" b="0" strike="noStrike" spc="-1" dirty="0">
              <a:latin typeface="Open Sans"/>
            </a:endParaRPr>
          </a:p>
        </p:txBody>
      </p:sp>
      <p:sp>
        <p:nvSpPr>
          <p:cNvPr id="1169" name="CustomShape 10"/>
          <p:cNvSpPr/>
          <p:nvPr/>
        </p:nvSpPr>
        <p:spPr>
          <a:xfrm>
            <a:off x="5153952" y="4357903"/>
            <a:ext cx="2130433"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600" spc="-1" dirty="0">
                <a:solidFill>
                  <a:srgbClr val="000000"/>
                </a:solidFill>
                <a:latin typeface="Open Sans"/>
              </a:rPr>
              <a:t>Genome</a:t>
            </a:r>
            <a:r>
              <a:rPr lang="en-GB" sz="2400" b="0" strike="noStrike" spc="-1" dirty="0">
                <a:solidFill>
                  <a:srgbClr val="000000"/>
                </a:solidFill>
                <a:latin typeface="Open Sans"/>
              </a:rPr>
              <a:t> </a:t>
            </a:r>
            <a:r>
              <a:rPr lang="en-GB" sz="1600" spc="-1" dirty="0">
                <a:solidFill>
                  <a:srgbClr val="000000"/>
                </a:solidFill>
                <a:latin typeface="Open Sans"/>
              </a:rPr>
              <a:t>annotation</a:t>
            </a:r>
            <a:endParaRPr lang="pt-PT" sz="1600" spc="-1" dirty="0">
              <a:solidFill>
                <a:srgbClr val="000000"/>
              </a:solidFill>
              <a:latin typeface="Open Sans"/>
            </a:endParaRPr>
          </a:p>
        </p:txBody>
      </p:sp>
      <p:pic>
        <p:nvPicPr>
          <p:cNvPr id="1170" name="Picture 4" descr="Shalom Network/JPIC - SSND congregational website"/>
          <p:cNvPicPr/>
          <p:nvPr/>
        </p:nvPicPr>
        <p:blipFill>
          <a:blip r:embed="rId4"/>
          <a:stretch/>
        </p:blipFill>
        <p:spPr>
          <a:xfrm>
            <a:off x="792590" y="2765623"/>
            <a:ext cx="664920" cy="665280"/>
          </a:xfrm>
          <a:prstGeom prst="rect">
            <a:avLst/>
          </a:prstGeom>
          <a:ln>
            <a:noFill/>
          </a:ln>
        </p:spPr>
      </p:pic>
      <p:pic>
        <p:nvPicPr>
          <p:cNvPr id="1171" name="Picture 4" descr="Data Analytics Search Business Money Svg Png Icon Free ..."/>
          <p:cNvPicPr/>
          <p:nvPr/>
        </p:nvPicPr>
        <p:blipFill>
          <a:blip r:embed="rId5"/>
          <a:stretch/>
        </p:blipFill>
        <p:spPr>
          <a:xfrm flipH="1">
            <a:off x="8529710" y="2760943"/>
            <a:ext cx="585720" cy="561960"/>
          </a:xfrm>
          <a:prstGeom prst="rect">
            <a:avLst/>
          </a:prstGeom>
          <a:ln>
            <a:noFill/>
          </a:ln>
        </p:spPr>
      </p:pic>
      <p:sp>
        <p:nvSpPr>
          <p:cNvPr id="21" name="CustomShape 4">
            <a:extLst>
              <a:ext uri="{FF2B5EF4-FFF2-40B4-BE49-F238E27FC236}">
                <a16:creationId xmlns:a16="http://schemas.microsoft.com/office/drawing/2014/main" id="{5B69A108-66F8-4545-B9F9-A5F8C8EFD81B}"/>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22" name="CustomShape 18">
            <a:extLst>
              <a:ext uri="{FF2B5EF4-FFF2-40B4-BE49-F238E27FC236}">
                <a16:creationId xmlns:a16="http://schemas.microsoft.com/office/drawing/2014/main" id="{F4561B71-4D57-42F2-865C-61C9F997B3F6}"/>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
        <p:nvSpPr>
          <p:cNvPr id="4" name="TextBox 3">
            <a:extLst>
              <a:ext uri="{FF2B5EF4-FFF2-40B4-BE49-F238E27FC236}">
                <a16:creationId xmlns:a16="http://schemas.microsoft.com/office/drawing/2014/main" id="{20CAE0D6-8DBC-4F95-BD72-467A37868D14}"/>
              </a:ext>
            </a:extLst>
          </p:cNvPr>
          <p:cNvSpPr txBox="1"/>
          <p:nvPr/>
        </p:nvSpPr>
        <p:spPr>
          <a:xfrm>
            <a:off x="8575405" y="5840334"/>
            <a:ext cx="3021529" cy="369332"/>
          </a:xfrm>
          <a:prstGeom prst="rect">
            <a:avLst/>
          </a:prstGeom>
          <a:noFill/>
        </p:spPr>
        <p:txBody>
          <a:bodyPr wrap="square" rtlCol="0">
            <a:spAutoFit/>
          </a:bodyPr>
          <a:lstStyle/>
          <a:p>
            <a:pPr algn="ctr"/>
            <a:r>
              <a:rPr lang="en-US">
                <a:latin typeface="Open Sans"/>
              </a:rPr>
              <a:t>Extremely important step</a:t>
            </a:r>
          </a:p>
        </p:txBody>
      </p:sp>
      <p:sp>
        <p:nvSpPr>
          <p:cNvPr id="20" name="CustomShape 10">
            <a:extLst>
              <a:ext uri="{FF2B5EF4-FFF2-40B4-BE49-F238E27FC236}">
                <a16:creationId xmlns:a16="http://schemas.microsoft.com/office/drawing/2014/main" id="{3C629E84-D5F6-4A98-9C1F-3DC099EB3FD4}"/>
              </a:ext>
            </a:extLst>
          </p:cNvPr>
          <p:cNvSpPr/>
          <p:nvPr/>
        </p:nvSpPr>
        <p:spPr>
          <a:xfrm rot="5400000">
            <a:off x="9903469" y="5486092"/>
            <a:ext cx="36540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23" name="CustomShape 3">
            <a:extLst>
              <a:ext uri="{FF2B5EF4-FFF2-40B4-BE49-F238E27FC236}">
                <a16:creationId xmlns:a16="http://schemas.microsoft.com/office/drawing/2014/main" id="{DC279306-CC44-413A-853C-751794C90CBB}"/>
              </a:ext>
            </a:extLst>
          </p:cNvPr>
          <p:cNvSpPr/>
          <p:nvPr/>
        </p:nvSpPr>
        <p:spPr>
          <a:xfrm>
            <a:off x="9164029" y="2368114"/>
            <a:ext cx="1770841" cy="156820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1600" b="0" strike="noStrike" spc="-1" dirty="0">
                <a:solidFill>
                  <a:srgbClr val="000000"/>
                </a:solidFill>
                <a:latin typeface="Open Sans"/>
              </a:rPr>
              <a:t>Comparison of genomes from different environments (ex: marine vs non-marine)</a:t>
            </a:r>
            <a:endParaRPr lang="pt-PT" sz="1600" b="0" strike="noStrike" spc="-1" dirty="0">
              <a:latin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CustomShape 1"/>
          <p:cNvSpPr/>
          <p:nvPr/>
        </p:nvSpPr>
        <p:spPr>
          <a:xfrm>
            <a:off x="946440" y="1531440"/>
            <a:ext cx="50914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4" name="CustomShape 2"/>
          <p:cNvSpPr/>
          <p:nvPr/>
        </p:nvSpPr>
        <p:spPr>
          <a:xfrm>
            <a:off x="6147000" y="1531440"/>
            <a:ext cx="51076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5" name="CustomShape 3"/>
          <p:cNvSpPr/>
          <p:nvPr/>
        </p:nvSpPr>
        <p:spPr>
          <a:xfrm>
            <a:off x="946440" y="3699000"/>
            <a:ext cx="5091480" cy="2076120"/>
          </a:xfrm>
          <a:prstGeom prst="roundRect">
            <a:avLst>
              <a:gd name="adj" fmla="val 12588"/>
            </a:avLst>
          </a:prstGeom>
          <a:solidFill>
            <a:schemeClr val="bg1"/>
          </a:solidFill>
          <a:ln w="38160">
            <a:solidFill>
              <a:srgbClr val="80DBE4"/>
            </a:solidFill>
          </a:ln>
        </p:spPr>
        <p:style>
          <a:lnRef idx="2">
            <a:schemeClr val="accent1">
              <a:shade val="50000"/>
            </a:schemeClr>
          </a:lnRef>
          <a:fillRef idx="1">
            <a:schemeClr val="accent1"/>
          </a:fillRef>
          <a:effectRef idx="0">
            <a:schemeClr val="accent1"/>
          </a:effectRef>
          <a:fontRef idx="minor"/>
        </p:style>
      </p:sp>
      <p:sp>
        <p:nvSpPr>
          <p:cNvPr id="1106" name="CustomShape 4"/>
          <p:cNvSpPr/>
          <p:nvPr/>
        </p:nvSpPr>
        <p:spPr>
          <a:xfrm>
            <a:off x="6147000" y="3699000"/>
            <a:ext cx="51076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7"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108"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109"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1110"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1111" name="Group 9"/>
          <p:cNvGrpSpPr/>
          <p:nvPr/>
        </p:nvGrpSpPr>
        <p:grpSpPr>
          <a:xfrm>
            <a:off x="4179600" y="1725840"/>
            <a:ext cx="3842280" cy="3833640"/>
            <a:chOff x="4179600" y="1725840"/>
            <a:chExt cx="3842280" cy="3833640"/>
          </a:xfrm>
        </p:grpSpPr>
        <p:sp>
          <p:nvSpPr>
            <p:cNvPr id="1112"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2</a:t>
              </a:r>
              <a:endParaRPr lang="pt-PT" sz="2400" b="0" strike="noStrike" spc="-1">
                <a:latin typeface="Arial"/>
              </a:endParaRPr>
            </a:p>
          </p:txBody>
        </p:sp>
        <p:sp>
          <p:nvSpPr>
            <p:cNvPr id="1113"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1</a:t>
              </a:r>
              <a:endParaRPr lang="pt-PT" sz="2400" b="0" strike="noStrike" spc="-1">
                <a:latin typeface="Arial"/>
              </a:endParaRPr>
            </a:p>
          </p:txBody>
        </p:sp>
        <p:sp>
          <p:nvSpPr>
            <p:cNvPr id="1114"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4</a:t>
              </a:r>
              <a:endParaRPr lang="pt-PT" sz="2400" b="0" strike="noStrike" spc="-1">
                <a:latin typeface="Arial"/>
              </a:endParaRPr>
            </a:p>
          </p:txBody>
        </p:sp>
        <p:sp>
          <p:nvSpPr>
            <p:cNvPr id="1115"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3</a:t>
              </a:r>
              <a:endParaRPr lang="pt-PT" sz="2400" b="0" strike="noStrike" spc="-1">
                <a:latin typeface="Arial"/>
              </a:endParaRPr>
            </a:p>
          </p:txBody>
        </p:sp>
      </p:grpSp>
      <p:sp>
        <p:nvSpPr>
          <p:cNvPr id="1116"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17" name="CustomShape 15"/>
          <p:cNvSpPr/>
          <p:nvPr/>
        </p:nvSpPr>
        <p:spPr>
          <a:xfrm>
            <a:off x="1090080" y="1673640"/>
            <a:ext cx="355968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chemeClr val="bg1">
                    <a:lumMod val="50000"/>
                  </a:schemeClr>
                </a:solidFill>
                <a:latin typeface="Open Sans"/>
              </a:rPr>
              <a:t>What is the coding potential within this genus?</a:t>
            </a:r>
            <a:endParaRPr lang="pt-PT" sz="2000" b="0" strike="noStrike" spc="-1">
              <a:solidFill>
                <a:schemeClr val="bg1">
                  <a:lumMod val="50000"/>
                </a:schemeClr>
              </a:solidFill>
              <a:latin typeface="Arial"/>
            </a:endParaRPr>
          </a:p>
        </p:txBody>
      </p:sp>
      <p:sp>
        <p:nvSpPr>
          <p:cNvPr id="1118" name="CustomShape 16"/>
          <p:cNvSpPr/>
          <p:nvPr/>
        </p:nvSpPr>
        <p:spPr>
          <a:xfrm>
            <a:off x="1090080" y="2873520"/>
            <a:ext cx="260964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dirty="0">
                <a:solidFill>
                  <a:srgbClr val="000000"/>
                </a:solidFill>
                <a:latin typeface="Open Sans"/>
              </a:rPr>
              <a:t>Comparative genomics approach</a:t>
            </a:r>
            <a:endParaRPr lang="pt-PT" sz="1800" b="0" strike="noStrike" spc="-1" dirty="0">
              <a:latin typeface="Arial"/>
            </a:endParaRPr>
          </a:p>
        </p:txBody>
      </p:sp>
      <p:sp>
        <p:nvSpPr>
          <p:cNvPr id="1119"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a:solidFill>
                  <a:schemeClr val="bg1">
                    <a:lumMod val="50000"/>
                  </a:schemeClr>
                </a:solidFill>
                <a:latin typeface="Open Sans"/>
              </a:rPr>
              <a:t>Are the </a:t>
            </a:r>
            <a:r>
              <a:rPr lang="en-GB" sz="2000" b="1" i="1" strike="noStrike" spc="-1">
                <a:solidFill>
                  <a:schemeClr val="bg1">
                    <a:lumMod val="50000"/>
                  </a:schemeClr>
                </a:solidFill>
                <a:latin typeface="Open Sans"/>
              </a:rPr>
              <a:t>Aquimarina</a:t>
            </a:r>
            <a:r>
              <a:rPr lang="en-GB" sz="2000" b="1" strike="noStrike" spc="-1">
                <a:solidFill>
                  <a:schemeClr val="bg1">
                    <a:lumMod val="50000"/>
                  </a:schemeClr>
                </a:solidFill>
                <a:latin typeface="Open Sans"/>
              </a:rPr>
              <a:t>’s predicted secondary metabolites bioactive?</a:t>
            </a:r>
            <a:endParaRPr lang="pt-PT" sz="2000" b="0" strike="noStrike" spc="-1">
              <a:solidFill>
                <a:schemeClr val="bg1">
                  <a:lumMod val="50000"/>
                </a:schemeClr>
              </a:solidFill>
              <a:latin typeface="Arial"/>
            </a:endParaRPr>
          </a:p>
        </p:txBody>
      </p:sp>
      <p:sp>
        <p:nvSpPr>
          <p:cNvPr id="1120" name="CustomShape 18"/>
          <p:cNvSpPr/>
          <p:nvPr/>
        </p:nvSpPr>
        <p:spPr>
          <a:xfrm>
            <a:off x="7962120" y="3782520"/>
            <a:ext cx="3223440" cy="9218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a:solidFill>
                  <a:schemeClr val="bg1">
                    <a:lumMod val="50000"/>
                  </a:schemeClr>
                </a:solidFill>
                <a:latin typeface="Open Sans"/>
              </a:rPr>
              <a:t>Are </a:t>
            </a:r>
            <a:r>
              <a:rPr lang="en-GB" sz="1800" b="1" i="1" strike="noStrike" spc="-1" err="1">
                <a:solidFill>
                  <a:schemeClr val="bg1">
                    <a:lumMod val="50000"/>
                  </a:schemeClr>
                </a:solidFill>
                <a:latin typeface="Open Sans"/>
              </a:rPr>
              <a:t>Aquimarina</a:t>
            </a:r>
            <a:r>
              <a:rPr lang="en-GB" sz="1800" b="1" strike="noStrike" spc="-1" err="1">
                <a:solidFill>
                  <a:schemeClr val="bg1">
                    <a:lumMod val="50000"/>
                  </a:schemeClr>
                </a:solidFill>
                <a:latin typeface="Open Sans"/>
              </a:rPr>
              <a:t>’s</a:t>
            </a:r>
            <a:r>
              <a:rPr lang="en-GB" sz="1800" b="1" strike="noStrike" spc="-1">
                <a:solidFill>
                  <a:schemeClr val="bg1">
                    <a:lumMod val="50000"/>
                  </a:schemeClr>
                </a:solidFill>
                <a:latin typeface="Open Sans"/>
              </a:rPr>
              <a:t> traits a common feature of the </a:t>
            </a:r>
            <a:r>
              <a:rPr lang="en-GB" sz="1800" b="1" i="1" strike="noStrike" spc="-1" err="1">
                <a:solidFill>
                  <a:schemeClr val="bg1">
                    <a:lumMod val="50000"/>
                  </a:schemeClr>
                </a:solidFill>
                <a:latin typeface="Open Sans"/>
              </a:rPr>
              <a:t>Flavobacteriaceae</a:t>
            </a:r>
            <a:r>
              <a:rPr lang="en-GB" sz="1800" b="1" strike="noStrike" spc="-1">
                <a:solidFill>
                  <a:schemeClr val="bg1">
                    <a:lumMod val="50000"/>
                  </a:schemeClr>
                </a:solidFill>
                <a:latin typeface="Open Sans"/>
              </a:rPr>
              <a:t> family?</a:t>
            </a:r>
            <a:endParaRPr lang="pt-PT" sz="1800" b="0" strike="noStrike" spc="-1">
              <a:solidFill>
                <a:schemeClr val="bg1">
                  <a:lumMod val="50000"/>
                </a:schemeClr>
              </a:solidFill>
              <a:latin typeface="Arial"/>
            </a:endParaRPr>
          </a:p>
        </p:txBody>
      </p:sp>
      <p:sp>
        <p:nvSpPr>
          <p:cNvPr id="1122"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rPr>
              <a:t>The </a:t>
            </a:r>
            <a:r>
              <a:rPr lang="en-GB" sz="2400" b="0" i="1" strike="noStrike" spc="-1">
                <a:solidFill>
                  <a:srgbClr val="000000"/>
                </a:solidFill>
                <a:latin typeface="Open Sans"/>
              </a:rPr>
              <a:t>Aquimarina</a:t>
            </a:r>
            <a:r>
              <a:rPr lang="en-GB" sz="2400" b="0" strike="noStrike" spc="-1">
                <a:solidFill>
                  <a:srgbClr val="000000"/>
                </a:solidFill>
                <a:latin typeface="Open Sans"/>
              </a:rPr>
              <a:t> genus</a:t>
            </a:r>
            <a:endParaRPr lang="pt-PT" sz="2400" b="0" strike="noStrike" spc="-1">
              <a:latin typeface="Arial"/>
            </a:endParaRPr>
          </a:p>
        </p:txBody>
      </p:sp>
      <p:sp>
        <p:nvSpPr>
          <p:cNvPr id="1123" name="CustomShape 21"/>
          <p:cNvSpPr/>
          <p:nvPr/>
        </p:nvSpPr>
        <p:spPr>
          <a:xfrm>
            <a:off x="8460000" y="5311080"/>
            <a:ext cx="250123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chemeClr val="bg1">
                    <a:lumMod val="50000"/>
                  </a:schemeClr>
                </a:solidFill>
                <a:latin typeface="Open Sans"/>
              </a:rPr>
              <a:t>Metagenomics approach</a:t>
            </a:r>
            <a:endParaRPr lang="pt-PT" sz="1800" b="0" strike="noStrike" spc="-1">
              <a:solidFill>
                <a:schemeClr val="bg1">
                  <a:lumMod val="50000"/>
                </a:schemeClr>
              </a:solidFill>
              <a:latin typeface="Arial"/>
            </a:endParaRPr>
          </a:p>
        </p:txBody>
      </p:sp>
      <p:sp>
        <p:nvSpPr>
          <p:cNvPr id="1125" name="CustomShape 23"/>
          <p:cNvSpPr/>
          <p:nvPr/>
        </p:nvSpPr>
        <p:spPr>
          <a:xfrm>
            <a:off x="9048240" y="3106440"/>
            <a:ext cx="1796623"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chemeClr val="bg1">
                    <a:lumMod val="50000"/>
                  </a:schemeClr>
                </a:solidFill>
                <a:latin typeface="Open Sans"/>
              </a:rPr>
              <a:t>Bioactivity assays</a:t>
            </a:r>
            <a:endParaRPr lang="pt-PT" sz="1800" b="0" strike="noStrike" spc="-1">
              <a:solidFill>
                <a:schemeClr val="bg1">
                  <a:lumMod val="50000"/>
                </a:schemeClr>
              </a:solidFill>
              <a:latin typeface="Arial"/>
            </a:endParaRPr>
          </a:p>
        </p:txBody>
      </p:sp>
      <p:sp>
        <p:nvSpPr>
          <p:cNvPr id="1126" name="CustomShape 24"/>
          <p:cNvSpPr/>
          <p:nvPr/>
        </p:nvSpPr>
        <p:spPr>
          <a:xfrm>
            <a:off x="946440" y="302352"/>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Next steps</a:t>
            </a:r>
            <a:endParaRPr lang="pt-PT" sz="4400" b="0" strike="noStrike" spc="-1">
              <a:latin typeface="Arial"/>
            </a:endParaRPr>
          </a:p>
        </p:txBody>
      </p:sp>
      <p:sp>
        <p:nvSpPr>
          <p:cNvPr id="27" name="CaixaDeTexto 26">
            <a:extLst>
              <a:ext uri="{FF2B5EF4-FFF2-40B4-BE49-F238E27FC236}">
                <a16:creationId xmlns:a16="http://schemas.microsoft.com/office/drawing/2014/main" id="{F52598A5-EBEC-40BB-AB7D-248B54493C31}"/>
              </a:ext>
            </a:extLst>
          </p:cNvPr>
          <p:cNvSpPr txBox="1"/>
          <p:nvPr/>
        </p:nvSpPr>
        <p:spPr>
          <a:xfrm>
            <a:off x="1132836" y="4118900"/>
            <a:ext cx="2974104" cy="1323439"/>
          </a:xfrm>
          <a:prstGeom prst="rect">
            <a:avLst/>
          </a:prstGeom>
          <a:noFill/>
        </p:spPr>
        <p:txBody>
          <a:bodyPr wrap="square">
            <a:spAutoFit/>
          </a:bodyPr>
          <a:lstStyle/>
          <a:p>
            <a:pPr>
              <a:lnSpc>
                <a:spcPct val="100000"/>
              </a:lnSpc>
            </a:pPr>
            <a:r>
              <a:rPr lang="en-US" sz="2000" b="1" spc="-1" dirty="0">
                <a:solidFill>
                  <a:srgbClr val="000000"/>
                </a:solidFill>
                <a:latin typeface="Open Sans"/>
              </a:rPr>
              <a:t>Chemical identification and isolation of an </a:t>
            </a:r>
            <a:r>
              <a:rPr lang="en-US" sz="2000" b="1" i="1" spc="-1" dirty="0" err="1">
                <a:solidFill>
                  <a:srgbClr val="000000"/>
                </a:solidFill>
                <a:latin typeface="Open Sans"/>
              </a:rPr>
              <a:t>Aquimarina</a:t>
            </a:r>
            <a:r>
              <a:rPr lang="en-US" sz="2000" b="1" spc="-1" dirty="0">
                <a:solidFill>
                  <a:srgbClr val="000000"/>
                </a:solidFill>
                <a:latin typeface="Open Sans"/>
              </a:rPr>
              <a:t>’ bioactive compound</a:t>
            </a:r>
            <a:endParaRPr lang="pt-PT" sz="2000" b="1" spc="-1" dirty="0">
              <a:solidFill>
                <a:srgbClr val="000000"/>
              </a:solidFill>
              <a:latin typeface="Open Sans"/>
            </a:endParaRPr>
          </a:p>
        </p:txBody>
      </p:sp>
    </p:spTree>
    <p:extLst>
      <p:ext uri="{BB962C8B-B14F-4D97-AF65-F5344CB8AC3E}">
        <p14:creationId xmlns:p14="http://schemas.microsoft.com/office/powerpoint/2010/main" val="1959513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287260" y="976749"/>
            <a:ext cx="796834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4000" b="1" strike="noStrike" spc="-1" dirty="0">
                <a:solidFill>
                  <a:srgbClr val="203864"/>
                </a:solidFill>
                <a:latin typeface="Calibri Light"/>
              </a:rPr>
              <a:t>Biosynthetic Gene Clusters (BGCs) </a:t>
            </a:r>
            <a:endParaRPr lang="pt-PT" sz="4000" b="0" strike="noStrike" spc="-1" dirty="0">
              <a:latin typeface="Arial"/>
            </a:endParaRPr>
          </a:p>
        </p:txBody>
      </p:sp>
      <p:sp>
        <p:nvSpPr>
          <p:cNvPr id="573" name="CustomShape 2"/>
          <p:cNvSpPr/>
          <p:nvPr/>
        </p:nvSpPr>
        <p:spPr>
          <a:xfrm>
            <a:off x="215975" y="1850069"/>
            <a:ext cx="8593843"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dirty="0">
                <a:solidFill>
                  <a:srgbClr val="000000"/>
                </a:solidFill>
                <a:latin typeface="Open Sans"/>
                <a:ea typeface="Open Sans"/>
              </a:rPr>
              <a:t>Physically clustered group of two or more genes in a particular genome that together encode a biosynthetic pathway to produce a specialized metabolite. </a:t>
            </a:r>
            <a:endParaRPr lang="pt-PT" sz="1800" b="0" strike="noStrike" spc="-1" dirty="0">
              <a:latin typeface="Arial"/>
            </a:endParaRPr>
          </a:p>
        </p:txBody>
      </p:sp>
      <p:pic>
        <p:nvPicPr>
          <p:cNvPr id="574" name="Imagem 4"/>
          <p:cNvPicPr/>
          <p:nvPr/>
        </p:nvPicPr>
        <p:blipFill>
          <a:blip r:embed="rId3"/>
          <a:srcRect l="7687" t="9242" r="6970" b="82661"/>
          <a:stretch/>
        </p:blipFill>
        <p:spPr>
          <a:xfrm>
            <a:off x="2066340" y="3127213"/>
            <a:ext cx="8059320" cy="536400"/>
          </a:xfrm>
          <a:prstGeom prst="rect">
            <a:avLst/>
          </a:prstGeom>
          <a:ln>
            <a:noFill/>
          </a:ln>
        </p:spPr>
      </p:pic>
      <p:sp>
        <p:nvSpPr>
          <p:cNvPr id="575" name="CustomShape 3"/>
          <p:cNvSpPr/>
          <p:nvPr/>
        </p:nvSpPr>
        <p:spPr>
          <a:xfrm>
            <a:off x="6578280" y="4295880"/>
            <a:ext cx="5637960" cy="146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Encodes for:</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Biosynthetic enzymes; </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Resistance enzymes;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Enzymes to produce unusual building blocks;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Regulatory machinery.</a:t>
            </a:r>
            <a:endParaRPr lang="pt-PT" sz="1800" b="0" strike="noStrike" spc="-1">
              <a:latin typeface="Arial"/>
            </a:endParaRPr>
          </a:p>
        </p:txBody>
      </p:sp>
      <p:sp>
        <p:nvSpPr>
          <p:cNvPr id="576" name="CustomShape 4"/>
          <p:cNvSpPr/>
          <p:nvPr/>
        </p:nvSpPr>
        <p:spPr>
          <a:xfrm>
            <a:off x="287260" y="476677"/>
            <a:ext cx="6228926"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trike="noStrike" spc="-1" dirty="0">
                <a:solidFill>
                  <a:srgbClr val="000000"/>
                </a:solidFill>
                <a:latin typeface="Open Sans"/>
                <a:ea typeface="Open Sans"/>
              </a:rPr>
              <a:t>Secondary metabolites encoding genes are organized in:</a:t>
            </a:r>
            <a:endParaRPr lang="pt-PT" strike="noStrike" spc="-1" dirty="0">
              <a:latin typeface="Arial"/>
            </a:endParaRPr>
          </a:p>
        </p:txBody>
      </p:sp>
      <p:grpSp>
        <p:nvGrpSpPr>
          <p:cNvPr id="577" name="Group 5"/>
          <p:cNvGrpSpPr/>
          <p:nvPr/>
        </p:nvGrpSpPr>
        <p:grpSpPr>
          <a:xfrm>
            <a:off x="857520" y="4243680"/>
            <a:ext cx="2870280" cy="1565280"/>
            <a:chOff x="857520" y="4243680"/>
            <a:chExt cx="2870280" cy="1565280"/>
          </a:xfrm>
        </p:grpSpPr>
        <p:sp>
          <p:nvSpPr>
            <p:cNvPr id="578" name="CustomShape 6"/>
            <p:cNvSpPr/>
            <p:nvPr/>
          </p:nvSpPr>
          <p:spPr>
            <a:xfrm>
              <a:off x="919800" y="4609080"/>
              <a:ext cx="28076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A BGC represents a biosynthetic and evolutionary unit.</a:t>
              </a:r>
              <a:endParaRPr lang="pt-PT" sz="1800" b="0" strike="noStrike" spc="-1">
                <a:latin typeface="Arial"/>
              </a:endParaRPr>
            </a:p>
          </p:txBody>
        </p:sp>
        <p:sp>
          <p:nvSpPr>
            <p:cNvPr id="579" name="CustomShape 7"/>
            <p:cNvSpPr/>
            <p:nvPr/>
          </p:nvSpPr>
          <p:spPr>
            <a:xfrm>
              <a:off x="857520" y="4243680"/>
              <a:ext cx="2870280" cy="1565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580" name="CustomShape 8"/>
          <p:cNvSpPr/>
          <p:nvPr/>
        </p:nvSpPr>
        <p:spPr>
          <a:xfrm>
            <a:off x="0" y="6551677"/>
            <a:ext cx="1052391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400" b="0" strike="noStrike" spc="-1">
                <a:solidFill>
                  <a:srgbClr val="767171"/>
                </a:solidFill>
                <a:latin typeface="Calibri"/>
              </a:rPr>
              <a:t>Cummings et al. 2014. “Steps towards the Synthetic Biology of Polyketide Biosynthesis.” </a:t>
            </a:r>
            <a:r>
              <a:rPr lang="en-GB" sz="1400" b="0" i="1" strike="noStrike" spc="-1">
                <a:solidFill>
                  <a:srgbClr val="767171"/>
                </a:solidFill>
                <a:latin typeface="Calibri"/>
              </a:rPr>
              <a:t>FEMS Microbiology Letters </a:t>
            </a:r>
            <a:r>
              <a:rPr lang="en-GB" sz="1400" b="0" strike="noStrike" spc="-1">
                <a:solidFill>
                  <a:srgbClr val="767171"/>
                </a:solidFill>
                <a:latin typeface="Calibri"/>
              </a:rPr>
              <a:t>351(2): 116–25.</a:t>
            </a:r>
            <a:endParaRPr lang="pt-PT" sz="14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CustomShape 1"/>
          <p:cNvSpPr/>
          <p:nvPr/>
        </p:nvSpPr>
        <p:spPr>
          <a:xfrm>
            <a:off x="5821786" y="4331463"/>
            <a:ext cx="5638441" cy="158058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GB" sz="2000" b="1" strike="noStrike" spc="-1" dirty="0">
                <a:solidFill>
                  <a:srgbClr val="000000"/>
                </a:solidFill>
                <a:latin typeface="open sans"/>
                <a:ea typeface="Times New Roman"/>
              </a:rPr>
              <a:t>Secondary metabolite structure elucidation will be accomplished by:</a:t>
            </a:r>
            <a:endParaRPr lang="pt-PT" sz="2000" b="0" strike="noStrike" spc="-1" dirty="0">
              <a:latin typeface="open sans"/>
            </a:endParaRPr>
          </a:p>
          <a:p>
            <a:pPr>
              <a:lnSpc>
                <a:spcPct val="150000"/>
              </a:lnSpc>
            </a:pPr>
            <a:r>
              <a:rPr lang="en-GB" sz="2000" b="1" strike="noStrike" spc="-1" dirty="0">
                <a:solidFill>
                  <a:srgbClr val="000000"/>
                </a:solidFill>
                <a:latin typeface="open sans"/>
                <a:ea typeface="Times New Roman"/>
              </a:rPr>
              <a:t>1</a:t>
            </a:r>
            <a:r>
              <a:rPr lang="en-GB" sz="2000" b="0" strike="noStrike" spc="-1" dirty="0">
                <a:solidFill>
                  <a:srgbClr val="000000"/>
                </a:solidFill>
                <a:latin typeface="open sans"/>
                <a:ea typeface="Times New Roman"/>
              </a:rPr>
              <a:t>. Bioassay-guided fractionation</a:t>
            </a:r>
            <a:endParaRPr lang="pt-PT" sz="2000" b="0" strike="noStrike" spc="-1" dirty="0">
              <a:latin typeface="open sans"/>
            </a:endParaRPr>
          </a:p>
          <a:p>
            <a:pPr>
              <a:lnSpc>
                <a:spcPct val="150000"/>
              </a:lnSpc>
            </a:pPr>
            <a:r>
              <a:rPr lang="en-GB" sz="2000" b="1" strike="noStrike" spc="-1" dirty="0">
                <a:solidFill>
                  <a:srgbClr val="000000"/>
                </a:solidFill>
                <a:latin typeface="open sans"/>
                <a:ea typeface="Times New Roman"/>
              </a:rPr>
              <a:t>2</a:t>
            </a:r>
            <a:r>
              <a:rPr lang="en-GB" sz="2000" b="0" strike="noStrike" spc="-1" dirty="0">
                <a:solidFill>
                  <a:srgbClr val="000000"/>
                </a:solidFill>
                <a:latin typeface="open sans"/>
                <a:ea typeface="Times New Roman"/>
              </a:rPr>
              <a:t>. High-Resolution Mass Spectrometry </a:t>
            </a:r>
            <a:endParaRPr lang="pt-PT" sz="2000" b="0" strike="noStrike" spc="-1" dirty="0">
              <a:latin typeface="open sans"/>
            </a:endParaRPr>
          </a:p>
        </p:txBody>
      </p:sp>
      <p:sp>
        <p:nvSpPr>
          <p:cNvPr id="1178" name="CustomShape 2"/>
          <p:cNvSpPr/>
          <p:nvPr/>
        </p:nvSpPr>
        <p:spPr>
          <a:xfrm>
            <a:off x="998262" y="1678192"/>
            <a:ext cx="4168440" cy="1014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rPr>
              <a:t>Among the in-house </a:t>
            </a:r>
            <a:r>
              <a:rPr lang="en-GB" sz="2000" b="0" i="1" strike="noStrike" spc="-1" err="1">
                <a:solidFill>
                  <a:srgbClr val="000000"/>
                </a:solidFill>
                <a:latin typeface="open sans"/>
              </a:rPr>
              <a:t>Aquimarina</a:t>
            </a:r>
            <a:r>
              <a:rPr lang="en-GB" sz="2000" b="0" strike="noStrike" spc="-1">
                <a:solidFill>
                  <a:srgbClr val="000000"/>
                </a:solidFill>
                <a:latin typeface="open sans"/>
              </a:rPr>
              <a:t> strains available, one will be chosen for further studies.</a:t>
            </a:r>
            <a:endParaRPr lang="pt-PT" sz="2000" b="0" strike="noStrike" spc="-1">
              <a:latin typeface="open sans"/>
            </a:endParaRPr>
          </a:p>
        </p:txBody>
      </p:sp>
      <p:sp>
        <p:nvSpPr>
          <p:cNvPr id="1179" name="CustomShape 3"/>
          <p:cNvSpPr/>
          <p:nvPr/>
        </p:nvSpPr>
        <p:spPr>
          <a:xfrm>
            <a:off x="7782720" y="1687281"/>
            <a:ext cx="32914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2000" b="1" strike="noStrike" spc="-1" err="1">
                <a:solidFill>
                  <a:srgbClr val="000000"/>
                </a:solidFill>
                <a:latin typeface="open sans"/>
              </a:rPr>
              <a:t>Goal</a:t>
            </a:r>
            <a:r>
              <a:rPr lang="pt-PT" sz="2000" b="1" strike="noStrike" spc="-1">
                <a:solidFill>
                  <a:srgbClr val="000000"/>
                </a:solidFill>
                <a:latin typeface="open sans"/>
              </a:rPr>
              <a:t>: </a:t>
            </a:r>
            <a:r>
              <a:rPr lang="pt-PT" sz="2000" strike="noStrike" spc="-1" err="1">
                <a:solidFill>
                  <a:srgbClr val="000000"/>
                </a:solidFill>
                <a:latin typeface="open sans"/>
              </a:rPr>
              <a:t>isolation</a:t>
            </a:r>
            <a:r>
              <a:rPr lang="pt-PT" sz="2000" strike="noStrike" spc="-1">
                <a:solidFill>
                  <a:srgbClr val="000000"/>
                </a:solidFill>
                <a:latin typeface="open sans"/>
              </a:rPr>
              <a:t> </a:t>
            </a:r>
            <a:r>
              <a:rPr lang="pt-PT" sz="2000" strike="noStrike" spc="-1" err="1">
                <a:solidFill>
                  <a:srgbClr val="000000"/>
                </a:solidFill>
                <a:latin typeface="open sans"/>
              </a:rPr>
              <a:t>and</a:t>
            </a:r>
            <a:r>
              <a:rPr lang="pt-PT" sz="2000" strike="noStrike" spc="-1">
                <a:solidFill>
                  <a:srgbClr val="000000"/>
                </a:solidFill>
                <a:latin typeface="open sans"/>
              </a:rPr>
              <a:t> </a:t>
            </a:r>
            <a:r>
              <a:rPr lang="pt-PT" sz="2000" strike="noStrike" spc="-1" err="1">
                <a:solidFill>
                  <a:srgbClr val="000000"/>
                </a:solidFill>
                <a:latin typeface="open sans"/>
              </a:rPr>
              <a:t>identification</a:t>
            </a:r>
            <a:r>
              <a:rPr lang="pt-PT" sz="2000" strike="noStrike" spc="-1">
                <a:solidFill>
                  <a:srgbClr val="000000"/>
                </a:solidFill>
                <a:latin typeface="open sans"/>
              </a:rPr>
              <a:t> </a:t>
            </a:r>
            <a:r>
              <a:rPr lang="pt-PT" sz="2000" strike="noStrike" spc="-1" err="1">
                <a:solidFill>
                  <a:srgbClr val="000000"/>
                </a:solidFill>
                <a:latin typeface="open sans"/>
              </a:rPr>
              <a:t>of</a:t>
            </a:r>
            <a:r>
              <a:rPr lang="pt-PT" sz="2000" strike="noStrike" spc="-1">
                <a:solidFill>
                  <a:srgbClr val="000000"/>
                </a:solidFill>
                <a:latin typeface="open sans"/>
              </a:rPr>
              <a:t> a </a:t>
            </a:r>
            <a:r>
              <a:rPr lang="pt-PT" sz="2000" strike="noStrike" spc="-1" err="1">
                <a:solidFill>
                  <a:srgbClr val="000000"/>
                </a:solidFill>
                <a:latin typeface="open sans"/>
              </a:rPr>
              <a:t>bioactive</a:t>
            </a:r>
            <a:r>
              <a:rPr lang="pt-PT" sz="2000" strike="noStrike" spc="-1">
                <a:solidFill>
                  <a:srgbClr val="000000"/>
                </a:solidFill>
                <a:latin typeface="open sans"/>
              </a:rPr>
              <a:t> </a:t>
            </a:r>
            <a:r>
              <a:rPr lang="pt-PT" sz="2000" strike="noStrike" spc="-1" err="1">
                <a:solidFill>
                  <a:srgbClr val="000000"/>
                </a:solidFill>
                <a:latin typeface="open sans"/>
              </a:rPr>
              <a:t>compound</a:t>
            </a:r>
            <a:r>
              <a:rPr lang="pt-PT" sz="2000" strike="noStrike" spc="-1">
                <a:solidFill>
                  <a:srgbClr val="000000"/>
                </a:solidFill>
                <a:latin typeface="open sans"/>
              </a:rPr>
              <a:t>.</a:t>
            </a:r>
            <a:endParaRPr lang="pt-PT" sz="2000" strike="noStrike" spc="-1">
              <a:latin typeface="open sans"/>
            </a:endParaRPr>
          </a:p>
        </p:txBody>
      </p:sp>
      <p:sp>
        <p:nvSpPr>
          <p:cNvPr id="1180" name="CustomShape 4"/>
          <p:cNvSpPr/>
          <p:nvPr/>
        </p:nvSpPr>
        <p:spPr>
          <a:xfrm>
            <a:off x="5998431" y="1888931"/>
            <a:ext cx="952560" cy="438120"/>
          </a:xfrm>
          <a:prstGeom prst="rightArrow">
            <a:avLst>
              <a:gd name="adj1" fmla="val 50000"/>
              <a:gd name="adj2" fmla="val 50000"/>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0" name="CustomShape 4">
            <a:extLst>
              <a:ext uri="{FF2B5EF4-FFF2-40B4-BE49-F238E27FC236}">
                <a16:creationId xmlns:a16="http://schemas.microsoft.com/office/drawing/2014/main" id="{B06EA029-EE27-4BE7-B7A9-5CCC05E301C3}"/>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182" name="CustomShape 6"/>
          <p:cNvSpPr/>
          <p:nvPr/>
        </p:nvSpPr>
        <p:spPr>
          <a:xfrm>
            <a:off x="284040" y="103780"/>
            <a:ext cx="11113303"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1" spc="-1">
                <a:solidFill>
                  <a:srgbClr val="FFFFFF"/>
                </a:solidFill>
                <a:latin typeface="Calibri Light"/>
              </a:rPr>
              <a:t>Chemical identification and isolation of an </a:t>
            </a:r>
            <a:r>
              <a:rPr lang="en-US" sz="2400" b="1" i="1" spc="-1" err="1">
                <a:solidFill>
                  <a:srgbClr val="FFFFFF"/>
                </a:solidFill>
                <a:latin typeface="Calibri Light"/>
              </a:rPr>
              <a:t>Aquimarina</a:t>
            </a:r>
            <a:r>
              <a:rPr lang="en-US" sz="2400" b="1" spc="-1">
                <a:solidFill>
                  <a:srgbClr val="FFFFFF"/>
                </a:solidFill>
                <a:latin typeface="Calibri Light"/>
              </a:rPr>
              <a:t>’ bioactive compound</a:t>
            </a:r>
            <a:endParaRPr lang="pt-PT" sz="2400" b="1" spc="-1">
              <a:solidFill>
                <a:srgbClr val="FFFFFF"/>
              </a:solidFill>
              <a:latin typeface="Calibri Light"/>
            </a:endParaRPr>
          </a:p>
        </p:txBody>
      </p:sp>
      <p:pic>
        <p:nvPicPr>
          <p:cNvPr id="4" name="Imagem 3" descr="Uma imagem com sentado&#10;&#10;Descrição gerada automaticamente">
            <a:extLst>
              <a:ext uri="{FF2B5EF4-FFF2-40B4-BE49-F238E27FC236}">
                <a16:creationId xmlns:a16="http://schemas.microsoft.com/office/drawing/2014/main" id="{E2A7438F-B25F-4965-9A39-B34025B1B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40" y="3347051"/>
            <a:ext cx="4271581" cy="3018600"/>
          </a:xfrm>
          <a:prstGeom prst="rect">
            <a:avLst/>
          </a:prstGeom>
        </p:spPr>
      </p:pic>
      <p:sp>
        <p:nvSpPr>
          <p:cNvPr id="5" name="CaixaDeTexto 4">
            <a:extLst>
              <a:ext uri="{FF2B5EF4-FFF2-40B4-BE49-F238E27FC236}">
                <a16:creationId xmlns:a16="http://schemas.microsoft.com/office/drawing/2014/main" id="{5F6FC899-6D8B-4744-9B57-DE41C309D594}"/>
              </a:ext>
            </a:extLst>
          </p:cNvPr>
          <p:cNvSpPr txBox="1"/>
          <p:nvPr/>
        </p:nvSpPr>
        <p:spPr>
          <a:xfrm>
            <a:off x="529570" y="6365651"/>
            <a:ext cx="2390463" cy="307777"/>
          </a:xfrm>
          <a:prstGeom prst="rect">
            <a:avLst/>
          </a:prstGeom>
          <a:noFill/>
        </p:spPr>
        <p:txBody>
          <a:bodyPr wrap="none" rtlCol="0">
            <a:spAutoFit/>
          </a:bodyPr>
          <a:lstStyle/>
          <a:p>
            <a:r>
              <a:rPr lang="pt-PT" sz="1400" b="1" err="1">
                <a:solidFill>
                  <a:schemeClr val="tx1">
                    <a:lumMod val="75000"/>
                    <a:lumOff val="25000"/>
                  </a:schemeClr>
                </a:solidFill>
                <a:latin typeface="open sans"/>
              </a:rPr>
              <a:t>Erythomycin</a:t>
            </a:r>
            <a:r>
              <a:rPr lang="pt-PT" sz="1400" b="1">
                <a:solidFill>
                  <a:schemeClr val="tx1">
                    <a:lumMod val="75000"/>
                    <a:lumOff val="25000"/>
                  </a:schemeClr>
                </a:solidFill>
                <a:latin typeface="open sans"/>
              </a:rPr>
              <a:t> NMR </a:t>
            </a:r>
            <a:r>
              <a:rPr lang="pt-PT" sz="1400" b="1" spc="-1" err="1">
                <a:solidFill>
                  <a:schemeClr val="tx1">
                    <a:lumMod val="75000"/>
                    <a:lumOff val="25000"/>
                  </a:schemeClr>
                </a:solidFill>
                <a:latin typeface="open sans"/>
              </a:rPr>
              <a:t>spectra</a:t>
            </a:r>
            <a:endParaRPr lang="pt-PT" sz="1400" b="1" spc="-1">
              <a:solidFill>
                <a:schemeClr val="tx1">
                  <a:lumMod val="75000"/>
                  <a:lumOff val="25000"/>
                </a:schemeClr>
              </a:solidFill>
              <a:latin typeface="open sans"/>
            </a:endParaRPr>
          </a:p>
        </p:txBody>
      </p:sp>
      <p:sp>
        <p:nvSpPr>
          <p:cNvPr id="14" name="Rectangle 2">
            <a:extLst>
              <a:ext uri="{FF2B5EF4-FFF2-40B4-BE49-F238E27FC236}">
                <a16:creationId xmlns:a16="http://schemas.microsoft.com/office/drawing/2014/main" id="{D7FBD469-EEC1-4FFB-A5CA-EDA2231BF3C4}"/>
              </a:ext>
            </a:extLst>
          </p:cNvPr>
          <p:cNvSpPr/>
          <p:nvPr/>
        </p:nvSpPr>
        <p:spPr>
          <a:xfrm>
            <a:off x="5693631" y="4165599"/>
            <a:ext cx="5976032" cy="188932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6" name="Imagem 1"/>
          <p:cNvPicPr/>
          <p:nvPr/>
        </p:nvPicPr>
        <p:blipFill>
          <a:blip r:embed="rId3"/>
          <a:stretch/>
        </p:blipFill>
        <p:spPr>
          <a:xfrm>
            <a:off x="6844320" y="3112560"/>
            <a:ext cx="5126040" cy="2088000"/>
          </a:xfrm>
          <a:prstGeom prst="rect">
            <a:avLst/>
          </a:prstGeom>
          <a:ln>
            <a:noFill/>
          </a:ln>
        </p:spPr>
      </p:pic>
      <p:sp>
        <p:nvSpPr>
          <p:cNvPr id="1187" name="CustomShape 2"/>
          <p:cNvSpPr/>
          <p:nvPr/>
        </p:nvSpPr>
        <p:spPr>
          <a:xfrm>
            <a:off x="7151040" y="5386680"/>
            <a:ext cx="47566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1" strike="noStrike" spc="-1">
                <a:solidFill>
                  <a:srgbClr val="000000"/>
                </a:solidFill>
                <a:latin typeface="Open Sans"/>
              </a:rPr>
              <a:t>Putative compound</a:t>
            </a:r>
            <a:endParaRPr lang="pt-PT" sz="1800" b="0" strike="noStrike" spc="-1">
              <a:latin typeface="Open Sans"/>
            </a:endParaRPr>
          </a:p>
        </p:txBody>
      </p:sp>
      <p:pic>
        <p:nvPicPr>
          <p:cNvPr id="1188" name="Imagem 1"/>
          <p:cNvPicPr/>
          <p:nvPr/>
        </p:nvPicPr>
        <p:blipFill>
          <a:blip r:embed="rId4"/>
          <a:stretch/>
        </p:blipFill>
        <p:spPr>
          <a:xfrm>
            <a:off x="284040" y="2394000"/>
            <a:ext cx="5707440" cy="3770280"/>
          </a:xfrm>
          <a:prstGeom prst="rect">
            <a:avLst/>
          </a:prstGeom>
          <a:ln>
            <a:noFill/>
          </a:ln>
        </p:spPr>
      </p:pic>
      <p:sp>
        <p:nvSpPr>
          <p:cNvPr id="1189" name="CustomShape 3"/>
          <p:cNvSpPr/>
          <p:nvPr/>
        </p:nvSpPr>
        <p:spPr>
          <a:xfrm>
            <a:off x="3127424" y="957960"/>
            <a:ext cx="5435633"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400" b="1" strike="noStrike" spc="-1">
                <a:latin typeface="Open Sans"/>
              </a:rPr>
              <a:t>Genome and bioactivity guided approach</a:t>
            </a:r>
          </a:p>
        </p:txBody>
      </p:sp>
      <p:sp>
        <p:nvSpPr>
          <p:cNvPr id="1193" name="CustomShape 7"/>
          <p:cNvSpPr/>
          <p:nvPr/>
        </p:nvSpPr>
        <p:spPr>
          <a:xfrm>
            <a:off x="2200320" y="6381000"/>
            <a:ext cx="1426907"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1" strike="noStrike" spc="-1">
                <a:solidFill>
                  <a:srgbClr val="000000"/>
                </a:solidFill>
                <a:latin typeface="Open Sans"/>
              </a:rPr>
              <a:t>Putative BGC</a:t>
            </a:r>
            <a:endParaRPr lang="pt-PT" sz="1800" b="0" strike="noStrike" spc="-1">
              <a:latin typeface="Open Sans"/>
            </a:endParaRPr>
          </a:p>
        </p:txBody>
      </p:sp>
      <p:sp>
        <p:nvSpPr>
          <p:cNvPr id="1194" name="CustomShape 8"/>
          <p:cNvSpPr/>
          <p:nvPr/>
        </p:nvSpPr>
        <p:spPr>
          <a:xfrm>
            <a:off x="3307345" y="1657080"/>
            <a:ext cx="5075790"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rPr>
              <a:t>Example: </a:t>
            </a:r>
            <a:r>
              <a:rPr lang="en-GB" sz="1800" b="1" strike="noStrike" spc="-1">
                <a:solidFill>
                  <a:srgbClr val="000000"/>
                </a:solidFill>
                <a:latin typeface="Open Sans"/>
              </a:rPr>
              <a:t>NRPS/PKS BGC </a:t>
            </a:r>
            <a:r>
              <a:rPr lang="en-GB" sz="1800" b="0" strike="noStrike" spc="-1">
                <a:solidFill>
                  <a:srgbClr val="000000"/>
                </a:solidFill>
                <a:latin typeface="Open Sans"/>
              </a:rPr>
              <a:t>from </a:t>
            </a:r>
            <a:r>
              <a:rPr lang="en-GB" sz="1800" b="0" i="1" strike="noStrike" spc="-1" err="1">
                <a:solidFill>
                  <a:srgbClr val="000000"/>
                </a:solidFill>
                <a:latin typeface="Open Sans"/>
              </a:rPr>
              <a:t>Aquimarina</a:t>
            </a:r>
            <a:r>
              <a:rPr lang="en-GB" sz="1800" b="0" strike="noStrike" spc="-1">
                <a:solidFill>
                  <a:srgbClr val="000000"/>
                </a:solidFill>
                <a:latin typeface="Open Sans"/>
              </a:rPr>
              <a:t> sp. Aq78 </a:t>
            </a:r>
            <a:endParaRPr lang="pt-PT" sz="1800" b="0" strike="noStrike" spc="-1">
              <a:latin typeface="Open Sans"/>
            </a:endParaRPr>
          </a:p>
        </p:txBody>
      </p:sp>
      <p:sp>
        <p:nvSpPr>
          <p:cNvPr id="10" name="CustomShape 4">
            <a:extLst>
              <a:ext uri="{FF2B5EF4-FFF2-40B4-BE49-F238E27FC236}">
                <a16:creationId xmlns:a16="http://schemas.microsoft.com/office/drawing/2014/main" id="{7CCC7612-A571-47B9-AF88-521F9BF37D3D}"/>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1" name="CustomShape 6">
            <a:extLst>
              <a:ext uri="{FF2B5EF4-FFF2-40B4-BE49-F238E27FC236}">
                <a16:creationId xmlns:a16="http://schemas.microsoft.com/office/drawing/2014/main" id="{2E6A8A9D-76E4-4258-86E6-D57011DDB98E}"/>
              </a:ext>
            </a:extLst>
          </p:cNvPr>
          <p:cNvSpPr/>
          <p:nvPr/>
        </p:nvSpPr>
        <p:spPr>
          <a:xfrm>
            <a:off x="284040" y="103780"/>
            <a:ext cx="11113303"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1" spc="-1">
                <a:solidFill>
                  <a:srgbClr val="FFFFFF"/>
                </a:solidFill>
                <a:latin typeface="Calibri Light"/>
              </a:rPr>
              <a:t>Chemical identification and isolation of an </a:t>
            </a:r>
            <a:r>
              <a:rPr lang="en-US" sz="2400" b="1" i="1" spc="-1" err="1">
                <a:solidFill>
                  <a:srgbClr val="FFFFFF"/>
                </a:solidFill>
                <a:latin typeface="Calibri Light"/>
              </a:rPr>
              <a:t>Aquimarina</a:t>
            </a:r>
            <a:r>
              <a:rPr lang="en-US" sz="2400" b="1" spc="-1">
                <a:solidFill>
                  <a:srgbClr val="FFFFFF"/>
                </a:solidFill>
                <a:latin typeface="Calibri Light"/>
              </a:rPr>
              <a:t>’ bioactive compound</a:t>
            </a:r>
            <a:endParaRPr lang="pt-PT" sz="2400" b="1" spc="-1">
              <a:solidFill>
                <a:srgbClr val="FFFFFF"/>
              </a:solidFill>
              <a:latin typeface="Calibri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5" name="Imagem 1"/>
          <p:cNvPicPr/>
          <p:nvPr/>
        </p:nvPicPr>
        <p:blipFill>
          <a:blip r:embed="rId2"/>
          <a:stretch/>
        </p:blipFill>
        <p:spPr>
          <a:xfrm>
            <a:off x="247680" y="3924360"/>
            <a:ext cx="4313520" cy="2849400"/>
          </a:xfrm>
          <a:prstGeom prst="rect">
            <a:avLst/>
          </a:prstGeom>
          <a:ln>
            <a:noFill/>
          </a:ln>
        </p:spPr>
      </p:pic>
      <p:pic>
        <p:nvPicPr>
          <p:cNvPr id="1196" name="Imagem 2"/>
          <p:cNvPicPr/>
          <p:nvPr/>
        </p:nvPicPr>
        <p:blipFill>
          <a:blip r:embed="rId3"/>
          <a:stretch/>
        </p:blipFill>
        <p:spPr>
          <a:xfrm>
            <a:off x="4924440" y="5587200"/>
            <a:ext cx="2342880" cy="1052640"/>
          </a:xfrm>
          <a:prstGeom prst="rect">
            <a:avLst/>
          </a:prstGeom>
          <a:ln>
            <a:solidFill>
              <a:schemeClr val="tx1"/>
            </a:solidFill>
          </a:ln>
        </p:spPr>
      </p:pic>
      <p:pic>
        <p:nvPicPr>
          <p:cNvPr id="1197" name="Imagem 3"/>
          <p:cNvPicPr/>
          <p:nvPr/>
        </p:nvPicPr>
        <p:blipFill>
          <a:blip r:embed="rId4"/>
          <a:stretch/>
        </p:blipFill>
        <p:spPr>
          <a:xfrm>
            <a:off x="4192560" y="4015080"/>
            <a:ext cx="1047600" cy="732960"/>
          </a:xfrm>
          <a:prstGeom prst="rect">
            <a:avLst/>
          </a:prstGeom>
          <a:ln>
            <a:noFill/>
          </a:ln>
        </p:spPr>
      </p:pic>
      <p:pic>
        <p:nvPicPr>
          <p:cNvPr id="1198" name="Imagem 1"/>
          <p:cNvPicPr/>
          <p:nvPr/>
        </p:nvPicPr>
        <p:blipFill>
          <a:blip r:embed="rId5"/>
          <a:stretch/>
        </p:blipFill>
        <p:spPr>
          <a:xfrm>
            <a:off x="247680" y="1246680"/>
            <a:ext cx="6305040" cy="1864080"/>
          </a:xfrm>
          <a:prstGeom prst="rect">
            <a:avLst/>
          </a:prstGeom>
          <a:ln>
            <a:noFill/>
          </a:ln>
        </p:spPr>
      </p:pic>
      <p:pic>
        <p:nvPicPr>
          <p:cNvPr id="1203" name="Imagem 1"/>
          <p:cNvPicPr/>
          <p:nvPr/>
        </p:nvPicPr>
        <p:blipFill>
          <a:blip r:embed="rId6"/>
          <a:stretch/>
        </p:blipFill>
        <p:spPr>
          <a:xfrm>
            <a:off x="7267680" y="3112200"/>
            <a:ext cx="4952520" cy="2017440"/>
          </a:xfrm>
          <a:prstGeom prst="rect">
            <a:avLst/>
          </a:prstGeom>
          <a:ln>
            <a:noFill/>
          </a:ln>
        </p:spPr>
      </p:pic>
      <p:sp>
        <p:nvSpPr>
          <p:cNvPr id="1204" name="CustomShape 5"/>
          <p:cNvSpPr/>
          <p:nvPr/>
        </p:nvSpPr>
        <p:spPr>
          <a:xfrm>
            <a:off x="8209800" y="5135040"/>
            <a:ext cx="3734280" cy="10512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237960" anchor="ctr">
            <a:spAutoFit/>
          </a:bodyPr>
          <a:lstStyle/>
          <a:p>
            <a:pPr>
              <a:lnSpc>
                <a:spcPct val="100000"/>
              </a:lnSpc>
            </a:pPr>
            <a:r>
              <a:rPr lang="en-US" sz="1000" b="0" strike="noStrike" spc="-1">
                <a:solidFill>
                  <a:srgbClr val="555555"/>
                </a:solidFill>
                <a:latin typeface="Arial"/>
              </a:rPr>
              <a:t>Rough prediction of core scaffold based on assumed PKS/NRPS colinearity; tailoring reactions not taken into account</a:t>
            </a:r>
            <a:endParaRPr lang="pt-PT" sz="1000" b="0" strike="noStrike" spc="-1">
              <a:latin typeface="Arial"/>
            </a:endParaRPr>
          </a:p>
          <a:p>
            <a:pPr>
              <a:lnSpc>
                <a:spcPct val="100000"/>
              </a:lnSpc>
            </a:pPr>
            <a:r>
              <a:rPr lang="en-US" sz="1100" b="1" strike="noStrike" spc="-1">
                <a:solidFill>
                  <a:srgbClr val="555555"/>
                </a:solidFill>
                <a:latin typeface="Arial"/>
              </a:rPr>
              <a:t>Polymer prediction:</a:t>
            </a:r>
            <a:endParaRPr lang="pt-PT" sz="1100" b="0" strike="noStrike" spc="-1">
              <a:latin typeface="Arial"/>
            </a:endParaRPr>
          </a:p>
          <a:p>
            <a:pPr marL="457200" indent="-456840">
              <a:lnSpc>
                <a:spcPct val="100000"/>
              </a:lnSpc>
            </a:pPr>
            <a:r>
              <a:rPr lang="en-US" sz="1100" b="0" strike="noStrike" spc="-1">
                <a:solidFill>
                  <a:srgbClr val="555555"/>
                </a:solidFill>
                <a:latin typeface="Arial"/>
              </a:rPr>
              <a:t>(pk - ohmal - hydrophilic) + (phe - X) + (thr - phe) + (hydrophilic - leu) + (val - asp)</a:t>
            </a:r>
            <a:endParaRPr lang="pt-PT" sz="1100" b="0" strike="noStrike" spc="-1">
              <a:latin typeface="Arial"/>
            </a:endParaRPr>
          </a:p>
        </p:txBody>
      </p:sp>
      <p:sp>
        <p:nvSpPr>
          <p:cNvPr id="17" name="CustomShape 4">
            <a:extLst>
              <a:ext uri="{FF2B5EF4-FFF2-40B4-BE49-F238E27FC236}">
                <a16:creationId xmlns:a16="http://schemas.microsoft.com/office/drawing/2014/main" id="{C83A256D-2596-4772-A050-0DAC1D8F7321}"/>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8" name="CustomShape 6">
            <a:extLst>
              <a:ext uri="{FF2B5EF4-FFF2-40B4-BE49-F238E27FC236}">
                <a16:creationId xmlns:a16="http://schemas.microsoft.com/office/drawing/2014/main" id="{44926E3A-7394-4530-A72B-ADBCE6642981}"/>
              </a:ext>
            </a:extLst>
          </p:cNvPr>
          <p:cNvSpPr/>
          <p:nvPr/>
        </p:nvSpPr>
        <p:spPr>
          <a:xfrm>
            <a:off x="284040" y="103780"/>
            <a:ext cx="11113303"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1" spc="-1">
                <a:solidFill>
                  <a:srgbClr val="FFFFFF"/>
                </a:solidFill>
                <a:latin typeface="Calibri Light"/>
              </a:rPr>
              <a:t>Chemical identification and isolation of an </a:t>
            </a:r>
            <a:r>
              <a:rPr lang="en-US" sz="2400" b="1" i="1" spc="-1" err="1">
                <a:solidFill>
                  <a:srgbClr val="FFFFFF"/>
                </a:solidFill>
                <a:latin typeface="Calibri Light"/>
              </a:rPr>
              <a:t>Aquimarina</a:t>
            </a:r>
            <a:r>
              <a:rPr lang="en-US" sz="2400" b="1" spc="-1">
                <a:solidFill>
                  <a:srgbClr val="FFFFFF"/>
                </a:solidFill>
                <a:latin typeface="Calibri Light"/>
              </a:rPr>
              <a:t>’ bioactive compound</a:t>
            </a:r>
            <a:endParaRPr lang="pt-PT" sz="2400" b="1" spc="-1">
              <a:solidFill>
                <a:srgbClr val="FFFFFF"/>
              </a:solidFill>
              <a:latin typeface="Calibri Light"/>
            </a:endParaRPr>
          </a:p>
        </p:txBody>
      </p:sp>
      <p:sp>
        <p:nvSpPr>
          <p:cNvPr id="11" name="CustomShape 8">
            <a:extLst>
              <a:ext uri="{FF2B5EF4-FFF2-40B4-BE49-F238E27FC236}">
                <a16:creationId xmlns:a16="http://schemas.microsoft.com/office/drawing/2014/main" id="{FF1FD1FE-0964-4519-BE5F-E73208FBA13E}"/>
              </a:ext>
            </a:extLst>
          </p:cNvPr>
          <p:cNvSpPr/>
          <p:nvPr/>
        </p:nvSpPr>
        <p:spPr>
          <a:xfrm>
            <a:off x="8209800" y="1533843"/>
            <a:ext cx="3364917"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1800" b="0" strike="noStrike" spc="-1">
                <a:solidFill>
                  <a:srgbClr val="000000"/>
                </a:solidFill>
                <a:latin typeface="Open Sans"/>
              </a:rPr>
              <a:t>Example: </a:t>
            </a:r>
            <a:r>
              <a:rPr lang="en-GB" sz="1800" b="1" strike="noStrike" spc="-1">
                <a:solidFill>
                  <a:srgbClr val="000000"/>
                </a:solidFill>
                <a:latin typeface="Open Sans"/>
              </a:rPr>
              <a:t>NRPS/PKS BGC </a:t>
            </a:r>
            <a:r>
              <a:rPr lang="en-GB" sz="1800" b="0" strike="noStrike" spc="-1">
                <a:solidFill>
                  <a:srgbClr val="000000"/>
                </a:solidFill>
                <a:latin typeface="Open Sans"/>
              </a:rPr>
              <a:t>from </a:t>
            </a:r>
            <a:r>
              <a:rPr lang="en-GB" sz="1800" b="0" i="1" strike="noStrike" spc="-1" err="1">
                <a:solidFill>
                  <a:srgbClr val="000000"/>
                </a:solidFill>
                <a:latin typeface="Open Sans"/>
              </a:rPr>
              <a:t>Aquimarina</a:t>
            </a:r>
            <a:r>
              <a:rPr lang="en-GB" sz="1800" b="0" strike="noStrike" spc="-1">
                <a:solidFill>
                  <a:srgbClr val="000000"/>
                </a:solidFill>
                <a:latin typeface="Open Sans"/>
              </a:rPr>
              <a:t> sp. Aq78 </a:t>
            </a:r>
            <a:endParaRPr lang="pt-PT" sz="1800" b="0" strike="noStrike" spc="-1">
              <a:latin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5" name="Picture 4" descr="A picture containing drawing, fruit  Description automatically generated"/>
          <p:cNvPicPr/>
          <p:nvPr/>
        </p:nvPicPr>
        <p:blipFill>
          <a:blip r:embed="rId3"/>
          <a:srcRect t="34069" r="4325" b="10724"/>
          <a:stretch/>
        </p:blipFill>
        <p:spPr>
          <a:xfrm>
            <a:off x="5342400" y="6456240"/>
            <a:ext cx="3117240" cy="391320"/>
          </a:xfrm>
          <a:prstGeom prst="rect">
            <a:avLst/>
          </a:prstGeom>
          <a:ln>
            <a:noFill/>
          </a:ln>
        </p:spPr>
      </p:pic>
      <p:sp>
        <p:nvSpPr>
          <p:cNvPr id="1206" name="CustomShape 1"/>
          <p:cNvSpPr/>
          <p:nvPr/>
        </p:nvSpPr>
        <p:spPr>
          <a:xfrm>
            <a:off x="195480" y="1543826"/>
            <a:ext cx="6095520" cy="21629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2000" b="1" strike="noStrike" spc="-1">
                <a:solidFill>
                  <a:srgbClr val="000000"/>
                </a:solidFill>
                <a:latin typeface="open sans"/>
                <a:ea typeface="Lao Sangam MN"/>
              </a:rPr>
              <a:t>Special thanks to:</a:t>
            </a:r>
            <a:endParaRPr lang="pt-PT" sz="2000"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Rodrigo 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Dr. Tina Keller-Costa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Isabel Sá-Correia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Margarida </a:t>
            </a:r>
            <a:r>
              <a:rPr lang="en-US" b="0" strike="noStrike" spc="-1" err="1">
                <a:solidFill>
                  <a:srgbClr val="000000"/>
                </a:solidFill>
                <a:latin typeface="open sans"/>
                <a:ea typeface="Lao Sangam MN"/>
              </a:rPr>
              <a:t>Casal</a:t>
            </a:r>
            <a:endParaRPr lang="pt-PT" b="0" strike="noStrike" spc="-1">
              <a:latin typeface="open sans"/>
            </a:endParaRPr>
          </a:p>
        </p:txBody>
      </p:sp>
      <p:pic>
        <p:nvPicPr>
          <p:cNvPr id="1208" name="Picture 9" descr="ist.jpg"/>
          <p:cNvPicPr/>
          <p:nvPr/>
        </p:nvPicPr>
        <p:blipFill>
          <a:blip r:embed="rId4"/>
          <a:stretch/>
        </p:blipFill>
        <p:spPr>
          <a:xfrm>
            <a:off x="330120" y="4791600"/>
            <a:ext cx="2009520" cy="883800"/>
          </a:xfrm>
          <a:prstGeom prst="rect">
            <a:avLst/>
          </a:prstGeom>
          <a:ln>
            <a:noFill/>
          </a:ln>
        </p:spPr>
      </p:pic>
      <p:pic>
        <p:nvPicPr>
          <p:cNvPr id="1211" name="Picture 12" descr="IBB-Logo.png"/>
          <p:cNvPicPr/>
          <p:nvPr/>
        </p:nvPicPr>
        <p:blipFill>
          <a:blip r:embed="rId5"/>
          <a:stretch/>
        </p:blipFill>
        <p:spPr>
          <a:xfrm>
            <a:off x="2344320" y="4939200"/>
            <a:ext cx="1863360" cy="557640"/>
          </a:xfrm>
          <a:prstGeom prst="rect">
            <a:avLst/>
          </a:prstGeom>
          <a:ln>
            <a:noFill/>
          </a:ln>
        </p:spPr>
      </p:pic>
      <p:pic>
        <p:nvPicPr>
          <p:cNvPr id="1212" name="Imagem 1"/>
          <p:cNvPicPr/>
          <p:nvPr/>
        </p:nvPicPr>
        <p:blipFill>
          <a:blip r:embed="rId6"/>
          <a:stretch/>
        </p:blipFill>
        <p:spPr>
          <a:xfrm>
            <a:off x="402120" y="5992920"/>
            <a:ext cx="899280" cy="743400"/>
          </a:xfrm>
          <a:prstGeom prst="rect">
            <a:avLst/>
          </a:prstGeom>
          <a:ln>
            <a:noFill/>
          </a:ln>
        </p:spPr>
      </p:pic>
      <p:pic>
        <p:nvPicPr>
          <p:cNvPr id="1213" name="Imagem 2"/>
          <p:cNvPicPr/>
          <p:nvPr/>
        </p:nvPicPr>
        <p:blipFill>
          <a:blip r:embed="rId7">
            <a:extLst>
              <a:ext uri="{BEBA8EAE-BF5A-486C-A8C5-ECC9F3942E4B}">
                <a14:imgProps xmlns:a14="http://schemas.microsoft.com/office/drawing/2010/main">
                  <a14:imgLayer>
                    <a14:imgEffect>
                      <a14:saturation sat="200000"/>
                    </a14:imgEffect>
                  </a14:imgLayer>
                </a14:imgProps>
              </a:ext>
            </a:extLst>
          </a:blip>
          <a:srcRect t="11573" b="13802"/>
          <a:stretch/>
        </p:blipFill>
        <p:spPr>
          <a:xfrm>
            <a:off x="1705680" y="5799960"/>
            <a:ext cx="3584520" cy="1055160"/>
          </a:xfrm>
          <a:prstGeom prst="rect">
            <a:avLst/>
          </a:prstGeom>
          <a:ln>
            <a:noFill/>
          </a:ln>
        </p:spPr>
      </p:pic>
      <p:sp>
        <p:nvSpPr>
          <p:cNvPr id="1214" name="CustomShape 5"/>
          <p:cNvSpPr/>
          <p:nvPr/>
        </p:nvSpPr>
        <p:spPr>
          <a:xfrm>
            <a:off x="286200" y="547534"/>
            <a:ext cx="4403747" cy="76798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400" b="1" spc="-1">
                <a:solidFill>
                  <a:srgbClr val="203864"/>
                </a:solidFill>
                <a:latin typeface="Calibri Light"/>
              </a:rPr>
              <a:t>Acknowledgments</a:t>
            </a:r>
            <a:endParaRPr lang="pt-PT" sz="4400" b="1" spc="-1">
              <a:solidFill>
                <a:srgbClr val="203864"/>
              </a:solidFill>
              <a:latin typeface="Calibri Light"/>
            </a:endParaRPr>
          </a:p>
        </p:txBody>
      </p:sp>
      <p:sp>
        <p:nvSpPr>
          <p:cNvPr id="1215" name="CustomShape 6"/>
          <p:cNvSpPr/>
          <p:nvPr/>
        </p:nvSpPr>
        <p:spPr>
          <a:xfrm>
            <a:off x="8672502" y="5449026"/>
            <a:ext cx="340812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rPr>
              <a:t>PD/BD/143029/2018</a:t>
            </a:r>
            <a:endParaRPr lang="pt-PT" sz="1600" b="0" strike="noStrike" spc="-1">
              <a:latin typeface="open sans"/>
            </a:endParaRPr>
          </a:p>
          <a:p>
            <a:pPr algn="ctr">
              <a:lnSpc>
                <a:spcPct val="100000"/>
              </a:lnSpc>
            </a:pPr>
            <a:r>
              <a:rPr lang="en-US" sz="1600" b="0" strike="noStrike" spc="-1">
                <a:solidFill>
                  <a:srgbClr val="000000"/>
                </a:solidFill>
                <a:latin typeface="open sans"/>
              </a:rPr>
              <a:t>PTDC/MAR-BIO/1547/2014 </a:t>
            </a:r>
            <a:endParaRPr lang="pt-PT" sz="1600" b="0" strike="noStrike" spc="-1">
              <a:latin typeface="open sans"/>
            </a:endParaRPr>
          </a:p>
          <a:p>
            <a:pPr algn="ctr">
              <a:lnSpc>
                <a:spcPct val="100000"/>
              </a:lnSpc>
            </a:pPr>
            <a:r>
              <a:rPr lang="en-US" sz="1600" b="0" strike="noStrike" spc="-1">
                <a:solidFill>
                  <a:srgbClr val="000000"/>
                </a:solidFill>
                <a:latin typeface="open sans"/>
              </a:rPr>
              <a:t>PTDC/BIA-MIC/31996/2017</a:t>
            </a:r>
            <a:endParaRPr lang="pt-PT" sz="1600" b="0" strike="noStrike" spc="-1">
              <a:latin typeface="open sans"/>
            </a:endParaRPr>
          </a:p>
          <a:p>
            <a:pPr algn="ctr">
              <a:lnSpc>
                <a:spcPct val="100000"/>
              </a:lnSpc>
            </a:pPr>
            <a:r>
              <a:rPr lang="en-US" sz="1600" b="0" strike="noStrike" spc="-1">
                <a:solidFill>
                  <a:srgbClr val="000000"/>
                </a:solidFill>
                <a:latin typeface="open sans"/>
              </a:rPr>
              <a:t>Project N.007317</a:t>
            </a:r>
            <a:endParaRPr lang="pt-PT" sz="1600" b="0" strike="noStrike" spc="-1">
              <a:latin typeface="open sans"/>
            </a:endParaRPr>
          </a:p>
          <a:p>
            <a:pPr algn="ctr">
              <a:lnSpc>
                <a:spcPct val="100000"/>
              </a:lnSpc>
            </a:pPr>
            <a:r>
              <a:rPr lang="pt-PT" sz="1600" b="0" strike="noStrike" spc="-1">
                <a:solidFill>
                  <a:srgbClr val="000000"/>
                </a:solidFill>
                <a:latin typeface="open sans"/>
              </a:rPr>
              <a:t>UIDB/04565/2020</a:t>
            </a:r>
            <a:endParaRPr lang="pt-PT" sz="1600" b="0" strike="noStrike" spc="-1">
              <a:latin typeface="open sans"/>
            </a:endParaRPr>
          </a:p>
        </p:txBody>
      </p:sp>
      <p:sp>
        <p:nvSpPr>
          <p:cNvPr id="1216" name="CustomShape 7"/>
          <p:cNvSpPr/>
          <p:nvPr/>
        </p:nvSpPr>
        <p:spPr>
          <a:xfrm>
            <a:off x="3238442" y="1663411"/>
            <a:ext cx="3858598" cy="258386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b="1" strike="noStrike" spc="-1">
                <a:solidFill>
                  <a:srgbClr val="000000"/>
                </a:solidFill>
                <a:latin typeface="open sans"/>
              </a:rPr>
              <a:t>Collaborators: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Patrícia</a:t>
            </a:r>
            <a:r>
              <a:rPr lang="en-GB" b="0" strike="noStrike" spc="-1">
                <a:solidFill>
                  <a:srgbClr val="000000"/>
                </a:solidFill>
                <a:latin typeface="open sans"/>
              </a:rPr>
              <a:t> Paula</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Matilde Marques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Nuno </a:t>
            </a:r>
            <a:r>
              <a:rPr lang="en-GB" b="0" strike="noStrike" spc="-1" err="1">
                <a:solidFill>
                  <a:srgbClr val="000000"/>
                </a:solidFill>
                <a:latin typeface="open sans"/>
              </a:rPr>
              <a:t>Bernardes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Dalila Mil-</a:t>
            </a:r>
            <a:r>
              <a:rPr lang="en-GB" b="0" strike="noStrike" spc="-1" err="1">
                <a:solidFill>
                  <a:srgbClr val="000000"/>
                </a:solidFill>
                <a:latin typeface="open sans"/>
              </a:rPr>
              <a:t>Homens</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Arsénio</a:t>
            </a:r>
            <a:r>
              <a:rPr lang="en-GB" b="0" strike="noStrike" spc="-1">
                <a:solidFill>
                  <a:srgbClr val="000000"/>
                </a:solidFill>
                <a:latin typeface="open sans"/>
              </a:rPr>
              <a:t> </a:t>
            </a:r>
            <a:r>
              <a:rPr lang="en-GB" b="0" strike="noStrike" spc="-1" err="1">
                <a:solidFill>
                  <a:srgbClr val="000000"/>
                </a:solidFill>
                <a:latin typeface="open sans"/>
              </a:rPr>
              <a:t>Fialho</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Miguel Teixeira</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Ulisses</a:t>
            </a:r>
            <a:r>
              <a:rPr lang="en-GB" b="0" strike="noStrike" spc="-1">
                <a:solidFill>
                  <a:srgbClr val="000000"/>
                </a:solidFill>
                <a:latin typeface="open sans"/>
              </a:rPr>
              <a:t> Nunes da Rocha (UFZ)</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Jörn</a:t>
            </a:r>
            <a:r>
              <a:rPr lang="en-GB" b="0" strike="noStrike" spc="-1">
                <a:solidFill>
                  <a:srgbClr val="000000"/>
                </a:solidFill>
                <a:latin typeface="open sans"/>
              </a:rPr>
              <a:t> </a:t>
            </a:r>
            <a:r>
              <a:rPr lang="en-GB" b="0" strike="noStrike" spc="-1" err="1">
                <a:solidFill>
                  <a:srgbClr val="000000"/>
                </a:solidFill>
                <a:latin typeface="open sans"/>
              </a:rPr>
              <a:t>Piel</a:t>
            </a:r>
            <a:r>
              <a:rPr lang="en-GB" b="0" strike="noStrike" spc="-1">
                <a:solidFill>
                  <a:srgbClr val="000000"/>
                </a:solidFill>
                <a:latin typeface="open sans"/>
              </a:rPr>
              <a:t> (ETH Zurich)</a:t>
            </a:r>
            <a:endParaRPr lang="pt-PT" b="0" strike="noStrike" spc="-1">
              <a:latin typeface="open sans"/>
            </a:endParaRPr>
          </a:p>
        </p:txBody>
      </p:sp>
      <p:pic>
        <p:nvPicPr>
          <p:cNvPr id="1219" name="Content Placeholder 4"/>
          <p:cNvPicPr/>
          <p:nvPr/>
        </p:nvPicPr>
        <p:blipFill>
          <a:blip r:embed="rId8"/>
          <a:srcRect t="27397" b="9"/>
          <a:stretch/>
        </p:blipFill>
        <p:spPr>
          <a:xfrm>
            <a:off x="7415356" y="-51039"/>
            <a:ext cx="4776644" cy="2733120"/>
          </a:xfrm>
          <a:prstGeom prst="rect">
            <a:avLst/>
          </a:prstGeom>
          <a:ln>
            <a:noFill/>
          </a:ln>
        </p:spPr>
      </p:pic>
      <p:sp>
        <p:nvSpPr>
          <p:cNvPr id="1220" name="CustomShape 10"/>
          <p:cNvSpPr/>
          <p:nvPr/>
        </p:nvSpPr>
        <p:spPr>
          <a:xfrm>
            <a:off x="10495740" y="2802183"/>
            <a:ext cx="1535142"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err="1">
                <a:solidFill>
                  <a:srgbClr val="000000"/>
                </a:solidFill>
                <a:latin typeface="open sans"/>
              </a:rPr>
              <a:t>MicroEcoEvo</a:t>
            </a:r>
            <a:r>
              <a:rPr lang="pt-PT" sz="1400" b="0" strike="noStrike" spc="-1">
                <a:solidFill>
                  <a:srgbClr val="000000"/>
                </a:solidFill>
                <a:latin typeface="open sans"/>
              </a:rPr>
              <a:t> team</a:t>
            </a:r>
            <a:endParaRPr lang="pt-PT" sz="1400" b="0" strike="noStrike" spc="-1">
              <a:latin typeface="open sans"/>
            </a:endParaRPr>
          </a:p>
        </p:txBody>
      </p:sp>
      <p:pic>
        <p:nvPicPr>
          <p:cNvPr id="1221" name="Picture 2" descr="Bildergebnis für BSRG"/>
          <p:cNvPicPr/>
          <p:nvPr/>
        </p:nvPicPr>
        <p:blipFill>
          <a:blip r:embed="rId9"/>
          <a:stretch/>
        </p:blipFill>
        <p:spPr>
          <a:xfrm>
            <a:off x="4492080" y="4413240"/>
            <a:ext cx="1562400" cy="1562400"/>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805" name="CustomShape 1"/>
          <p:cNvSpPr/>
          <p:nvPr/>
        </p:nvSpPr>
        <p:spPr>
          <a:xfrm>
            <a:off x="1000124" y="2521571"/>
            <a:ext cx="9886951" cy="119887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3600" b="1" strike="noStrike" spc="-1" dirty="0">
                <a:solidFill>
                  <a:schemeClr val="bg1"/>
                </a:solidFill>
                <a:latin typeface="Calibri Light"/>
              </a:rPr>
              <a:t>Metagenome mining of secondary metabolite biosynthetic gene clusters (SM-BGCs)</a:t>
            </a:r>
            <a:endParaRPr lang="en-GB" sz="3600" b="1" strike="noStrike" spc="-1" dirty="0">
              <a:solidFill>
                <a:schemeClr val="bg1"/>
              </a:solidFill>
              <a:latin typeface="Calibri Light"/>
            </a:endParaRPr>
          </a:p>
        </p:txBody>
      </p:sp>
      <p:sp>
        <p:nvSpPr>
          <p:cNvPr id="806" name="CustomShape 2"/>
          <p:cNvSpPr/>
          <p:nvPr/>
        </p:nvSpPr>
        <p:spPr>
          <a:xfrm>
            <a:off x="1211645" y="1993899"/>
            <a:ext cx="1988534"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u="sng" strike="noStrike" spc="-1" dirty="0">
                <a:solidFill>
                  <a:srgbClr val="FFFFFF"/>
                </a:solidFill>
                <a:uFillTx/>
                <a:latin typeface="Open Sans"/>
              </a:rPr>
              <a:t>Hands-on 3:</a:t>
            </a:r>
            <a:endParaRPr lang="pt-PT" sz="2400" b="0" strike="noStrike" spc="-1" dirty="0">
              <a:latin typeface="Arial"/>
            </a:endParaRPr>
          </a:p>
        </p:txBody>
      </p:sp>
      <p:pic>
        <p:nvPicPr>
          <p:cNvPr id="4" name="Graphic 2">
            <a:extLst>
              <a:ext uri="{FF2B5EF4-FFF2-40B4-BE49-F238E27FC236}">
                <a16:creationId xmlns:a16="http://schemas.microsoft.com/office/drawing/2014/main" id="{6B22469B-FAF7-47C9-A162-2D9B977B7F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9075" y="4389116"/>
            <a:ext cx="1526969" cy="1430434"/>
          </a:xfrm>
          <a:prstGeom prst="rect">
            <a:avLst/>
          </a:prstGeom>
        </p:spPr>
      </p:pic>
      <p:pic>
        <p:nvPicPr>
          <p:cNvPr id="5" name="Imagem 4" descr="Uma imagem com desenho&#10;&#10;Descrição gerada automaticamente">
            <a:extLst>
              <a:ext uri="{FF2B5EF4-FFF2-40B4-BE49-F238E27FC236}">
                <a16:creationId xmlns:a16="http://schemas.microsoft.com/office/drawing/2014/main" id="{A10AB3A8-8181-4C07-9626-C656E43CE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599" y="4389116"/>
            <a:ext cx="3625835" cy="1168420"/>
          </a:xfrm>
          <a:prstGeom prst="rect">
            <a:avLst/>
          </a:prstGeom>
        </p:spPr>
      </p:pic>
    </p:spTree>
    <p:extLst>
      <p:ext uri="{BB962C8B-B14F-4D97-AF65-F5344CB8AC3E}">
        <p14:creationId xmlns:p14="http://schemas.microsoft.com/office/powerpoint/2010/main" val="3556027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5E70630-45E4-43F2-A703-34CEB8DB43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348024"/>
            <a:ext cx="3716588" cy="3484880"/>
          </a:xfrm>
          <a:prstGeom prst="rect">
            <a:avLst/>
          </a:prstGeom>
        </p:spPr>
      </p:pic>
      <p:sp>
        <p:nvSpPr>
          <p:cNvPr id="4" name="CaixaDeTexto 3">
            <a:extLst>
              <a:ext uri="{FF2B5EF4-FFF2-40B4-BE49-F238E27FC236}">
                <a16:creationId xmlns:a16="http://schemas.microsoft.com/office/drawing/2014/main" id="{FA41FEE2-EB8D-43CF-A80D-E8BC3D8205F1}"/>
              </a:ext>
            </a:extLst>
          </p:cNvPr>
          <p:cNvSpPr txBox="1"/>
          <p:nvPr/>
        </p:nvSpPr>
        <p:spPr>
          <a:xfrm>
            <a:off x="652549" y="3693870"/>
            <a:ext cx="6093228" cy="2585323"/>
          </a:xfrm>
          <a:prstGeom prst="rect">
            <a:avLst/>
          </a:prstGeom>
          <a:noFill/>
        </p:spPr>
        <p:txBody>
          <a:bodyPr wrap="square">
            <a:spAutoFit/>
          </a:bodyPr>
          <a:lstStyle/>
          <a:p>
            <a:pPr algn="l"/>
            <a:r>
              <a:rPr lang="en-US" b="0" i="0" dirty="0">
                <a:effectLst/>
                <a:latin typeface="open sans"/>
              </a:rPr>
              <a:t>It integrates and cross-links with many in silico secondary metabolite analysis tools and is powered by several open-source tools: </a:t>
            </a:r>
          </a:p>
          <a:p>
            <a:pPr marL="742950" lvl="1" indent="-285750">
              <a:buFont typeface="Arial" panose="020B0604020202020204" pitchFamily="34" charset="0"/>
              <a:buChar char="•"/>
            </a:pPr>
            <a:r>
              <a:rPr lang="en-US" b="0" i="0" strike="noStrike" dirty="0">
                <a:effectLst/>
                <a:latin typeface="open sans"/>
              </a:rPr>
              <a:t>NCBI BLAST+</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HMMer</a:t>
            </a:r>
            <a:r>
              <a:rPr lang="en-US" b="0" i="0" strike="noStrike" dirty="0">
                <a:effectLst/>
                <a:latin typeface="open sans"/>
              </a:rPr>
              <a:t> 3</a:t>
            </a:r>
            <a:endParaRPr lang="en-US" strike="noStrike" dirty="0">
              <a:latin typeface="open sans"/>
            </a:endParaRPr>
          </a:p>
          <a:p>
            <a:pPr marL="742950" lvl="1" indent="-285750">
              <a:buFont typeface="Arial" panose="020B0604020202020204" pitchFamily="34" charset="0"/>
              <a:buChar char="•"/>
            </a:pPr>
            <a:r>
              <a:rPr lang="en-US" b="0" i="0" strike="noStrike" dirty="0">
                <a:effectLst/>
                <a:latin typeface="open sans"/>
              </a:rPr>
              <a:t>Muscle 3</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FastTree</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PySVG</a:t>
            </a:r>
            <a:r>
              <a:rPr lang="en-US" b="0" i="0" dirty="0">
                <a:effectLst/>
                <a:latin typeface="open sans"/>
              </a:rPr>
              <a:t> </a:t>
            </a:r>
            <a:endParaRPr lang="en-US" dirty="0">
              <a:latin typeface="open sans"/>
            </a:endParaRPr>
          </a:p>
          <a:p>
            <a:pPr marL="742950" lvl="1" indent="-285750">
              <a:buFont typeface="Arial" panose="020B0604020202020204" pitchFamily="34" charset="0"/>
              <a:buChar char="•"/>
            </a:pPr>
            <a:r>
              <a:rPr lang="en-US" b="0" i="0" strike="noStrike" dirty="0" err="1">
                <a:effectLst/>
                <a:latin typeface="open sans"/>
              </a:rPr>
              <a:t>JQuery</a:t>
            </a:r>
            <a:r>
              <a:rPr lang="en-US" b="0" i="0" strike="noStrike" dirty="0">
                <a:effectLst/>
                <a:latin typeface="open sans"/>
              </a:rPr>
              <a:t> SVG</a:t>
            </a:r>
            <a:r>
              <a:rPr lang="en-US" b="0" i="0" dirty="0">
                <a:effectLst/>
                <a:latin typeface="open sans"/>
              </a:rPr>
              <a:t>.</a:t>
            </a:r>
          </a:p>
        </p:txBody>
      </p:sp>
      <p:sp>
        <p:nvSpPr>
          <p:cNvPr id="6" name="CaixaDeTexto 5">
            <a:extLst>
              <a:ext uri="{FF2B5EF4-FFF2-40B4-BE49-F238E27FC236}">
                <a16:creationId xmlns:a16="http://schemas.microsoft.com/office/drawing/2014/main" id="{47D9AD83-7F14-47A3-964D-04CFCEEF395B}"/>
              </a:ext>
            </a:extLst>
          </p:cNvPr>
          <p:cNvSpPr txBox="1"/>
          <p:nvPr/>
        </p:nvSpPr>
        <p:spPr>
          <a:xfrm>
            <a:off x="652549" y="2063268"/>
            <a:ext cx="6525490" cy="923330"/>
          </a:xfrm>
          <a:prstGeom prst="rect">
            <a:avLst/>
          </a:prstGeom>
          <a:noFill/>
        </p:spPr>
        <p:txBody>
          <a:bodyPr wrap="square">
            <a:spAutoFit/>
          </a:bodyPr>
          <a:lstStyle/>
          <a:p>
            <a:pPr algn="just"/>
            <a:r>
              <a:rPr lang="en-US">
                <a:latin typeface="open sans"/>
              </a:rPr>
              <a:t>Web-based tool that a</a:t>
            </a:r>
            <a:r>
              <a:rPr lang="en-US" b="0" i="0">
                <a:effectLst/>
                <a:latin typeface="open sans"/>
              </a:rPr>
              <a:t>llows the rapid genome-wide identification, annotation and analysis of secondary metabolite biosynthesis gene clusters in bacterial and fungal genomes.</a:t>
            </a:r>
            <a:endParaRPr lang="pt-PT">
              <a:latin typeface="open sans"/>
            </a:endParaRPr>
          </a:p>
        </p:txBody>
      </p:sp>
      <p:sp>
        <p:nvSpPr>
          <p:cNvPr id="8" name="CaixaDeTexto 7">
            <a:extLst>
              <a:ext uri="{FF2B5EF4-FFF2-40B4-BE49-F238E27FC236}">
                <a16:creationId xmlns:a16="http://schemas.microsoft.com/office/drawing/2014/main" id="{9BD8C513-8945-4703-87BB-BA928F1E0E74}"/>
              </a:ext>
            </a:extLst>
          </p:cNvPr>
          <p:cNvSpPr txBox="1"/>
          <p:nvPr/>
        </p:nvSpPr>
        <p:spPr>
          <a:xfrm>
            <a:off x="8715895" y="5186810"/>
            <a:ext cx="2391294" cy="646331"/>
          </a:xfrm>
          <a:prstGeom prst="rect">
            <a:avLst/>
          </a:prstGeom>
          <a:noFill/>
        </p:spPr>
        <p:txBody>
          <a:bodyPr wrap="square">
            <a:spAutoFit/>
          </a:bodyPr>
          <a:lstStyle/>
          <a:p>
            <a:pPr algn="ctr"/>
            <a:r>
              <a:rPr lang="pt-PT" err="1">
                <a:latin typeface="open sans"/>
              </a:rPr>
              <a:t>Created</a:t>
            </a:r>
            <a:r>
              <a:rPr lang="pt-PT">
                <a:solidFill>
                  <a:srgbClr val="777777"/>
                </a:solidFill>
                <a:latin typeface="Helvetica Neue"/>
              </a:rPr>
              <a:t> </a:t>
            </a:r>
            <a:r>
              <a:rPr lang="pt-PT">
                <a:latin typeface="open sans"/>
              </a:rPr>
              <a:t>in 2011</a:t>
            </a:r>
          </a:p>
          <a:p>
            <a:pPr algn="ctr"/>
            <a:r>
              <a:rPr lang="pt-PT" err="1">
                <a:latin typeface="open sans"/>
              </a:rPr>
              <a:t>Current</a:t>
            </a:r>
            <a:r>
              <a:rPr lang="pt-PT">
                <a:latin typeface="open sans"/>
              </a:rPr>
              <a:t> </a:t>
            </a:r>
            <a:r>
              <a:rPr lang="pt-PT" err="1">
                <a:latin typeface="open sans"/>
              </a:rPr>
              <a:t>version</a:t>
            </a:r>
            <a:r>
              <a:rPr lang="pt-PT">
                <a:latin typeface="open sans"/>
              </a:rPr>
              <a:t>: 5.0</a:t>
            </a:r>
          </a:p>
        </p:txBody>
      </p:sp>
      <p:sp>
        <p:nvSpPr>
          <p:cNvPr id="10" name="CaixaDeTexto 9">
            <a:extLst>
              <a:ext uri="{FF2B5EF4-FFF2-40B4-BE49-F238E27FC236}">
                <a16:creationId xmlns:a16="http://schemas.microsoft.com/office/drawing/2014/main" id="{8D1283CE-3E68-4DF9-AC54-B2F65C1D17FC}"/>
              </a:ext>
            </a:extLst>
          </p:cNvPr>
          <p:cNvSpPr txBox="1"/>
          <p:nvPr/>
        </p:nvSpPr>
        <p:spPr>
          <a:xfrm>
            <a:off x="652549" y="619477"/>
            <a:ext cx="3204556" cy="646331"/>
          </a:xfrm>
          <a:prstGeom prst="rect">
            <a:avLst/>
          </a:prstGeom>
          <a:noFill/>
        </p:spPr>
        <p:txBody>
          <a:bodyPr wrap="square">
            <a:spAutoFit/>
          </a:bodyPr>
          <a:lstStyle/>
          <a:p>
            <a:r>
              <a:rPr lang="en-US" sz="3600" b="1" err="1">
                <a:effectLst/>
                <a:latin typeface="open sans"/>
              </a:rPr>
              <a:t>antiSMASH</a:t>
            </a:r>
            <a:endParaRPr lang="pt-PT" sz="3600" b="1"/>
          </a:p>
        </p:txBody>
      </p:sp>
      <p:sp>
        <p:nvSpPr>
          <p:cNvPr id="12" name="CaixaDeTexto 11">
            <a:extLst>
              <a:ext uri="{FF2B5EF4-FFF2-40B4-BE49-F238E27FC236}">
                <a16:creationId xmlns:a16="http://schemas.microsoft.com/office/drawing/2014/main" id="{8BC3A08D-BD2F-41B7-B369-388830392FCA}"/>
              </a:ext>
            </a:extLst>
          </p:cNvPr>
          <p:cNvSpPr txBox="1"/>
          <p:nvPr/>
        </p:nvSpPr>
        <p:spPr>
          <a:xfrm>
            <a:off x="652549" y="1348024"/>
            <a:ext cx="6093228" cy="338554"/>
          </a:xfrm>
          <a:prstGeom prst="rect">
            <a:avLst/>
          </a:prstGeom>
          <a:noFill/>
        </p:spPr>
        <p:txBody>
          <a:bodyPr wrap="square">
            <a:spAutoFit/>
          </a:bodyPr>
          <a:lstStyle/>
          <a:p>
            <a:r>
              <a:rPr lang="pt-PT" sz="1600" dirty="0">
                <a:latin typeface="open sans"/>
                <a:hlinkClick r:id="rId5"/>
              </a:rPr>
              <a:t>https://antismash.secondarymetabolites.org/</a:t>
            </a:r>
            <a:endParaRPr lang="pt-PT" sz="1600" dirty="0">
              <a:latin typeface="open sans"/>
            </a:endParaRPr>
          </a:p>
        </p:txBody>
      </p:sp>
      <p:sp>
        <p:nvSpPr>
          <p:cNvPr id="2" name="CaixaDeTexto 1">
            <a:extLst>
              <a:ext uri="{FF2B5EF4-FFF2-40B4-BE49-F238E27FC236}">
                <a16:creationId xmlns:a16="http://schemas.microsoft.com/office/drawing/2014/main" id="{AD70ABD8-74E7-420A-B11F-DBBBEE76C8D4}"/>
              </a:ext>
            </a:extLst>
          </p:cNvPr>
          <p:cNvSpPr txBox="1"/>
          <p:nvPr/>
        </p:nvSpPr>
        <p:spPr>
          <a:xfrm>
            <a:off x="3699641" y="6603125"/>
            <a:ext cx="856330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latin typeface="Open Sans"/>
              </a:rPr>
              <a:t>antiSMASH 5.0: updates to the secondary metabolite genome mining pipeline. Kai Blin et al (2019) </a:t>
            </a:r>
            <a:r>
              <a:rPr lang="en-US" sz="1050" dirty="0">
                <a:latin typeface="Open Sans"/>
                <a:hlinkClick r:id="rId6"/>
              </a:rPr>
              <a:t>doi: 10.1093/nar/gkz310</a:t>
            </a:r>
            <a:r>
              <a:rPr lang="en-US" sz="1050" dirty="0">
                <a:latin typeface="Open Sans"/>
              </a:rPr>
              <a:t>.</a:t>
            </a:r>
          </a:p>
        </p:txBody>
      </p:sp>
    </p:spTree>
    <p:extLst>
      <p:ext uri="{BB962C8B-B14F-4D97-AF65-F5344CB8AC3E}">
        <p14:creationId xmlns:p14="http://schemas.microsoft.com/office/powerpoint/2010/main" val="501640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  Description automatically generated">
            <a:extLst>
              <a:ext uri="{FF2B5EF4-FFF2-40B4-BE49-F238E27FC236}">
                <a16:creationId xmlns:a16="http://schemas.microsoft.com/office/drawing/2014/main" id="{A2019F03-F38C-4A19-BE7F-BD49E41A1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5046"/>
            <a:ext cx="12192000" cy="5792954"/>
          </a:xfrm>
          <a:prstGeom prst="rect">
            <a:avLst/>
          </a:prstGeom>
        </p:spPr>
      </p:pic>
      <p:sp>
        <p:nvSpPr>
          <p:cNvPr id="6" name="Rectangle 5">
            <a:extLst>
              <a:ext uri="{FF2B5EF4-FFF2-40B4-BE49-F238E27FC236}">
                <a16:creationId xmlns:a16="http://schemas.microsoft.com/office/drawing/2014/main" id="{733B31DD-FFBF-4D1B-A3DE-3FC19E6FA8A0}"/>
              </a:ext>
            </a:extLst>
          </p:cNvPr>
          <p:cNvSpPr/>
          <p:nvPr/>
        </p:nvSpPr>
        <p:spPr>
          <a:xfrm>
            <a:off x="2072640" y="3368040"/>
            <a:ext cx="109728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D01DCF-3535-45D6-9E0F-D5BBB12097E8}"/>
              </a:ext>
            </a:extLst>
          </p:cNvPr>
          <p:cNvSpPr/>
          <p:nvPr/>
        </p:nvSpPr>
        <p:spPr>
          <a:xfrm>
            <a:off x="2072640" y="2708517"/>
            <a:ext cx="416560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2FD132-63E4-40E6-A463-3A12B27542C7}"/>
              </a:ext>
            </a:extLst>
          </p:cNvPr>
          <p:cNvSpPr/>
          <p:nvPr/>
        </p:nvSpPr>
        <p:spPr>
          <a:xfrm>
            <a:off x="3464560" y="3776857"/>
            <a:ext cx="68072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B14CC5-CE84-451E-A8C5-7B04620C3E39}"/>
              </a:ext>
            </a:extLst>
          </p:cNvPr>
          <p:cNvSpPr/>
          <p:nvPr/>
        </p:nvSpPr>
        <p:spPr>
          <a:xfrm>
            <a:off x="6969760" y="2350238"/>
            <a:ext cx="4653280" cy="923330"/>
          </a:xfrm>
          <a:prstGeom prst="rect">
            <a:avLst/>
          </a:prstGeom>
          <a:solidFill>
            <a:schemeClr val="bg1"/>
          </a:solidFill>
          <a:ln>
            <a:solidFill>
              <a:srgbClr val="C00000"/>
            </a:solidFill>
          </a:ln>
        </p:spPr>
        <p:txBody>
          <a:bodyPr wrap="square">
            <a:spAutoFit/>
          </a:bodyPr>
          <a:lstStyle/>
          <a:p>
            <a:pPr algn="ctr"/>
            <a:r>
              <a:rPr lang="en-US" dirty="0"/>
              <a:t>Enter your email address (optional, but highly recommended: you get an email when your results have been processed).</a:t>
            </a:r>
          </a:p>
        </p:txBody>
      </p:sp>
      <p:sp>
        <p:nvSpPr>
          <p:cNvPr id="13" name="Rectangle 12">
            <a:extLst>
              <a:ext uri="{FF2B5EF4-FFF2-40B4-BE49-F238E27FC236}">
                <a16:creationId xmlns:a16="http://schemas.microsoft.com/office/drawing/2014/main" id="{793FDD7B-6D5D-4371-BC19-E188D2ACCF89}"/>
              </a:ext>
            </a:extLst>
          </p:cNvPr>
          <p:cNvSpPr/>
          <p:nvPr/>
        </p:nvSpPr>
        <p:spPr>
          <a:xfrm>
            <a:off x="4937760" y="3393886"/>
            <a:ext cx="5872480" cy="646331"/>
          </a:xfrm>
          <a:prstGeom prst="rect">
            <a:avLst/>
          </a:prstGeom>
          <a:solidFill>
            <a:schemeClr val="bg1"/>
          </a:solidFill>
          <a:ln>
            <a:solidFill>
              <a:srgbClr val="C00000"/>
            </a:solidFill>
          </a:ln>
        </p:spPr>
        <p:txBody>
          <a:bodyPr wrap="square">
            <a:spAutoFit/>
          </a:bodyPr>
          <a:lstStyle/>
          <a:p>
            <a:pPr algn="ctr"/>
            <a:r>
              <a:rPr lang="en-US"/>
              <a:t>Upload your sequence by using the “Upload file” button and selecting the sequence file (</a:t>
            </a:r>
            <a:r>
              <a:rPr lang="en-US" err="1"/>
              <a:t>Fasta</a:t>
            </a:r>
            <a:r>
              <a:rPr lang="en-US"/>
              <a:t>) to upload.</a:t>
            </a:r>
          </a:p>
        </p:txBody>
      </p:sp>
      <p:sp>
        <p:nvSpPr>
          <p:cNvPr id="14" name="Rectangle 13">
            <a:extLst>
              <a:ext uri="{FF2B5EF4-FFF2-40B4-BE49-F238E27FC236}">
                <a16:creationId xmlns:a16="http://schemas.microsoft.com/office/drawing/2014/main" id="{B8B36B46-D3DB-4E09-81E8-02DC8EC8EECC}"/>
              </a:ext>
            </a:extLst>
          </p:cNvPr>
          <p:cNvSpPr/>
          <p:nvPr/>
        </p:nvSpPr>
        <p:spPr>
          <a:xfrm>
            <a:off x="2475069" y="4521831"/>
            <a:ext cx="3147015" cy="369332"/>
          </a:xfrm>
          <a:prstGeom prst="rect">
            <a:avLst/>
          </a:prstGeom>
          <a:solidFill>
            <a:schemeClr val="bg1"/>
          </a:solidFill>
          <a:ln>
            <a:solidFill>
              <a:srgbClr val="C00000"/>
            </a:solidFill>
          </a:ln>
        </p:spPr>
        <p:txBody>
          <a:bodyPr wrap="none">
            <a:spAutoFit/>
          </a:bodyPr>
          <a:lstStyle/>
          <a:p>
            <a:r>
              <a:rPr lang="en-US" dirty="0"/>
              <a:t>If you want all extra features.</a:t>
            </a:r>
          </a:p>
        </p:txBody>
      </p:sp>
      <p:cxnSp>
        <p:nvCxnSpPr>
          <p:cNvPr id="16" name="Straight Arrow Connector 15">
            <a:extLst>
              <a:ext uri="{FF2B5EF4-FFF2-40B4-BE49-F238E27FC236}">
                <a16:creationId xmlns:a16="http://schemas.microsoft.com/office/drawing/2014/main" id="{DCDE25A8-CC2C-4095-AB99-865D1F04C2DA}"/>
              </a:ext>
            </a:extLst>
          </p:cNvPr>
          <p:cNvCxnSpPr>
            <a:cxnSpLocks/>
          </p:cNvCxnSpPr>
          <p:nvPr/>
        </p:nvCxnSpPr>
        <p:spPr>
          <a:xfrm flipH="1">
            <a:off x="3190240" y="3576766"/>
            <a:ext cx="16256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AC12CD-BD7D-4F4D-AE6E-DDDBF325F81D}"/>
              </a:ext>
            </a:extLst>
          </p:cNvPr>
          <p:cNvCxnSpPr>
            <a:cxnSpLocks/>
          </p:cNvCxnSpPr>
          <p:nvPr/>
        </p:nvCxnSpPr>
        <p:spPr>
          <a:xfrm flipV="1">
            <a:off x="3804920" y="4198753"/>
            <a:ext cx="0" cy="30275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8532B0-24B4-4E64-8154-60D65BBF6677}"/>
              </a:ext>
            </a:extLst>
          </p:cNvPr>
          <p:cNvCxnSpPr>
            <a:cxnSpLocks/>
          </p:cNvCxnSpPr>
          <p:nvPr/>
        </p:nvCxnSpPr>
        <p:spPr>
          <a:xfrm flipH="1">
            <a:off x="6380480" y="2835086"/>
            <a:ext cx="467360"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E9481325-FDBD-47EC-8794-15FA6F39133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Job submission page</a:t>
            </a:r>
            <a:endParaRPr lang="en-US" sz="3600" b="1">
              <a:latin typeface="open sans"/>
            </a:endParaRPr>
          </a:p>
          <a:p>
            <a:endParaRPr lang="pt-PT" sz="3600" b="1"/>
          </a:p>
        </p:txBody>
      </p:sp>
    </p:spTree>
    <p:extLst>
      <p:ext uri="{BB962C8B-B14F-4D97-AF65-F5344CB8AC3E}">
        <p14:creationId xmlns:p14="http://schemas.microsoft.com/office/powerpoint/2010/main" val="3045103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530AA-6075-4BA8-9D99-0A9927CE9702}"/>
              </a:ext>
            </a:extLst>
          </p:cNvPr>
          <p:cNvSpPr txBox="1"/>
          <p:nvPr/>
        </p:nvSpPr>
        <p:spPr>
          <a:xfrm>
            <a:off x="932263" y="1901300"/>
            <a:ext cx="5303888" cy="92333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Now it’s your turn!</a:t>
            </a:r>
          </a:p>
        </p:txBody>
      </p:sp>
      <p:sp>
        <p:nvSpPr>
          <p:cNvPr id="3" name="TextBox 2">
            <a:extLst>
              <a:ext uri="{FF2B5EF4-FFF2-40B4-BE49-F238E27FC236}">
                <a16:creationId xmlns:a16="http://schemas.microsoft.com/office/drawing/2014/main" id="{824AE619-A9F4-49CF-823D-E06E821EEF43}"/>
              </a:ext>
            </a:extLst>
          </p:cNvPr>
          <p:cNvSpPr txBox="1"/>
          <p:nvPr/>
        </p:nvSpPr>
        <p:spPr>
          <a:xfrm>
            <a:off x="1051472" y="3311153"/>
            <a:ext cx="5186150" cy="1323439"/>
          </a:xfrm>
          <a:prstGeom prst="rect">
            <a:avLst/>
          </a:prstGeom>
          <a:noFill/>
        </p:spPr>
        <p:txBody>
          <a:bodyPr wrap="square" rtlCol="0">
            <a:spAutoFit/>
          </a:bodyPr>
          <a:lstStyle/>
          <a:p>
            <a:r>
              <a:rPr lang="en-US" sz="2000" dirty="0">
                <a:latin typeface="open sans"/>
              </a:rPr>
              <a:t>Practical exercise: submit your metagenome sequences (fasta files) </a:t>
            </a:r>
          </a:p>
          <a:p>
            <a:r>
              <a:rPr lang="en-US" sz="2000" dirty="0">
                <a:latin typeface="open sans"/>
              </a:rPr>
              <a:t>into antiSMASH.</a:t>
            </a:r>
          </a:p>
          <a:p>
            <a:endParaRPr lang="en-US" sz="2000" dirty="0">
              <a:latin typeface="open sans"/>
            </a:endParaRPr>
          </a:p>
        </p:txBody>
      </p:sp>
      <p:pic>
        <p:nvPicPr>
          <p:cNvPr id="4" name="Graphic 2">
            <a:extLst>
              <a:ext uri="{FF2B5EF4-FFF2-40B4-BE49-F238E27FC236}">
                <a16:creationId xmlns:a16="http://schemas.microsoft.com/office/drawing/2014/main" id="{AB878B9D-B755-4E48-BAD7-BC64C6F6C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476616"/>
            <a:ext cx="3716588" cy="3484880"/>
          </a:xfrm>
          <a:prstGeom prst="rect">
            <a:avLst/>
          </a:prstGeom>
        </p:spPr>
      </p:pic>
      <p:sp>
        <p:nvSpPr>
          <p:cNvPr id="5" name="CaixaDeTexto 4">
            <a:extLst>
              <a:ext uri="{FF2B5EF4-FFF2-40B4-BE49-F238E27FC236}">
                <a16:creationId xmlns:a16="http://schemas.microsoft.com/office/drawing/2014/main" id="{7BAA2CAB-9D7F-4B5E-A749-C0178824B5E7}"/>
              </a:ext>
            </a:extLst>
          </p:cNvPr>
          <p:cNvSpPr txBox="1"/>
          <p:nvPr/>
        </p:nvSpPr>
        <p:spPr>
          <a:xfrm>
            <a:off x="1051472" y="4505562"/>
            <a:ext cx="6093228" cy="338554"/>
          </a:xfrm>
          <a:prstGeom prst="rect">
            <a:avLst/>
          </a:prstGeom>
          <a:noFill/>
        </p:spPr>
        <p:txBody>
          <a:bodyPr wrap="square">
            <a:spAutoFit/>
          </a:bodyPr>
          <a:lstStyle/>
          <a:p>
            <a:r>
              <a:rPr lang="pt-PT" sz="1600">
                <a:latin typeface="open sans"/>
                <a:hlinkClick r:id="rId5"/>
              </a:rPr>
              <a:t>https://antismash.secondarymetabolites.org/</a:t>
            </a:r>
            <a:endParaRPr lang="pt-PT" sz="1600">
              <a:latin typeface="open sans"/>
            </a:endParaRPr>
          </a:p>
        </p:txBody>
      </p:sp>
    </p:spTree>
    <p:extLst>
      <p:ext uri="{BB962C8B-B14F-4D97-AF65-F5344CB8AC3E}">
        <p14:creationId xmlns:p14="http://schemas.microsoft.com/office/powerpoint/2010/main" val="10689091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  Description automatically generated">
            <a:extLst>
              <a:ext uri="{FF2B5EF4-FFF2-40B4-BE49-F238E27FC236}">
                <a16:creationId xmlns:a16="http://schemas.microsoft.com/office/drawing/2014/main" id="{5671071C-2B82-4209-BDB1-7F053E8A7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29" y="1129357"/>
            <a:ext cx="10475741" cy="5394754"/>
          </a:xfrm>
          <a:prstGeom prst="rect">
            <a:avLst/>
          </a:prstGeom>
        </p:spPr>
      </p:pic>
      <p:sp>
        <p:nvSpPr>
          <p:cNvPr id="4" name="CaixaDeTexto 3">
            <a:extLst>
              <a:ext uri="{FF2B5EF4-FFF2-40B4-BE49-F238E27FC236}">
                <a16:creationId xmlns:a16="http://schemas.microsoft.com/office/drawing/2014/main" id="{A3E5DAB9-E781-4D0D-8013-CC2F2DC2C328}"/>
              </a:ext>
            </a:extLst>
          </p:cNvPr>
          <p:cNvSpPr txBox="1"/>
          <p:nvPr/>
        </p:nvSpPr>
        <p:spPr>
          <a:xfrm>
            <a:off x="191378" y="219995"/>
            <a:ext cx="8603488" cy="1200329"/>
          </a:xfrm>
          <a:prstGeom prst="rect">
            <a:avLst/>
          </a:prstGeom>
          <a:noFill/>
        </p:spPr>
        <p:txBody>
          <a:bodyPr wrap="square">
            <a:spAutoFit/>
          </a:bodyPr>
          <a:lstStyle/>
          <a:p>
            <a:r>
              <a:rPr lang="en-US" sz="3600" b="1" dirty="0">
                <a:effectLst/>
                <a:latin typeface="open sans"/>
              </a:rPr>
              <a:t>antiSMASH – </a:t>
            </a:r>
            <a:r>
              <a:rPr lang="en-US" sz="3200" b="1" dirty="0">
                <a:latin typeface="open sans"/>
              </a:rPr>
              <a:t>The output</a:t>
            </a:r>
            <a:endParaRPr lang="en-US" sz="3600" b="1" dirty="0">
              <a:latin typeface="open sans"/>
            </a:endParaRPr>
          </a:p>
          <a:p>
            <a:endParaRPr lang="pt-PT" sz="3600" b="1" dirty="0"/>
          </a:p>
        </p:txBody>
      </p:sp>
    </p:spTree>
    <p:extLst>
      <p:ext uri="{BB962C8B-B14F-4D97-AF65-F5344CB8AC3E}">
        <p14:creationId xmlns:p14="http://schemas.microsoft.com/office/powerpoint/2010/main" val="19087540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ext  Description automatically generated">
            <a:extLst>
              <a:ext uri="{FF2B5EF4-FFF2-40B4-BE49-F238E27FC236}">
                <a16:creationId xmlns:a16="http://schemas.microsoft.com/office/drawing/2014/main" id="{171E5FEB-1E0A-4EC1-A135-760295B57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4" y="903683"/>
            <a:ext cx="7939089" cy="5954317"/>
          </a:xfrm>
          <a:prstGeom prst="rect">
            <a:avLst/>
          </a:prstGeom>
        </p:spPr>
      </p:pic>
      <p:sp>
        <p:nvSpPr>
          <p:cNvPr id="3" name="CaixaDeTexto 2">
            <a:extLst>
              <a:ext uri="{FF2B5EF4-FFF2-40B4-BE49-F238E27FC236}">
                <a16:creationId xmlns:a16="http://schemas.microsoft.com/office/drawing/2014/main" id="{456929DF-CD0B-48F4-84E5-86C69F1F765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828660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721800" y="28242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dirty="0">
                <a:solidFill>
                  <a:srgbClr val="203864"/>
                </a:solidFill>
                <a:latin typeface="Calibri Light"/>
              </a:rPr>
              <a:t>Horizontal gene transfer (HGT)</a:t>
            </a:r>
            <a:endParaRPr lang="pt-PT" sz="4000" b="0" strike="noStrike" spc="-1" dirty="0">
              <a:latin typeface="Arial"/>
            </a:endParaRPr>
          </a:p>
        </p:txBody>
      </p:sp>
      <p:sp>
        <p:nvSpPr>
          <p:cNvPr id="583" name="CustomShape 2"/>
          <p:cNvSpPr/>
          <p:nvPr/>
        </p:nvSpPr>
        <p:spPr>
          <a:xfrm>
            <a:off x="0" y="6575760"/>
            <a:ext cx="1095408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Jensen, Paul R. 2016. “Natural Products and the Gene Cluster Revolution.” </a:t>
            </a:r>
            <a:r>
              <a:rPr lang="en-GB" sz="1400" b="0" i="1" strike="noStrike" spc="-1">
                <a:solidFill>
                  <a:srgbClr val="767171"/>
                </a:solidFill>
                <a:latin typeface="Calibri"/>
                <a:ea typeface="Calibri"/>
              </a:rPr>
              <a:t>Trends in Microbiology</a:t>
            </a:r>
            <a:r>
              <a:rPr lang="en-GB" sz="1400" b="0" strike="noStrike" spc="-1">
                <a:solidFill>
                  <a:srgbClr val="767171"/>
                </a:solidFill>
                <a:latin typeface="Calibri"/>
                <a:ea typeface="Calibri"/>
              </a:rPr>
              <a:t> 24(12): 968–77</a:t>
            </a:r>
            <a:endParaRPr lang="pt-PT" sz="1400" b="0" strike="noStrike" spc="-1">
              <a:latin typeface="Arial"/>
            </a:endParaRPr>
          </a:p>
        </p:txBody>
      </p:sp>
      <p:grpSp>
        <p:nvGrpSpPr>
          <p:cNvPr id="584" name="Group 3"/>
          <p:cNvGrpSpPr/>
          <p:nvPr/>
        </p:nvGrpSpPr>
        <p:grpSpPr>
          <a:xfrm>
            <a:off x="1073880" y="1287720"/>
            <a:ext cx="9751320" cy="1694520"/>
            <a:chOff x="1073880" y="1287720"/>
            <a:chExt cx="9751320" cy="1694520"/>
          </a:xfrm>
        </p:grpSpPr>
        <p:sp>
          <p:nvSpPr>
            <p:cNvPr id="585" name="CustomShape 4"/>
            <p:cNvSpPr/>
            <p:nvPr/>
          </p:nvSpPr>
          <p:spPr>
            <a:xfrm>
              <a:off x="1073880" y="1738080"/>
              <a:ext cx="3679560" cy="6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pPr>
              <a:r>
                <a:rPr lang="en-GB" sz="1800" b="0" strike="noStrike" spc="-1">
                  <a:solidFill>
                    <a:srgbClr val="000000"/>
                  </a:solidFill>
                  <a:latin typeface="Open Sans"/>
                  <a:ea typeface="Open Sans"/>
                </a:rPr>
                <a:t>BGCs are prone to </a:t>
              </a:r>
              <a:r>
                <a:rPr lang="en-GB" sz="1800" b="1" strike="noStrike" spc="-1">
                  <a:solidFill>
                    <a:srgbClr val="000000"/>
                  </a:solidFill>
                  <a:latin typeface="Open Sans"/>
                  <a:ea typeface="Open Sans"/>
                </a:rPr>
                <a:t>horizontal gene transfer</a:t>
              </a:r>
              <a:r>
                <a:rPr lang="en-GB" sz="1800" b="0" strike="noStrike" spc="-1">
                  <a:solidFill>
                    <a:srgbClr val="000000"/>
                  </a:solidFill>
                  <a:latin typeface="Open Sans"/>
                  <a:ea typeface="Open Sans"/>
                </a:rPr>
                <a:t> (HGT) </a:t>
              </a:r>
              <a:endParaRPr lang="pt-PT" sz="1800" b="0" strike="noStrike" spc="-1">
                <a:latin typeface="Arial"/>
              </a:endParaRPr>
            </a:p>
          </p:txBody>
        </p:sp>
        <p:sp>
          <p:nvSpPr>
            <p:cNvPr id="586" name="CustomShape 5"/>
            <p:cNvSpPr/>
            <p:nvPr/>
          </p:nvSpPr>
          <p:spPr>
            <a:xfrm>
              <a:off x="5180040" y="1425600"/>
              <a:ext cx="5645160" cy="155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7000"/>
                </a:lnSpc>
              </a:pPr>
              <a:r>
                <a:rPr lang="en-GB" sz="1800" b="0" strike="noStrike" spc="-1">
                  <a:solidFill>
                    <a:srgbClr val="000000"/>
                  </a:solidFill>
                  <a:latin typeface="Open Sans"/>
                  <a:ea typeface="Open Sans"/>
                </a:rPr>
                <a:t>Evidenced by:</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Their clustering;</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Frequent linkage with mobile genetic elements;</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Detection on plasmids.</a:t>
              </a:r>
              <a:endParaRPr lang="pt-PT" sz="1800" b="0" strike="noStrike" spc="-1">
                <a:latin typeface="Arial"/>
              </a:endParaRPr>
            </a:p>
          </p:txBody>
        </p:sp>
        <p:pic>
          <p:nvPicPr>
            <p:cNvPr id="587" name="Picture 16" descr="Resultado de imagem para brackets png"/>
            <p:cNvPicPr/>
            <p:nvPr/>
          </p:nvPicPr>
          <p:blipFill>
            <a:blip r:embed="rId3"/>
            <a:stretch/>
          </p:blipFill>
          <p:spPr>
            <a:xfrm>
              <a:off x="4779720" y="1287720"/>
              <a:ext cx="980640" cy="1476720"/>
            </a:xfrm>
            <a:prstGeom prst="rect">
              <a:avLst/>
            </a:prstGeom>
            <a:ln>
              <a:noFill/>
            </a:ln>
          </p:spPr>
        </p:pic>
      </p:grpSp>
      <p:grpSp>
        <p:nvGrpSpPr>
          <p:cNvPr id="588" name="Group 6"/>
          <p:cNvGrpSpPr/>
          <p:nvPr/>
        </p:nvGrpSpPr>
        <p:grpSpPr>
          <a:xfrm>
            <a:off x="721800" y="2286360"/>
            <a:ext cx="11666520" cy="4022280"/>
            <a:chOff x="721800" y="2286360"/>
            <a:chExt cx="11666520" cy="4022280"/>
          </a:xfrm>
        </p:grpSpPr>
        <p:grpSp>
          <p:nvGrpSpPr>
            <p:cNvPr id="589" name="Group 7"/>
            <p:cNvGrpSpPr/>
            <p:nvPr/>
          </p:nvGrpSpPr>
          <p:grpSpPr>
            <a:xfrm>
              <a:off x="721800" y="3702960"/>
              <a:ext cx="10103400" cy="2605680"/>
              <a:chOff x="721800" y="3702960"/>
              <a:chExt cx="10103400" cy="2605680"/>
            </a:xfrm>
          </p:grpSpPr>
          <p:grpSp>
            <p:nvGrpSpPr>
              <p:cNvPr id="590" name="Group 8"/>
              <p:cNvGrpSpPr/>
              <p:nvPr/>
            </p:nvGrpSpPr>
            <p:grpSpPr>
              <a:xfrm>
                <a:off x="884520" y="3865320"/>
                <a:ext cx="9940680" cy="2324160"/>
                <a:chOff x="884520" y="3865320"/>
                <a:chExt cx="9940680" cy="2324160"/>
              </a:xfrm>
            </p:grpSpPr>
            <p:sp>
              <p:nvSpPr>
                <p:cNvPr id="591" name="CustomShape 9"/>
                <p:cNvSpPr/>
                <p:nvPr/>
              </p:nvSpPr>
              <p:spPr>
                <a:xfrm>
                  <a:off x="1484280" y="3865320"/>
                  <a:ext cx="119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Mutation</a:t>
                  </a:r>
                  <a:endParaRPr lang="pt-PT" sz="1800" b="0" strike="noStrike" spc="-1">
                    <a:latin typeface="Arial"/>
                  </a:endParaRPr>
                </a:p>
              </p:txBody>
            </p:sp>
            <p:sp>
              <p:nvSpPr>
                <p:cNvPr id="592" name="CustomShape 10"/>
                <p:cNvSpPr/>
                <p:nvPr/>
              </p:nvSpPr>
              <p:spPr>
                <a:xfrm>
                  <a:off x="1135080" y="4200840"/>
                  <a:ext cx="1888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Recombination</a:t>
                  </a:r>
                  <a:endParaRPr lang="pt-PT" sz="1800" b="0" strike="noStrike" spc="-1">
                    <a:latin typeface="Arial"/>
                  </a:endParaRPr>
                </a:p>
              </p:txBody>
            </p:sp>
            <p:sp>
              <p:nvSpPr>
                <p:cNvPr id="593" name="CustomShape 11"/>
                <p:cNvSpPr/>
                <p:nvPr/>
              </p:nvSpPr>
              <p:spPr>
                <a:xfrm>
                  <a:off x="1404720" y="4536360"/>
                  <a:ext cx="1348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gain</a:t>
                  </a:r>
                  <a:endParaRPr lang="pt-PT" sz="1800" b="0" strike="noStrike" spc="-1">
                    <a:latin typeface="Arial"/>
                  </a:endParaRPr>
                </a:p>
              </p:txBody>
            </p:sp>
            <p:sp>
              <p:nvSpPr>
                <p:cNvPr id="594" name="CustomShape 12"/>
                <p:cNvSpPr/>
                <p:nvPr/>
              </p:nvSpPr>
              <p:spPr>
                <a:xfrm>
                  <a:off x="1430640" y="4872240"/>
                  <a:ext cx="1296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loss</a:t>
                  </a:r>
                  <a:endParaRPr lang="pt-PT" sz="1800" b="0" strike="noStrike" spc="-1">
                    <a:latin typeface="Arial"/>
                  </a:endParaRPr>
                </a:p>
              </p:txBody>
            </p:sp>
            <p:sp>
              <p:nvSpPr>
                <p:cNvPr id="595" name="CustomShape 13"/>
                <p:cNvSpPr/>
                <p:nvPr/>
              </p:nvSpPr>
              <p:spPr>
                <a:xfrm>
                  <a:off x="1018440" y="5207760"/>
                  <a:ext cx="2121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duplication</a:t>
                  </a:r>
                  <a:endParaRPr lang="pt-PT" sz="1800" b="0" strike="noStrike" spc="-1">
                    <a:latin typeface="Arial"/>
                  </a:endParaRPr>
                </a:p>
              </p:txBody>
            </p:sp>
            <p:sp>
              <p:nvSpPr>
                <p:cNvPr id="596" name="CustomShape 14"/>
                <p:cNvSpPr/>
                <p:nvPr/>
              </p:nvSpPr>
              <p:spPr>
                <a:xfrm>
                  <a:off x="884520" y="5543280"/>
                  <a:ext cx="2594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Successive merge of smaller subclusters</a:t>
                  </a:r>
                  <a:endParaRPr lang="pt-PT" sz="1800" b="0" strike="noStrike" spc="-1">
                    <a:latin typeface="Arial"/>
                  </a:endParaRPr>
                </a:p>
              </p:txBody>
            </p:sp>
            <p:sp>
              <p:nvSpPr>
                <p:cNvPr id="597" name="CustomShape 15"/>
                <p:cNvSpPr/>
                <p:nvPr/>
              </p:nvSpPr>
              <p:spPr>
                <a:xfrm>
                  <a:off x="3824640" y="4669920"/>
                  <a:ext cx="204768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BGC diversification mechanisms </a:t>
                  </a:r>
                  <a:endParaRPr lang="pt-PT" sz="1800" b="0" strike="noStrike" spc="-1">
                    <a:latin typeface="Arial"/>
                  </a:endParaRPr>
                </a:p>
              </p:txBody>
            </p:sp>
            <p:sp>
              <p:nvSpPr>
                <p:cNvPr id="598" name="CustomShape 16"/>
                <p:cNvSpPr/>
                <p:nvPr/>
              </p:nvSpPr>
              <p:spPr>
                <a:xfrm>
                  <a:off x="6527160" y="4692960"/>
                  <a:ext cx="42980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Guided by:</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selective pressures;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opportunities for genetic exchange.</a:t>
                  </a:r>
                  <a:endParaRPr lang="pt-PT" sz="1800" b="0" strike="noStrike" spc="-1">
                    <a:latin typeface="Arial"/>
                  </a:endParaRPr>
                </a:p>
              </p:txBody>
            </p:sp>
            <p:pic>
              <p:nvPicPr>
                <p:cNvPr id="599" name="Picture 16" descr="Resultado de imagem para brackets png"/>
                <p:cNvPicPr/>
                <p:nvPr/>
              </p:nvPicPr>
              <p:blipFill>
                <a:blip r:embed="rId3"/>
                <a:stretch/>
              </p:blipFill>
              <p:spPr>
                <a:xfrm rot="10800000">
                  <a:off x="2847240" y="3940560"/>
                  <a:ext cx="860400" cy="2248920"/>
                </a:xfrm>
                <a:prstGeom prst="rect">
                  <a:avLst/>
                </a:prstGeom>
                <a:ln>
                  <a:noFill/>
                </a:ln>
              </p:spPr>
            </p:pic>
            <p:pic>
              <p:nvPicPr>
                <p:cNvPr id="600" name="Picture 16" descr="Resultado de imagem para brackets png"/>
                <p:cNvPicPr/>
                <p:nvPr/>
              </p:nvPicPr>
              <p:blipFill>
                <a:blip r:embed="rId3"/>
                <a:stretch/>
              </p:blipFill>
              <p:spPr>
                <a:xfrm>
                  <a:off x="6096960" y="4535640"/>
                  <a:ext cx="860400" cy="1238040"/>
                </a:xfrm>
                <a:prstGeom prst="rect">
                  <a:avLst/>
                </a:prstGeom>
                <a:ln>
                  <a:noFill/>
                </a:ln>
              </p:spPr>
            </p:pic>
            <p:sp>
              <p:nvSpPr>
                <p:cNvPr id="601" name="CustomShape 17"/>
                <p:cNvSpPr/>
                <p:nvPr/>
              </p:nvSpPr>
              <p:spPr>
                <a:xfrm>
                  <a:off x="3979440" y="4505400"/>
                  <a:ext cx="1772280" cy="13395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02" name="CustomShape 18"/>
              <p:cNvSpPr/>
              <p:nvPr/>
            </p:nvSpPr>
            <p:spPr>
              <a:xfrm>
                <a:off x="721800" y="3702960"/>
                <a:ext cx="10103400" cy="2605680"/>
              </a:xfrm>
              <a:prstGeom prst="rect">
                <a:avLst/>
              </a:prstGeom>
              <a:noFill/>
              <a:ln w="28440">
                <a:solidFill>
                  <a:srgbClr val="1D4999"/>
                </a:solidFill>
              </a:ln>
            </p:spPr>
            <p:style>
              <a:lnRef idx="2">
                <a:schemeClr val="accent1">
                  <a:shade val="50000"/>
                </a:schemeClr>
              </a:lnRef>
              <a:fillRef idx="1">
                <a:schemeClr val="accent1"/>
              </a:fillRef>
              <a:effectRef idx="0">
                <a:schemeClr val="accent1"/>
              </a:effectRef>
              <a:fontRef idx="minor"/>
            </p:style>
          </p:sp>
        </p:grpSp>
        <p:pic>
          <p:nvPicPr>
            <p:cNvPr id="603" name="Picture 2" descr="Imagem relacionada"/>
            <p:cNvPicPr/>
            <p:nvPr/>
          </p:nvPicPr>
          <p:blipFill>
            <a:blip r:embed="rId4"/>
            <a:stretch/>
          </p:blipFill>
          <p:spPr>
            <a:xfrm rot="18909600">
              <a:off x="9692640" y="2748600"/>
              <a:ext cx="2233080" cy="2233080"/>
            </a:xfrm>
            <a:prstGeom prst="rect">
              <a:avLst/>
            </a:prstGeom>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captura de ecrã&#10;&#10;Descrição gerada automaticamente">
            <a:extLst>
              <a:ext uri="{FF2B5EF4-FFF2-40B4-BE49-F238E27FC236}">
                <a16:creationId xmlns:a16="http://schemas.microsoft.com/office/drawing/2014/main" id="{1A3F2B6F-7A6D-4B3F-A870-3F8E650B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42" y="742950"/>
            <a:ext cx="10110316" cy="6115050"/>
          </a:xfrm>
          <a:prstGeom prst="rect">
            <a:avLst/>
          </a:prstGeom>
        </p:spPr>
      </p:pic>
      <p:sp>
        <p:nvSpPr>
          <p:cNvPr id="4" name="CaixaDeTexto 3">
            <a:extLst>
              <a:ext uri="{FF2B5EF4-FFF2-40B4-BE49-F238E27FC236}">
                <a16:creationId xmlns:a16="http://schemas.microsoft.com/office/drawing/2014/main" id="{2DA9E1E6-6A77-462A-88E5-E14D772A198B}"/>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33123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texto, mapa&#10;&#10;Descrição gerada automaticamente">
            <a:extLst>
              <a:ext uri="{FF2B5EF4-FFF2-40B4-BE49-F238E27FC236}">
                <a16:creationId xmlns:a16="http://schemas.microsoft.com/office/drawing/2014/main" id="{0EC4EB1D-7AD7-4C56-9DD0-6AA557A2D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843" y="1098535"/>
            <a:ext cx="8154315" cy="5759466"/>
          </a:xfrm>
          <a:prstGeom prst="rect">
            <a:avLst/>
          </a:prstGeom>
        </p:spPr>
      </p:pic>
      <p:sp>
        <p:nvSpPr>
          <p:cNvPr id="4" name="CaixaDeTexto 3">
            <a:extLst>
              <a:ext uri="{FF2B5EF4-FFF2-40B4-BE49-F238E27FC236}">
                <a16:creationId xmlns:a16="http://schemas.microsoft.com/office/drawing/2014/main" id="{3F08C144-E8D4-45D8-907C-CC0C232B054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540141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A562315-F9BB-49E0-8E43-5A55605E3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639" y="1171574"/>
            <a:ext cx="8976723" cy="5686425"/>
          </a:xfrm>
          <a:prstGeom prst="rect">
            <a:avLst/>
          </a:prstGeom>
        </p:spPr>
      </p:pic>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713276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pic>
        <p:nvPicPr>
          <p:cNvPr id="2" name="Imagem 4" descr="Uma imagem com captura de ecrã&#10;&#10;Descrição gerada com confiança muito alta">
            <a:extLst>
              <a:ext uri="{FF2B5EF4-FFF2-40B4-BE49-F238E27FC236}">
                <a16:creationId xmlns:a16="http://schemas.microsoft.com/office/drawing/2014/main" id="{1C12E76A-3D94-47AC-8B8F-9CAB3BA93A77}"/>
              </a:ext>
            </a:extLst>
          </p:cNvPr>
          <p:cNvPicPr>
            <a:picLocks noChangeAspect="1"/>
          </p:cNvPicPr>
          <p:nvPr/>
        </p:nvPicPr>
        <p:blipFill>
          <a:blip r:embed="rId3"/>
          <a:stretch>
            <a:fillRect/>
          </a:stretch>
        </p:blipFill>
        <p:spPr>
          <a:xfrm>
            <a:off x="310056" y="1414915"/>
            <a:ext cx="11453647" cy="3423824"/>
          </a:xfrm>
          <a:prstGeom prst="rect">
            <a:avLst/>
          </a:prstGeom>
        </p:spPr>
      </p:pic>
    </p:spTree>
    <p:extLst>
      <p:ext uri="{BB962C8B-B14F-4D97-AF65-F5344CB8AC3E}">
        <p14:creationId xmlns:p14="http://schemas.microsoft.com/office/powerpoint/2010/main" val="42168796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1">
            <a:extLst>
              <a:ext uri="{FF2B5EF4-FFF2-40B4-BE49-F238E27FC236}">
                <a16:creationId xmlns:a16="http://schemas.microsoft.com/office/drawing/2014/main" id="{4FC3EA6E-E796-4771-83A3-52E49FB3731D}"/>
              </a:ext>
            </a:extLst>
          </p:cNvPr>
          <p:cNvPicPr/>
          <p:nvPr/>
        </p:nvPicPr>
        <p:blipFill>
          <a:blip r:embed="rId3"/>
          <a:srcRect t="18835" b="9589"/>
          <a:stretch/>
        </p:blipFill>
        <p:spPr>
          <a:xfrm>
            <a:off x="1521835" y="870816"/>
            <a:ext cx="10013957" cy="5803253"/>
          </a:xfrm>
          <a:prstGeom prst="rect">
            <a:avLst/>
          </a:prstGeom>
          <a:ln w="38160">
            <a:noFill/>
            <a:round/>
          </a:ln>
        </p:spPr>
      </p:pic>
      <p:sp>
        <p:nvSpPr>
          <p:cNvPr id="13" name="CustomShape 3">
            <a:extLst>
              <a:ext uri="{FF2B5EF4-FFF2-40B4-BE49-F238E27FC236}">
                <a16:creationId xmlns:a16="http://schemas.microsoft.com/office/drawing/2014/main" id="{B01981A7-63B8-4448-9C75-6581BF0D8AD6}"/>
              </a:ext>
            </a:extLst>
          </p:cNvPr>
          <p:cNvSpPr/>
          <p:nvPr/>
        </p:nvSpPr>
        <p:spPr>
          <a:xfrm>
            <a:off x="5567428"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strike="noStrike" spc="-1" dirty="0">
                <a:latin typeface="Open Sans"/>
              </a:rPr>
              <a:t>Silva, SG., </a:t>
            </a:r>
            <a:r>
              <a:rPr lang="en-GB" sz="1050" strike="noStrike" spc="-1" dirty="0" err="1">
                <a:latin typeface="Open Sans"/>
              </a:rPr>
              <a:t>Blom</a:t>
            </a:r>
            <a:r>
              <a:rPr lang="en-GB" sz="1050" strike="noStrike" spc="-1" dirty="0">
                <a:latin typeface="Open Sans"/>
              </a:rPr>
              <a:t>, J., Keller-Costa, T, Costa, R. 2019 </a:t>
            </a:r>
            <a:r>
              <a:rPr lang="en-GB" sz="1050" i="1" strike="noStrike" spc="-1" dirty="0">
                <a:latin typeface="Open Sans"/>
              </a:rPr>
              <a:t>Environmental Microbiology</a:t>
            </a:r>
            <a:endParaRPr lang="pt-PT" sz="1050" strike="noStrike" spc="-1" dirty="0">
              <a:latin typeface="Arial"/>
            </a:endParaRPr>
          </a:p>
        </p:txBody>
      </p:sp>
      <p:sp>
        <p:nvSpPr>
          <p:cNvPr id="2" name="CaixaDeTexto 1">
            <a:extLst>
              <a:ext uri="{FF2B5EF4-FFF2-40B4-BE49-F238E27FC236}">
                <a16:creationId xmlns:a16="http://schemas.microsoft.com/office/drawing/2014/main" id="{802C7187-C536-485F-A0BC-88771D80DF14}"/>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study:</a:t>
            </a:r>
          </a:p>
        </p:txBody>
      </p:sp>
    </p:spTree>
    <p:extLst>
      <p:ext uri="{BB962C8B-B14F-4D97-AF65-F5344CB8AC3E}">
        <p14:creationId xmlns:p14="http://schemas.microsoft.com/office/powerpoint/2010/main" val="3117043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6183505" y="145440"/>
            <a:ext cx="5945545" cy="7916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r">
              <a:lnSpc>
                <a:spcPct val="90000"/>
              </a:lnSpc>
            </a:pPr>
            <a:r>
              <a:rPr lang="de-DE" sz="2400" b="1" spc="-1" dirty="0">
                <a:solidFill>
                  <a:srgbClr val="203864"/>
                </a:solidFill>
                <a:latin typeface="Calibri Light"/>
              </a:rPr>
              <a:t>Potential for Secondary Metabolite Synthesis in Soft Coral-Associated Bacteria</a:t>
            </a:r>
            <a:endParaRPr lang="pt-PT" sz="2400" b="1" spc="-1" dirty="0">
              <a:solidFill>
                <a:srgbClr val="203864"/>
              </a:solidFill>
              <a:latin typeface="Calibri Light"/>
            </a:endParaRPr>
          </a:p>
        </p:txBody>
      </p:sp>
      <p:sp>
        <p:nvSpPr>
          <p:cNvPr id="829" name="CustomShape 2"/>
          <p:cNvSpPr/>
          <p:nvPr/>
        </p:nvSpPr>
        <p:spPr>
          <a:xfrm>
            <a:off x="1508404" y="5446461"/>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248484" y="1681221"/>
            <a:ext cx="9429480" cy="3744000"/>
          </a:xfrm>
          <a:prstGeom prst="rect">
            <a:avLst/>
          </a:prstGeom>
          <a:ln>
            <a:noFill/>
          </a:ln>
        </p:spPr>
      </p:pic>
      <p:sp>
        <p:nvSpPr>
          <p:cNvPr id="831" name="CustomShape 3"/>
          <p:cNvSpPr/>
          <p:nvPr/>
        </p:nvSpPr>
        <p:spPr>
          <a:xfrm>
            <a:off x="9378004" y="4582461"/>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6623644" y="1405461"/>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4277164" y="1405461"/>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6203524" y="4608741"/>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839" name="CustomShape 11"/>
          <p:cNvSpPr/>
          <p:nvPr/>
        </p:nvSpPr>
        <p:spPr>
          <a:xfrm>
            <a:off x="9370444" y="2216901"/>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1" name="CustomShape 13"/>
          <p:cNvSpPr/>
          <p:nvPr/>
        </p:nvSpPr>
        <p:spPr>
          <a:xfrm>
            <a:off x="5553360"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50" strike="noStrike" spc="-1" dirty="0">
                <a:solidFill>
                  <a:srgbClr val="000000"/>
                </a:solidFill>
                <a:latin typeface="Open Sans"/>
              </a:rPr>
              <a:t>Raimundo, I, Silva, SG., Costa, R &amp; </a:t>
            </a:r>
            <a:r>
              <a:rPr lang="pt-PT" sz="1050" strike="noStrike" spc="-1" dirty="0" err="1">
                <a:solidFill>
                  <a:srgbClr val="000000"/>
                </a:solidFill>
                <a:latin typeface="Open Sans"/>
              </a:rPr>
              <a:t>Keller</a:t>
            </a:r>
            <a:r>
              <a:rPr lang="pt-PT" sz="1050" strike="noStrike" spc="-1" dirty="0">
                <a:solidFill>
                  <a:srgbClr val="000000"/>
                </a:solidFill>
                <a:latin typeface="Open Sans"/>
              </a:rPr>
              <a:t>-Costa, T 2018</a:t>
            </a:r>
            <a:r>
              <a:rPr lang="pt-PT" sz="1050" i="1" strike="noStrike" spc="-1" dirty="0">
                <a:solidFill>
                  <a:srgbClr val="000000"/>
                </a:solidFill>
                <a:latin typeface="Open Sans"/>
              </a:rPr>
              <a:t> Marine </a:t>
            </a:r>
            <a:r>
              <a:rPr lang="pt-PT" sz="1050" i="1" strike="noStrike" spc="-1" dirty="0" err="1">
                <a:solidFill>
                  <a:srgbClr val="000000"/>
                </a:solidFill>
                <a:latin typeface="Open Sans"/>
              </a:rPr>
              <a:t>Drugs</a:t>
            </a:r>
            <a:endParaRPr lang="pt-PT" sz="1050" strike="noStrike" spc="-1" dirty="0">
              <a:latin typeface="Arial"/>
            </a:endParaRPr>
          </a:p>
        </p:txBody>
      </p:sp>
      <p:sp>
        <p:nvSpPr>
          <p:cNvPr id="2" name="CaixaDeTexto 1">
            <a:extLst>
              <a:ext uri="{FF2B5EF4-FFF2-40B4-BE49-F238E27FC236}">
                <a16:creationId xmlns:a16="http://schemas.microsoft.com/office/drawing/2014/main" id="{E3E4938E-4DFA-4C47-A1EF-BE22635B029C}"/>
              </a:ext>
            </a:extLst>
          </p:cNvPr>
          <p:cNvSpPr txBox="1"/>
          <p:nvPr/>
        </p:nvSpPr>
        <p:spPr>
          <a:xfrm>
            <a:off x="0" y="-5955"/>
            <a:ext cx="1827102" cy="646331"/>
          </a:xfrm>
          <a:prstGeom prst="rect">
            <a:avLst/>
          </a:prstGeom>
          <a:noFill/>
        </p:spPr>
        <p:txBody>
          <a:bodyPr wrap="square" anchor="t">
            <a:spAutoFit/>
          </a:bodyPr>
          <a:lstStyle/>
          <a:p>
            <a:r>
              <a:rPr lang="en-US" b="1" dirty="0">
                <a:latin typeface="open sans"/>
              </a:rPr>
              <a:t>Another example:</a:t>
            </a:r>
            <a:endParaRPr lang="pt-PT" dirty="0"/>
          </a:p>
        </p:txBody>
      </p:sp>
    </p:spTree>
    <p:extLst>
      <p:ext uri="{BB962C8B-B14F-4D97-AF65-F5344CB8AC3E}">
        <p14:creationId xmlns:p14="http://schemas.microsoft.com/office/powerpoint/2010/main" val="269450324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48612544-8DFD-4447-9B05-4FB9BC7A2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9772" y="4831073"/>
            <a:ext cx="3860847" cy="1259641"/>
          </a:xfrm>
          <a:prstGeom prst="rect">
            <a:avLst/>
          </a:prstGeom>
        </p:spPr>
      </p:pic>
      <p:sp>
        <p:nvSpPr>
          <p:cNvPr id="4" name="CaixaDeTexto 3">
            <a:extLst>
              <a:ext uri="{FF2B5EF4-FFF2-40B4-BE49-F238E27FC236}">
                <a16:creationId xmlns:a16="http://schemas.microsoft.com/office/drawing/2014/main" id="{28DC56DD-B2E2-40E2-9EC2-24FBC62D63C1}"/>
              </a:ext>
            </a:extLst>
          </p:cNvPr>
          <p:cNvSpPr txBox="1"/>
          <p:nvPr/>
        </p:nvSpPr>
        <p:spPr>
          <a:xfrm>
            <a:off x="488915" y="1674674"/>
            <a:ext cx="7982608" cy="923330"/>
          </a:xfrm>
          <a:prstGeom prst="rect">
            <a:avLst/>
          </a:prstGeom>
          <a:noFill/>
        </p:spPr>
        <p:txBody>
          <a:bodyPr wrap="square">
            <a:spAutoFit/>
          </a:bodyPr>
          <a:lstStyle/>
          <a:p>
            <a:r>
              <a:rPr lang="en-US" dirty="0" err="1">
                <a:latin typeface="open sans"/>
              </a:rPr>
              <a:t>BiG</a:t>
            </a:r>
            <a:r>
              <a:rPr lang="en-US" dirty="0">
                <a:latin typeface="open sans"/>
              </a:rPr>
              <a:t>-SCAPE is a tool that </a:t>
            </a:r>
            <a:r>
              <a:rPr lang="en-US" b="1" dirty="0">
                <a:latin typeface="open sans"/>
              </a:rPr>
              <a:t>calculates distances between BGCs</a:t>
            </a:r>
            <a:r>
              <a:rPr lang="en-US" dirty="0">
                <a:latin typeface="open sans"/>
              </a:rPr>
              <a:t> in order to map the BGC diversity onto sequence similarity networks, which are then processed for automated reconstruction of </a:t>
            </a:r>
            <a:r>
              <a:rPr lang="en-US" b="1" dirty="0">
                <a:latin typeface="open sans"/>
              </a:rPr>
              <a:t>Gene Cluster Families</a:t>
            </a:r>
            <a:endParaRPr lang="pt-PT" b="1" dirty="0">
              <a:latin typeface="open sans"/>
            </a:endParaRPr>
          </a:p>
        </p:txBody>
      </p:sp>
      <p:sp>
        <p:nvSpPr>
          <p:cNvPr id="6" name="CaixaDeTexto 5">
            <a:extLst>
              <a:ext uri="{FF2B5EF4-FFF2-40B4-BE49-F238E27FC236}">
                <a16:creationId xmlns:a16="http://schemas.microsoft.com/office/drawing/2014/main" id="{A5E22648-8EEF-42E7-B32F-5125B196E325}"/>
              </a:ext>
            </a:extLst>
          </p:cNvPr>
          <p:cNvSpPr txBox="1"/>
          <p:nvPr/>
        </p:nvSpPr>
        <p:spPr>
          <a:xfrm>
            <a:off x="468194" y="352992"/>
            <a:ext cx="6911578" cy="984885"/>
          </a:xfrm>
          <a:prstGeom prst="rect">
            <a:avLst/>
          </a:prstGeom>
          <a:noFill/>
        </p:spPr>
        <p:txBody>
          <a:bodyPr wrap="square">
            <a:spAutoFit/>
          </a:bodyPr>
          <a:lstStyle/>
          <a:p>
            <a:r>
              <a:rPr lang="en-US" sz="4000" b="1" dirty="0" err="1">
                <a:latin typeface="open sans"/>
              </a:rPr>
              <a:t>BiG</a:t>
            </a:r>
            <a:r>
              <a:rPr lang="en-US" sz="4000" b="1" dirty="0">
                <a:latin typeface="open sans"/>
              </a:rPr>
              <a:t>-SCAPE</a:t>
            </a:r>
            <a:r>
              <a:rPr lang="en-US" sz="4000" dirty="0">
                <a:latin typeface="open sans"/>
              </a:rPr>
              <a:t> </a:t>
            </a:r>
          </a:p>
          <a:p>
            <a:r>
              <a:rPr lang="en-US" dirty="0">
                <a:latin typeface="open sans"/>
              </a:rPr>
              <a:t>Biosynthetic Gene Similarity Clustering and Prospecting Engine</a:t>
            </a:r>
            <a:endParaRPr lang="pt-PT" dirty="0"/>
          </a:p>
        </p:txBody>
      </p:sp>
      <p:sp>
        <p:nvSpPr>
          <p:cNvPr id="8" name="CaixaDeTexto 7">
            <a:extLst>
              <a:ext uri="{FF2B5EF4-FFF2-40B4-BE49-F238E27FC236}">
                <a16:creationId xmlns:a16="http://schemas.microsoft.com/office/drawing/2014/main" id="{E81D912E-3CBE-4C6F-9B0F-A0A8FEDDD11C}"/>
              </a:ext>
            </a:extLst>
          </p:cNvPr>
          <p:cNvSpPr txBox="1"/>
          <p:nvPr/>
        </p:nvSpPr>
        <p:spPr>
          <a:xfrm>
            <a:off x="8669806" y="2006154"/>
            <a:ext cx="3180374" cy="830997"/>
          </a:xfrm>
          <a:prstGeom prst="rect">
            <a:avLst/>
          </a:prstGeom>
          <a:noFill/>
        </p:spPr>
        <p:txBody>
          <a:bodyPr wrap="square">
            <a:spAutoFit/>
          </a:bodyPr>
          <a:lstStyle/>
          <a:p>
            <a:pPr algn="ctr"/>
            <a:r>
              <a:rPr lang="en-US" sz="1600">
                <a:latin typeface="open sans"/>
              </a:rPr>
              <a:t>Groups of gene clusters that encode biosynthesis of highly similar or identical molecules. </a:t>
            </a:r>
            <a:endParaRPr lang="pt-PT" sz="1600"/>
          </a:p>
        </p:txBody>
      </p:sp>
      <p:sp>
        <p:nvSpPr>
          <p:cNvPr id="10" name="CaixaDeTexto 9">
            <a:extLst>
              <a:ext uri="{FF2B5EF4-FFF2-40B4-BE49-F238E27FC236}">
                <a16:creationId xmlns:a16="http://schemas.microsoft.com/office/drawing/2014/main" id="{AC31D484-6B8F-4DA7-8409-469E4A2FF7B2}"/>
              </a:ext>
            </a:extLst>
          </p:cNvPr>
          <p:cNvSpPr txBox="1"/>
          <p:nvPr/>
        </p:nvSpPr>
        <p:spPr>
          <a:xfrm>
            <a:off x="475060" y="3234149"/>
            <a:ext cx="7374192" cy="923330"/>
          </a:xfrm>
          <a:prstGeom prst="rect">
            <a:avLst/>
          </a:prstGeom>
          <a:noFill/>
        </p:spPr>
        <p:txBody>
          <a:bodyPr wrap="square">
            <a:spAutoFit/>
          </a:bodyPr>
          <a:lstStyle/>
          <a:p>
            <a:r>
              <a:rPr lang="en-US" err="1">
                <a:latin typeface="open sans"/>
              </a:rPr>
              <a:t>BiG</a:t>
            </a:r>
            <a:r>
              <a:rPr lang="en-US">
                <a:latin typeface="open sans"/>
              </a:rPr>
              <a:t>-SCAPE's interactive visualizations of these similarity networks allows effective exploration of the diversity of BGCs, linking them to knowledge from reference data within the </a:t>
            </a:r>
            <a:r>
              <a:rPr lang="en-US" b="1" err="1">
                <a:latin typeface="open sans"/>
              </a:rPr>
              <a:t>MIBiG</a:t>
            </a:r>
            <a:r>
              <a:rPr lang="en-US" b="1">
                <a:latin typeface="open sans"/>
              </a:rPr>
              <a:t> repository</a:t>
            </a:r>
            <a:endParaRPr lang="pt-PT" b="1"/>
          </a:p>
        </p:txBody>
      </p:sp>
      <p:sp>
        <p:nvSpPr>
          <p:cNvPr id="11" name="CustomShape 16">
            <a:extLst>
              <a:ext uri="{FF2B5EF4-FFF2-40B4-BE49-F238E27FC236}">
                <a16:creationId xmlns:a16="http://schemas.microsoft.com/office/drawing/2014/main" id="{051F5CE1-0202-4A66-9EBE-BC838B46D5D3}"/>
              </a:ext>
            </a:extLst>
          </p:cNvPr>
          <p:cNvSpPr/>
          <p:nvPr/>
        </p:nvSpPr>
        <p:spPr>
          <a:xfrm>
            <a:off x="8010585" y="2337606"/>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Retângulo 11">
            <a:extLst>
              <a:ext uri="{FF2B5EF4-FFF2-40B4-BE49-F238E27FC236}">
                <a16:creationId xmlns:a16="http://schemas.microsoft.com/office/drawing/2014/main" id="{69483171-5794-4182-84DB-5FF5501C7FC3}"/>
              </a:ext>
            </a:extLst>
          </p:cNvPr>
          <p:cNvSpPr/>
          <p:nvPr/>
        </p:nvSpPr>
        <p:spPr>
          <a:xfrm>
            <a:off x="5191997" y="2273878"/>
            <a:ext cx="2620305" cy="27936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06A5CB6C-4235-45C6-BCE5-E5F4996BE10B}"/>
              </a:ext>
            </a:extLst>
          </p:cNvPr>
          <p:cNvSpPr txBox="1"/>
          <p:nvPr/>
        </p:nvSpPr>
        <p:spPr>
          <a:xfrm>
            <a:off x="6105731" y="6169223"/>
            <a:ext cx="6093618" cy="307777"/>
          </a:xfrm>
          <a:prstGeom prst="rect">
            <a:avLst/>
          </a:prstGeom>
          <a:noFill/>
        </p:spPr>
        <p:txBody>
          <a:bodyPr wrap="square">
            <a:spAutoFit/>
          </a:bodyPr>
          <a:lstStyle/>
          <a:p>
            <a:pPr algn="ctr"/>
            <a:r>
              <a:rPr lang="pt-PT" sz="1400">
                <a:latin typeface="open sans"/>
                <a:hlinkClick r:id="rId4"/>
              </a:rPr>
              <a:t>https://git.wageningenur.nl/medema-group/BiG-SCAPE</a:t>
            </a:r>
            <a:endParaRPr lang="pt-PT" sz="1400">
              <a:latin typeface="open sans"/>
            </a:endParaRPr>
          </a:p>
        </p:txBody>
      </p:sp>
      <p:sp>
        <p:nvSpPr>
          <p:cNvPr id="7" name="CaixaDeTexto 6">
            <a:extLst>
              <a:ext uri="{FF2B5EF4-FFF2-40B4-BE49-F238E27FC236}">
                <a16:creationId xmlns:a16="http://schemas.microsoft.com/office/drawing/2014/main" id="{43CA0160-26C1-4057-8B19-EC5801FFCE90}"/>
              </a:ext>
            </a:extLst>
          </p:cNvPr>
          <p:cNvSpPr txBox="1"/>
          <p:nvPr/>
        </p:nvSpPr>
        <p:spPr>
          <a:xfrm>
            <a:off x="-5255" y="6603124"/>
            <a:ext cx="1115147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Open Sans"/>
              </a:rPr>
              <a:t>Navarro-Muñoz, J.C. </a:t>
            </a:r>
            <a:r>
              <a:rPr lang="en-US" sz="1050" i="1" dirty="0">
                <a:latin typeface="Open Sans"/>
              </a:rPr>
              <a:t>et al.</a:t>
            </a:r>
            <a:r>
              <a:rPr lang="en-US" sz="1050" dirty="0">
                <a:latin typeface="Open Sans"/>
              </a:rPr>
              <a:t> A computational framework to explore large-scale biosynthetic diversity. </a:t>
            </a:r>
            <a:r>
              <a:rPr lang="en-US" sz="1050" i="1" dirty="0">
                <a:latin typeface="Open Sans"/>
              </a:rPr>
              <a:t>Nat Chem Biol</a:t>
            </a:r>
            <a:r>
              <a:rPr lang="en-US" sz="1050" dirty="0">
                <a:latin typeface="Open Sans"/>
              </a:rPr>
              <a:t> 16, </a:t>
            </a:r>
            <a:r>
              <a:rPr lang="en-US" sz="1050">
                <a:latin typeface="Open Sans"/>
              </a:rPr>
              <a:t>60–68 (2020).</a:t>
            </a:r>
            <a:endParaRPr lang="en-US" sz="1050" dirty="0">
              <a:latin typeface="Open Sans"/>
            </a:endParaRPr>
          </a:p>
        </p:txBody>
      </p:sp>
    </p:spTree>
    <p:extLst>
      <p:ext uri="{BB962C8B-B14F-4D97-AF65-F5344CB8AC3E}">
        <p14:creationId xmlns:p14="http://schemas.microsoft.com/office/powerpoint/2010/main" val="14360655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38266F6-C4EF-44F3-B6DC-53E96C67E06E}"/>
              </a:ext>
            </a:extLst>
          </p:cNvPr>
          <p:cNvSpPr txBox="1"/>
          <p:nvPr/>
        </p:nvSpPr>
        <p:spPr>
          <a:xfrm>
            <a:off x="1485901" y="789222"/>
            <a:ext cx="8818087" cy="707886"/>
          </a:xfrm>
          <a:prstGeom prst="rect">
            <a:avLst/>
          </a:prstGeom>
          <a:noFill/>
        </p:spPr>
        <p:txBody>
          <a:bodyPr wrap="square">
            <a:spAutoFit/>
          </a:bodyPr>
          <a:lstStyle/>
          <a:p>
            <a:pPr algn="ctr"/>
            <a:r>
              <a:rPr lang="en-US" sz="2000" b="1">
                <a:latin typeface="open sans"/>
              </a:rPr>
              <a:t>The </a:t>
            </a:r>
            <a:r>
              <a:rPr lang="en-US" sz="2000" b="1" err="1">
                <a:latin typeface="open sans"/>
              </a:rPr>
              <a:t>BiG</a:t>
            </a:r>
            <a:r>
              <a:rPr lang="en-US" sz="2000" b="1">
                <a:latin typeface="open sans"/>
              </a:rPr>
              <a:t>-SCAPE workflow uses sequence similarity networking to group biosynthetic gene clusters into families</a:t>
            </a:r>
          </a:p>
        </p:txBody>
      </p:sp>
      <p:grpSp>
        <p:nvGrpSpPr>
          <p:cNvPr id="7" name="Agrupar 6">
            <a:extLst>
              <a:ext uri="{FF2B5EF4-FFF2-40B4-BE49-F238E27FC236}">
                <a16:creationId xmlns:a16="http://schemas.microsoft.com/office/drawing/2014/main" id="{2435A0C6-265F-4153-92D7-657399A0BE32}"/>
              </a:ext>
            </a:extLst>
          </p:cNvPr>
          <p:cNvGrpSpPr/>
          <p:nvPr/>
        </p:nvGrpSpPr>
        <p:grpSpPr>
          <a:xfrm>
            <a:off x="1604316" y="2680365"/>
            <a:ext cx="9674049" cy="2774785"/>
            <a:chOff x="1528763" y="2071688"/>
            <a:chExt cx="9674049" cy="2774785"/>
          </a:xfrm>
        </p:grpSpPr>
        <p:pic>
          <p:nvPicPr>
            <p:cNvPr id="3" name="Picture 2" descr="A close up of a map  Description automatically generated">
              <a:extLst>
                <a:ext uri="{FF2B5EF4-FFF2-40B4-BE49-F238E27FC236}">
                  <a16:creationId xmlns:a16="http://schemas.microsoft.com/office/drawing/2014/main" id="{42AE30D5-B195-4C6A-87E5-CC5F5DCADB67}"/>
                </a:ext>
              </a:extLst>
            </p:cNvPr>
            <p:cNvPicPr>
              <a:picLocks noChangeAspect="1"/>
            </p:cNvPicPr>
            <p:nvPr/>
          </p:nvPicPr>
          <p:blipFill rotWithShape="1">
            <a:blip r:embed="rId3">
              <a:extLst>
                <a:ext uri="{28A0092B-C50C-407E-A947-70E740481C1C}">
                  <a14:useLocalDpi xmlns:a14="http://schemas.microsoft.com/office/drawing/2010/main" val="0"/>
                </a:ext>
              </a:extLst>
            </a:blip>
            <a:srcRect b="52116"/>
            <a:stretch/>
          </p:blipFill>
          <p:spPr>
            <a:xfrm>
              <a:off x="1686956" y="2201825"/>
              <a:ext cx="9515856" cy="2644648"/>
            </a:xfrm>
            <a:prstGeom prst="rect">
              <a:avLst/>
            </a:prstGeom>
          </p:spPr>
        </p:pic>
        <p:sp>
          <p:nvSpPr>
            <p:cNvPr id="6" name="Retângulo 5">
              <a:extLst>
                <a:ext uri="{FF2B5EF4-FFF2-40B4-BE49-F238E27FC236}">
                  <a16:creationId xmlns:a16="http://schemas.microsoft.com/office/drawing/2014/main" id="{42C58BD0-4C16-4AB1-9FCF-C35D817DE54C}"/>
                </a:ext>
              </a:extLst>
            </p:cNvPr>
            <p:cNvSpPr/>
            <p:nvPr/>
          </p:nvSpPr>
          <p:spPr>
            <a:xfrm>
              <a:off x="1528763" y="2071688"/>
              <a:ext cx="700087"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8" name="CaixaDeTexto 7">
            <a:extLst>
              <a:ext uri="{FF2B5EF4-FFF2-40B4-BE49-F238E27FC236}">
                <a16:creationId xmlns:a16="http://schemas.microsoft.com/office/drawing/2014/main" id="{84512EF2-AEC2-4268-8F4E-247CE22620EE}"/>
              </a:ext>
            </a:extLst>
          </p:cNvPr>
          <p:cNvSpPr txBox="1"/>
          <p:nvPr/>
        </p:nvSpPr>
        <p:spPr>
          <a:xfrm>
            <a:off x="370121" y="2284634"/>
            <a:ext cx="2731619" cy="646331"/>
          </a:xfrm>
          <a:prstGeom prst="rect">
            <a:avLst/>
          </a:prstGeom>
          <a:noFill/>
        </p:spPr>
        <p:txBody>
          <a:bodyPr wrap="square">
            <a:spAutoFit/>
          </a:bodyPr>
          <a:lstStyle/>
          <a:p>
            <a:pPr algn="ctr"/>
            <a:r>
              <a:rPr lang="en-US" b="1">
                <a:latin typeface="open sans"/>
              </a:rPr>
              <a:t>Input: </a:t>
            </a:r>
            <a:r>
              <a:rPr lang="en-US">
                <a:latin typeface="open sans"/>
              </a:rPr>
              <a:t>results from </a:t>
            </a:r>
            <a:r>
              <a:rPr lang="en-US" err="1">
                <a:latin typeface="open sans"/>
              </a:rPr>
              <a:t>antiSMASH</a:t>
            </a:r>
            <a:endParaRPr lang="pt-PT"/>
          </a:p>
        </p:txBody>
      </p:sp>
      <p:sp>
        <p:nvSpPr>
          <p:cNvPr id="10" name="CaixaDeTexto 9">
            <a:extLst>
              <a:ext uri="{FF2B5EF4-FFF2-40B4-BE49-F238E27FC236}">
                <a16:creationId xmlns:a16="http://schemas.microsoft.com/office/drawing/2014/main" id="{EEB3DBFC-4ACD-4221-AD74-7D5D20905251}"/>
              </a:ext>
            </a:extLst>
          </p:cNvPr>
          <p:cNvSpPr txBox="1"/>
          <p:nvPr/>
        </p:nvSpPr>
        <p:spPr>
          <a:xfrm>
            <a:off x="8243454" y="5745612"/>
            <a:ext cx="2874821" cy="923330"/>
          </a:xfrm>
          <a:prstGeom prst="rect">
            <a:avLst/>
          </a:prstGeom>
          <a:noFill/>
        </p:spPr>
        <p:txBody>
          <a:bodyPr wrap="square">
            <a:spAutoFit/>
          </a:bodyPr>
          <a:lstStyle/>
          <a:p>
            <a:pPr algn="ctr"/>
            <a:r>
              <a:rPr lang="en-US" sz="1800" b="1" dirty="0">
                <a:latin typeface="open sans"/>
              </a:rPr>
              <a:t>Output: </a:t>
            </a:r>
            <a:r>
              <a:rPr lang="en-US" sz="1800" dirty="0">
                <a:latin typeface="open sans"/>
              </a:rPr>
              <a:t>graphical visualization of similarity networks</a:t>
            </a:r>
            <a:endParaRPr lang="pt-PT" dirty="0"/>
          </a:p>
        </p:txBody>
      </p:sp>
      <p:sp>
        <p:nvSpPr>
          <p:cNvPr id="11" name="Rectangle 2">
            <a:extLst>
              <a:ext uri="{FF2B5EF4-FFF2-40B4-BE49-F238E27FC236}">
                <a16:creationId xmlns:a16="http://schemas.microsoft.com/office/drawing/2014/main" id="{3AC1BDE8-0084-441A-B37B-1C613A09E275}"/>
              </a:ext>
            </a:extLst>
          </p:cNvPr>
          <p:cNvSpPr/>
          <p:nvPr/>
        </p:nvSpPr>
        <p:spPr>
          <a:xfrm>
            <a:off x="557213" y="2270910"/>
            <a:ext cx="2357437" cy="707886"/>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
        <p:nvSpPr>
          <p:cNvPr id="12" name="Rectangle 2">
            <a:extLst>
              <a:ext uri="{FF2B5EF4-FFF2-40B4-BE49-F238E27FC236}">
                <a16:creationId xmlns:a16="http://schemas.microsoft.com/office/drawing/2014/main" id="{5244AE00-2941-433C-B421-9718BA47C4B0}"/>
              </a:ext>
            </a:extLst>
          </p:cNvPr>
          <p:cNvSpPr/>
          <p:nvPr/>
        </p:nvSpPr>
        <p:spPr>
          <a:xfrm>
            <a:off x="8243454" y="5745612"/>
            <a:ext cx="2874821" cy="92333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Tree>
    <p:extLst>
      <p:ext uri="{BB962C8B-B14F-4D97-AF65-F5344CB8AC3E}">
        <p14:creationId xmlns:p14="http://schemas.microsoft.com/office/powerpoint/2010/main" val="773955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A670FBD-F4EA-4A30-A28C-E59E1CCA5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183" y="958970"/>
            <a:ext cx="8473635" cy="5899030"/>
          </a:xfrm>
          <a:prstGeom prst="rect">
            <a:avLst/>
          </a:prstGeom>
        </p:spPr>
      </p:pic>
      <p:sp>
        <p:nvSpPr>
          <p:cNvPr id="4" name="CaixaDeTexto 3">
            <a:extLst>
              <a:ext uri="{FF2B5EF4-FFF2-40B4-BE49-F238E27FC236}">
                <a16:creationId xmlns:a16="http://schemas.microsoft.com/office/drawing/2014/main" id="{4866A8AE-26AC-4031-B6C5-CCD9D35715B2}"/>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64967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B5F51C2-5ABE-41DD-8285-F8E81052E158}"/>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5" name="Imagem 4">
            <a:extLst>
              <a:ext uri="{FF2B5EF4-FFF2-40B4-BE49-F238E27FC236}">
                <a16:creationId xmlns:a16="http://schemas.microsoft.com/office/drawing/2014/main" id="{AE9C07E1-0551-4D1D-96AC-2A4533D1E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37" y="1205517"/>
            <a:ext cx="4459450" cy="4940987"/>
          </a:xfrm>
          <a:prstGeom prst="rect">
            <a:avLst/>
          </a:prstGeom>
        </p:spPr>
      </p:pic>
      <p:sp>
        <p:nvSpPr>
          <p:cNvPr id="6" name="CaixaDeTexto 5">
            <a:extLst>
              <a:ext uri="{FF2B5EF4-FFF2-40B4-BE49-F238E27FC236}">
                <a16:creationId xmlns:a16="http://schemas.microsoft.com/office/drawing/2014/main" id="{3CA43F4E-BE02-43A6-8B1D-3A39F942FCEA}"/>
              </a:ext>
            </a:extLst>
          </p:cNvPr>
          <p:cNvSpPr txBox="1"/>
          <p:nvPr/>
        </p:nvSpPr>
        <p:spPr>
          <a:xfrm>
            <a:off x="6096000" y="2860084"/>
            <a:ext cx="5562600" cy="923330"/>
          </a:xfrm>
          <a:prstGeom prst="rect">
            <a:avLst/>
          </a:prstGeom>
          <a:noFill/>
        </p:spPr>
        <p:txBody>
          <a:bodyPr wrap="square">
            <a:spAutoFit/>
          </a:bodyPr>
          <a:lstStyle/>
          <a:p>
            <a:r>
              <a:rPr lang="en-US">
                <a:latin typeface="open sans"/>
              </a:rPr>
              <a:t>The distances for each cutoff value will be used to automatically define </a:t>
            </a:r>
            <a:r>
              <a:rPr lang="en-US" b="1">
                <a:latin typeface="open sans"/>
              </a:rPr>
              <a:t>'Gene Cluster Families' (GCFs) </a:t>
            </a:r>
            <a:r>
              <a:rPr lang="en-US">
                <a:latin typeface="open sans"/>
              </a:rPr>
              <a:t>for each compound class.</a:t>
            </a:r>
            <a:endParaRPr lang="pt-PT">
              <a:latin typeface="open sans"/>
            </a:endParaRPr>
          </a:p>
        </p:txBody>
      </p:sp>
    </p:spTree>
    <p:extLst>
      <p:ext uri="{BB962C8B-B14F-4D97-AF65-F5344CB8AC3E}">
        <p14:creationId xmlns:p14="http://schemas.microsoft.com/office/powerpoint/2010/main" val="4220823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417352" y="391680"/>
            <a:ext cx="349884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000" b="1" strike="noStrike" spc="-1">
                <a:solidFill>
                  <a:srgbClr val="203864"/>
                </a:solidFill>
                <a:latin typeface="Calibri Light"/>
              </a:rPr>
              <a:t>Polyketides</a:t>
            </a:r>
            <a:endParaRPr lang="pt-PT" sz="4000" b="0" strike="noStrike" spc="-1">
              <a:latin typeface="Arial"/>
            </a:endParaRPr>
          </a:p>
        </p:txBody>
      </p:sp>
      <p:grpSp>
        <p:nvGrpSpPr>
          <p:cNvPr id="333" name="Group 2"/>
          <p:cNvGrpSpPr/>
          <p:nvPr/>
        </p:nvGrpSpPr>
        <p:grpSpPr>
          <a:xfrm>
            <a:off x="417352" y="1365480"/>
            <a:ext cx="10054080" cy="2472840"/>
            <a:chOff x="485280" y="1365480"/>
            <a:chExt cx="10054080" cy="2472840"/>
          </a:xfrm>
        </p:grpSpPr>
        <p:sp>
          <p:nvSpPr>
            <p:cNvPr id="334" name="CustomShape 3"/>
            <p:cNvSpPr/>
            <p:nvPr/>
          </p:nvSpPr>
          <p:spPr>
            <a:xfrm>
              <a:off x="485280" y="2068200"/>
              <a:ext cx="10054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dirty="0">
                  <a:solidFill>
                    <a:srgbClr val="000000"/>
                  </a:solidFill>
                  <a:latin typeface="Open Sans"/>
                  <a:ea typeface="Open Sans"/>
                </a:rPr>
                <a:t>Synthesized by large multifunctional enzymes: </a:t>
              </a:r>
              <a:r>
                <a:rPr lang="en-US" sz="1800" b="1" strike="noStrike" spc="-1" dirty="0">
                  <a:solidFill>
                    <a:srgbClr val="000000"/>
                  </a:solidFill>
                  <a:latin typeface="Open Sans"/>
                  <a:ea typeface="Open Sans"/>
                </a:rPr>
                <a:t>Polyketide Synthases (PKS).</a:t>
              </a:r>
              <a:endParaRPr lang="pt-PT" sz="1800" b="0" strike="noStrike" spc="-1" dirty="0">
                <a:latin typeface="Arial"/>
              </a:endParaRPr>
            </a:p>
          </p:txBody>
        </p:sp>
        <p:sp>
          <p:nvSpPr>
            <p:cNvPr id="335" name="CustomShape 4"/>
            <p:cNvSpPr/>
            <p:nvPr/>
          </p:nvSpPr>
          <p:spPr>
            <a:xfrm>
              <a:off x="485280" y="1365480"/>
              <a:ext cx="5761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dirty="0">
                  <a:solidFill>
                    <a:srgbClr val="000000"/>
                  </a:solidFill>
                  <a:latin typeface="Open Sans"/>
                  <a:ea typeface="Open Sans"/>
                </a:rPr>
                <a:t>One of the largest classes of natural products.</a:t>
              </a:r>
              <a:endParaRPr lang="pt-PT" sz="1800" b="0" strike="noStrike" spc="-1" dirty="0">
                <a:latin typeface="Arial"/>
              </a:endParaRPr>
            </a:p>
          </p:txBody>
        </p:sp>
        <p:sp>
          <p:nvSpPr>
            <p:cNvPr id="336" name="CustomShape 5"/>
            <p:cNvSpPr/>
            <p:nvPr/>
          </p:nvSpPr>
          <p:spPr>
            <a:xfrm>
              <a:off x="485280" y="2770920"/>
              <a:ext cx="4478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Extremely high structural diversity.</a:t>
              </a:r>
              <a:endParaRPr lang="pt-PT" sz="1800" b="0" strike="noStrike" spc="-1">
                <a:latin typeface="Arial"/>
              </a:endParaRPr>
            </a:p>
          </p:txBody>
        </p:sp>
        <p:sp>
          <p:nvSpPr>
            <p:cNvPr id="337" name="CustomShape 6"/>
            <p:cNvSpPr/>
            <p:nvPr/>
          </p:nvSpPr>
          <p:spPr>
            <a:xfrm>
              <a:off x="485280" y="3473640"/>
              <a:ext cx="785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Important applications in medicine and pharmaceutical industry.</a:t>
              </a:r>
              <a:endParaRPr lang="pt-PT" sz="1800" b="0" strike="noStrike" spc="-1">
                <a:latin typeface="Arial"/>
              </a:endParaRPr>
            </a:p>
          </p:txBody>
        </p:sp>
      </p:grpSp>
      <p:sp>
        <p:nvSpPr>
          <p:cNvPr id="338" name="CustomShape 7"/>
          <p:cNvSpPr/>
          <p:nvPr/>
        </p:nvSpPr>
        <p:spPr>
          <a:xfrm>
            <a:off x="7362720" y="6319440"/>
            <a:ext cx="23245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Lovastatin A  </a:t>
            </a:r>
            <a:endParaRPr lang="pt-PT" sz="1200" b="0" strike="noStrike" spc="-1">
              <a:latin typeface="Arial"/>
            </a:endParaRPr>
          </a:p>
        </p:txBody>
      </p:sp>
      <p:sp>
        <p:nvSpPr>
          <p:cNvPr id="339" name="CustomShape 8"/>
          <p:cNvSpPr/>
          <p:nvPr/>
        </p:nvSpPr>
        <p:spPr>
          <a:xfrm>
            <a:off x="7674120" y="6522840"/>
            <a:ext cx="21470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Cholesterol-lowering drug</a:t>
            </a:r>
            <a:endParaRPr lang="pt-PT" sz="1200" b="0" strike="noStrike" spc="-1">
              <a:latin typeface="Arial"/>
            </a:endParaRPr>
          </a:p>
        </p:txBody>
      </p:sp>
      <p:sp>
        <p:nvSpPr>
          <p:cNvPr id="340" name="CustomShape 9"/>
          <p:cNvSpPr/>
          <p:nvPr/>
        </p:nvSpPr>
        <p:spPr>
          <a:xfrm>
            <a:off x="2117520" y="4800960"/>
            <a:ext cx="405216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The building blocks used are derived from one of the simplest molecules available in nature: </a:t>
            </a:r>
            <a:r>
              <a:rPr lang="en-GB" sz="1400" b="1" strike="noStrike" spc="-1">
                <a:solidFill>
                  <a:srgbClr val="000000"/>
                </a:solidFill>
                <a:latin typeface="Open Sans"/>
                <a:ea typeface="Open Sans"/>
              </a:rPr>
              <a:t>acetic acid</a:t>
            </a:r>
            <a:endParaRPr lang="pt-PT" sz="1400" b="0" strike="noStrike" spc="-1">
              <a:latin typeface="Arial"/>
            </a:endParaRPr>
          </a:p>
        </p:txBody>
      </p:sp>
      <p:grpSp>
        <p:nvGrpSpPr>
          <p:cNvPr id="341" name="Group 10"/>
          <p:cNvGrpSpPr/>
          <p:nvPr/>
        </p:nvGrpSpPr>
        <p:grpSpPr>
          <a:xfrm>
            <a:off x="261000" y="4857120"/>
            <a:ext cx="1637640" cy="1539360"/>
            <a:chOff x="261000" y="4857120"/>
            <a:chExt cx="1637640" cy="1539360"/>
          </a:xfrm>
        </p:grpSpPr>
        <p:pic>
          <p:nvPicPr>
            <p:cNvPr id="342" name="Picture 11" descr="Resultado de imagem para acetic acid"/>
            <p:cNvPicPr/>
            <p:nvPr/>
          </p:nvPicPr>
          <p:blipFill>
            <a:blip r:embed="rId3"/>
            <a:stretch/>
          </p:blipFill>
          <p:spPr>
            <a:xfrm>
              <a:off x="367560" y="4937040"/>
              <a:ext cx="1471680" cy="1267200"/>
            </a:xfrm>
            <a:prstGeom prst="rect">
              <a:avLst/>
            </a:prstGeom>
            <a:ln>
              <a:noFill/>
            </a:ln>
          </p:spPr>
        </p:pic>
        <p:sp>
          <p:nvSpPr>
            <p:cNvPr id="343" name="CustomShape 11"/>
            <p:cNvSpPr/>
            <p:nvPr/>
          </p:nvSpPr>
          <p:spPr>
            <a:xfrm>
              <a:off x="261000" y="4857120"/>
              <a:ext cx="1637640" cy="15393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344" name="Group 12"/>
          <p:cNvGrpSpPr/>
          <p:nvPr/>
        </p:nvGrpSpPr>
        <p:grpSpPr>
          <a:xfrm>
            <a:off x="2215800" y="5718600"/>
            <a:ext cx="3456360" cy="938160"/>
            <a:chOff x="2215800" y="5718600"/>
            <a:chExt cx="3456360" cy="938160"/>
          </a:xfrm>
        </p:grpSpPr>
        <p:sp>
          <p:nvSpPr>
            <p:cNvPr id="345" name="CustomShape 13"/>
            <p:cNvSpPr/>
            <p:nvPr/>
          </p:nvSpPr>
          <p:spPr>
            <a:xfrm>
              <a:off x="3830040" y="6071760"/>
              <a:ext cx="129204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Malonyl-CoA</a:t>
              </a:r>
              <a:endParaRPr lang="pt-PT" sz="1400" b="0" strike="noStrike" spc="-1">
                <a:latin typeface="Arial"/>
              </a:endParaRPr>
            </a:p>
          </p:txBody>
        </p:sp>
        <p:grpSp>
          <p:nvGrpSpPr>
            <p:cNvPr id="346" name="Group 14"/>
            <p:cNvGrpSpPr/>
            <p:nvPr/>
          </p:nvGrpSpPr>
          <p:grpSpPr>
            <a:xfrm>
              <a:off x="2215800" y="5718600"/>
              <a:ext cx="3456360" cy="938160"/>
              <a:chOff x="2215800" y="5718600"/>
              <a:chExt cx="3456360" cy="938160"/>
            </a:xfrm>
          </p:grpSpPr>
          <p:sp>
            <p:nvSpPr>
              <p:cNvPr id="347" name="CustomShape 15"/>
              <p:cNvSpPr/>
              <p:nvPr/>
            </p:nvSpPr>
            <p:spPr>
              <a:xfrm>
                <a:off x="3808440" y="6353280"/>
                <a:ext cx="1863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Methylmanoyl-CoA</a:t>
                </a:r>
                <a:endParaRPr lang="pt-PT" sz="1400" b="0" strike="noStrike" spc="-1">
                  <a:latin typeface="Arial"/>
                </a:endParaRPr>
              </a:p>
            </p:txBody>
          </p:sp>
          <p:sp>
            <p:nvSpPr>
              <p:cNvPr id="348" name="CustomShape 16"/>
              <p:cNvSpPr/>
              <p:nvPr/>
            </p:nvSpPr>
            <p:spPr>
              <a:xfrm>
                <a:off x="2215800" y="6175440"/>
                <a:ext cx="14994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000000"/>
                    </a:solidFill>
                    <a:latin typeface="Open Sans"/>
                    <a:ea typeface="Open Sans"/>
                  </a:rPr>
                  <a:t>Most common:</a:t>
                </a:r>
                <a:endParaRPr lang="pt-PT" sz="1400" b="0" strike="noStrike" spc="-1">
                  <a:latin typeface="Arial"/>
                </a:endParaRPr>
              </a:p>
            </p:txBody>
          </p:sp>
          <p:pic>
            <p:nvPicPr>
              <p:cNvPr id="349" name="Imagem 21"/>
              <p:cNvPicPr/>
              <p:nvPr/>
            </p:nvPicPr>
            <p:blipFill>
              <a:blip r:embed="rId4"/>
              <a:stretch/>
            </p:blipFill>
            <p:spPr>
              <a:xfrm rot="16200000">
                <a:off x="2384280" y="5670720"/>
                <a:ext cx="343080" cy="438480"/>
              </a:xfrm>
              <a:prstGeom prst="rect">
                <a:avLst/>
              </a:prstGeom>
              <a:ln>
                <a:noFill/>
              </a:ln>
            </p:spPr>
          </p:pic>
        </p:grpSp>
        <p:pic>
          <p:nvPicPr>
            <p:cNvPr id="350" name="Picture 16" descr="Resultado de imagem para brackets png"/>
            <p:cNvPicPr/>
            <p:nvPr/>
          </p:nvPicPr>
          <p:blipFill>
            <a:blip r:embed="rId5"/>
            <a:stretch/>
          </p:blipFill>
          <p:spPr>
            <a:xfrm>
              <a:off x="3688560" y="6090840"/>
              <a:ext cx="546480" cy="549720"/>
            </a:xfrm>
            <a:prstGeom prst="rect">
              <a:avLst/>
            </a:prstGeom>
            <a:ln>
              <a:noFill/>
            </a:ln>
          </p:spPr>
        </p:pic>
      </p:grpSp>
      <p:pic>
        <p:nvPicPr>
          <p:cNvPr id="351" name="Picture 350"/>
          <p:cNvPicPr/>
          <p:nvPr/>
        </p:nvPicPr>
        <p:blipFill>
          <a:blip r:embed="rId6"/>
          <a:stretch/>
        </p:blipFill>
        <p:spPr>
          <a:xfrm>
            <a:off x="9435960" y="4419720"/>
            <a:ext cx="2629080" cy="2222640"/>
          </a:xfrm>
          <a:prstGeom prst="rect">
            <a:avLst/>
          </a:prstGeom>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85AA56A-BCA0-4440-95A9-A2F4F6797FEC}"/>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6" name="Picture 2" descr="A screenshot of a social media post&#10;&#10;Description automatically generated">
            <a:extLst>
              <a:ext uri="{FF2B5EF4-FFF2-40B4-BE49-F238E27FC236}">
                <a16:creationId xmlns:a16="http://schemas.microsoft.com/office/drawing/2014/main" id="{6CEFA611-86A6-4228-81F9-81AF47F22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98" y="2206440"/>
            <a:ext cx="10944991" cy="2963540"/>
          </a:xfrm>
          <a:prstGeom prst="rect">
            <a:avLst/>
          </a:prstGeom>
        </p:spPr>
      </p:pic>
      <p:sp>
        <p:nvSpPr>
          <p:cNvPr id="8" name="CaixaDeTexto 7">
            <a:extLst>
              <a:ext uri="{FF2B5EF4-FFF2-40B4-BE49-F238E27FC236}">
                <a16:creationId xmlns:a16="http://schemas.microsoft.com/office/drawing/2014/main" id="{5E9975B4-3493-48DA-B32B-813F0E156BD2}"/>
              </a:ext>
            </a:extLst>
          </p:cNvPr>
          <p:cNvSpPr txBox="1"/>
          <p:nvPr/>
        </p:nvSpPr>
        <p:spPr>
          <a:xfrm>
            <a:off x="331398" y="1474828"/>
            <a:ext cx="6093618" cy="369332"/>
          </a:xfrm>
          <a:prstGeom prst="rect">
            <a:avLst/>
          </a:prstGeom>
          <a:noFill/>
        </p:spPr>
        <p:txBody>
          <a:bodyPr wrap="square">
            <a:spAutoFit/>
          </a:bodyPr>
          <a:lstStyle/>
          <a:p>
            <a:r>
              <a:rPr lang="en-US" b="1">
                <a:latin typeface="open sans"/>
              </a:rPr>
              <a:t>Gene Cluster Family (GCF) example:</a:t>
            </a:r>
            <a:r>
              <a:rPr lang="en-US">
                <a:latin typeface="open sans"/>
              </a:rPr>
              <a:t> </a:t>
            </a:r>
            <a:endParaRPr lang="pt-PT"/>
          </a:p>
        </p:txBody>
      </p:sp>
    </p:spTree>
    <p:extLst>
      <p:ext uri="{BB962C8B-B14F-4D97-AF65-F5344CB8AC3E}">
        <p14:creationId xmlns:p14="http://schemas.microsoft.com/office/powerpoint/2010/main" val="673685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2674252" y="20320"/>
            <a:ext cx="9359087" cy="6837680"/>
          </a:xfrm>
          <a:prstGeom prst="rect">
            <a:avLst/>
          </a:prstGeom>
          <a:ln w="38160">
            <a:noFill/>
            <a:round/>
          </a:ln>
        </p:spPr>
      </p:pic>
      <p:sp>
        <p:nvSpPr>
          <p:cNvPr id="5" name="CaixaDeTexto 4">
            <a:extLst>
              <a:ext uri="{FF2B5EF4-FFF2-40B4-BE49-F238E27FC236}">
                <a16:creationId xmlns:a16="http://schemas.microsoft.com/office/drawing/2014/main" id="{ADA8ED33-13D9-41E2-A2E4-2FC76EA6C431}"/>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a:t>
            </a:r>
            <a:r>
              <a:rPr lang="en-US" b="1" dirty="0">
                <a:latin typeface="open sans"/>
              </a:rPr>
              <a:t>study:</a:t>
            </a:r>
          </a:p>
        </p:txBody>
      </p:sp>
      <p:sp>
        <p:nvSpPr>
          <p:cNvPr id="6" name="CustomShape 3">
            <a:extLst>
              <a:ext uri="{FF2B5EF4-FFF2-40B4-BE49-F238E27FC236}">
                <a16:creationId xmlns:a16="http://schemas.microsoft.com/office/drawing/2014/main" id="{6EFDE2C1-9BE4-416B-8E0B-844F4DE0FE4B}"/>
              </a:ext>
            </a:extLst>
          </p:cNvPr>
          <p:cNvSpPr/>
          <p:nvPr/>
        </p:nvSpPr>
        <p:spPr>
          <a:xfrm>
            <a:off x="564746" y="3121280"/>
            <a:ext cx="1454883"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pt-PT" sz="1400" b="0" strike="noStrike" spc="-1">
                <a:latin typeface="Open Sans"/>
              </a:rPr>
              <a:t>439</a:t>
            </a:r>
            <a:r>
              <a:rPr lang="pt-PT" sz="1400" spc="-1">
                <a:latin typeface="Open Sans"/>
              </a:rPr>
              <a:t> </a:t>
            </a:r>
            <a:endParaRPr lang="pt-PT" sz="1400" b="0" strike="noStrike" spc="-1">
              <a:latin typeface="Open Sans"/>
            </a:endParaRPr>
          </a:p>
          <a:p>
            <a:pPr algn="ctr">
              <a:lnSpc>
                <a:spcPct val="100000"/>
              </a:lnSpc>
            </a:pPr>
            <a:r>
              <a:rPr lang="en-US" sz="1400" b="1">
                <a:latin typeface="open sans"/>
              </a:rPr>
              <a:t>Gene Cluster Families</a:t>
            </a:r>
            <a:endParaRPr lang="pt-PT" sz="1400" b="0" strike="noStrike" spc="-1">
              <a:latin typeface="Arial"/>
            </a:endParaRPr>
          </a:p>
        </p:txBody>
      </p:sp>
    </p:spTree>
    <p:extLst>
      <p:ext uri="{BB962C8B-B14F-4D97-AF65-F5344CB8AC3E}">
        <p14:creationId xmlns:p14="http://schemas.microsoft.com/office/powerpoint/2010/main" val="41487909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7AEA6FA8-A18A-4BA0-981F-DD250C35B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3" name="TextBox 2">
            <a:extLst>
              <a:ext uri="{FF2B5EF4-FFF2-40B4-BE49-F238E27FC236}">
                <a16:creationId xmlns:a16="http://schemas.microsoft.com/office/drawing/2014/main" id="{E5328B4D-8A75-4AB9-A23D-9AAE3D38360F}"/>
              </a:ext>
            </a:extLst>
          </p:cNvPr>
          <p:cNvSpPr txBox="1"/>
          <p:nvPr/>
        </p:nvSpPr>
        <p:spPr>
          <a:xfrm>
            <a:off x="631942" y="417796"/>
            <a:ext cx="10928116" cy="5878532"/>
          </a:xfrm>
          <a:prstGeom prst="rect">
            <a:avLst/>
          </a:prstGeom>
          <a:noFill/>
        </p:spPr>
        <p:txBody>
          <a:bodyPr wrap="square" rtlCol="0" anchor="t">
            <a:spAutoFit/>
          </a:bodyPr>
          <a:lstStyle/>
          <a:p>
            <a:pPr>
              <a:lnSpc>
                <a:spcPct val="150000"/>
              </a:lnSpc>
            </a:pPr>
            <a:r>
              <a:rPr lang="en-US" sz="1600" b="1" dirty="0">
                <a:latin typeface="open sans"/>
                <a:cs typeface="Calibri Light"/>
              </a:rPr>
              <a:t>What you’ll need to apply the </a:t>
            </a:r>
            <a:r>
              <a:rPr lang="en-US" sz="1600" b="1" dirty="0" err="1">
                <a:latin typeface="open sans"/>
                <a:cs typeface="Calibri Light"/>
              </a:rPr>
              <a:t>BiG</a:t>
            </a:r>
            <a:r>
              <a:rPr lang="en-US" sz="1600" b="1" dirty="0">
                <a:latin typeface="open sans"/>
                <a:cs typeface="Calibri Light"/>
              </a:rPr>
              <a:t>-SCAPE workflow to your antiSMASH results:</a:t>
            </a:r>
            <a:endParaRPr lang="pt-PT" sz="1600" dirty="0"/>
          </a:p>
          <a:p>
            <a:endParaRPr lang="en-US" sz="1600" b="1" dirty="0">
              <a:latin typeface="open sans"/>
              <a:ea typeface="+mn-lt"/>
              <a:cs typeface="Calibri Light"/>
            </a:endParaRPr>
          </a:p>
          <a:p>
            <a:pPr algn="just"/>
            <a:r>
              <a:rPr lang="en-US" sz="1600" b="1" dirty="0">
                <a:latin typeface="open sans"/>
                <a:ea typeface="+mn-lt"/>
                <a:cs typeface="+mn-lt"/>
              </a:rPr>
              <a:t>1) </a:t>
            </a:r>
            <a:r>
              <a:rPr lang="en-US" sz="1600" dirty="0">
                <a:latin typeface="open sans"/>
                <a:ea typeface="+mn-lt"/>
                <a:cs typeface="+mn-lt"/>
              </a:rPr>
              <a:t>Once the antiSMASH run is finished, you'll receive an email. Open the link provided.</a:t>
            </a:r>
          </a:p>
          <a:p>
            <a:pPr marL="457200" indent="-457200" algn="just">
              <a:buAutoNum type="arabicParenR"/>
            </a:pPr>
            <a:endParaRPr lang="en-US" sz="1600" dirty="0">
              <a:latin typeface="open sans"/>
              <a:ea typeface="+mn-lt"/>
              <a:cs typeface="+mn-lt"/>
            </a:endParaRPr>
          </a:p>
          <a:p>
            <a:pPr marL="457200" indent="-457200" algn="just">
              <a:buAutoNum type="arabicParenR"/>
            </a:pPr>
            <a:endParaRPr lang="en-US" sz="1600" dirty="0">
              <a:latin typeface="open sans"/>
              <a:ea typeface="+mn-lt"/>
              <a:cs typeface="+mn-lt"/>
            </a:endParaRPr>
          </a:p>
          <a:p>
            <a:pPr algn="just"/>
            <a:r>
              <a:rPr lang="en-US" sz="1600" b="1" dirty="0">
                <a:latin typeface="open sans"/>
                <a:ea typeface="+mn-lt"/>
                <a:cs typeface="+mn-lt"/>
              </a:rPr>
              <a:t>2) </a:t>
            </a:r>
            <a:r>
              <a:rPr lang="en-US" sz="1600" dirty="0">
                <a:latin typeface="open sans"/>
                <a:ea typeface="+mn-lt"/>
                <a:cs typeface="+mn-lt"/>
              </a:rPr>
              <a:t>On the top of "overview" page", you will find the option "Download all results". Click on it. A zip folder will be downloaded. Unzip it.</a:t>
            </a:r>
            <a:endParaRPr lang="en-US" sz="1600" dirty="0">
              <a:latin typeface="open sans"/>
              <a:cs typeface="Arial"/>
            </a:endParaRPr>
          </a:p>
          <a:p>
            <a:pPr marL="457200" indent="-457200" algn="just">
              <a:buAutoNum type="arabicParenR"/>
            </a:pPr>
            <a:endParaRPr lang="en-US" sz="1600" dirty="0">
              <a:latin typeface="open sans"/>
              <a:ea typeface="+mn-lt"/>
              <a:cs typeface="+mn-lt"/>
            </a:endParaRPr>
          </a:p>
          <a:p>
            <a:pPr marL="457200" indent="-457200" algn="just">
              <a:buAutoNum type="arabicParenR"/>
            </a:pPr>
            <a:endParaRPr lang="en-US" sz="1600" dirty="0">
              <a:latin typeface="open sans"/>
              <a:ea typeface="+mn-lt"/>
              <a:cs typeface="+mn-lt"/>
            </a:endParaRPr>
          </a:p>
          <a:p>
            <a:pPr algn="just"/>
            <a:r>
              <a:rPr lang="en-US" sz="1600" b="1" dirty="0">
                <a:latin typeface="open sans"/>
                <a:ea typeface="+mn-lt"/>
                <a:cs typeface="+mn-lt"/>
              </a:rPr>
              <a:t>3) </a:t>
            </a:r>
            <a:r>
              <a:rPr lang="en-US" sz="1600" dirty="0">
                <a:latin typeface="open sans"/>
                <a:ea typeface="+mn-lt"/>
                <a:cs typeface="+mn-lt"/>
              </a:rPr>
              <a:t>On each antiSMASH results folder you will find several different files in different formats. For the </a:t>
            </a:r>
            <a:r>
              <a:rPr lang="en-US" sz="1600" dirty="0" err="1">
                <a:latin typeface="open sans"/>
                <a:ea typeface="+mn-lt"/>
                <a:cs typeface="+mn-lt"/>
              </a:rPr>
              <a:t>BiG</a:t>
            </a:r>
            <a:r>
              <a:rPr lang="en-US" sz="1600" dirty="0">
                <a:latin typeface="open sans"/>
                <a:ea typeface="+mn-lt"/>
                <a:cs typeface="+mn-lt"/>
              </a:rPr>
              <a:t>-SCAPE workflow you will need the GenBank (.</a:t>
            </a:r>
            <a:r>
              <a:rPr lang="en-US" sz="1600" dirty="0" err="1">
                <a:latin typeface="open sans"/>
                <a:ea typeface="+mn-lt"/>
                <a:cs typeface="+mn-lt"/>
              </a:rPr>
              <a:t>gbk</a:t>
            </a:r>
            <a:r>
              <a:rPr lang="en-US" sz="1600" dirty="0">
                <a:latin typeface="open sans"/>
                <a:ea typeface="+mn-lt"/>
                <a:cs typeface="+mn-lt"/>
              </a:rPr>
              <a:t>) files corresponding to each BGC identified.</a:t>
            </a:r>
          </a:p>
          <a:p>
            <a:pPr algn="just"/>
            <a:endParaRPr lang="en-US" sz="1600" dirty="0">
              <a:latin typeface="open sans"/>
              <a:ea typeface="+mn-lt"/>
              <a:cs typeface="+mn-lt"/>
            </a:endParaRPr>
          </a:p>
          <a:p>
            <a:pPr algn="just"/>
            <a:r>
              <a:rPr lang="en-US" sz="1600" dirty="0">
                <a:latin typeface="open sans"/>
                <a:ea typeface="+mn-lt"/>
                <a:cs typeface="+mn-lt"/>
              </a:rPr>
              <a:t>For later identification, the filename of each </a:t>
            </a:r>
            <a:r>
              <a:rPr lang="en-US" sz="1600" dirty="0" err="1">
                <a:latin typeface="open sans"/>
                <a:ea typeface="+mn-lt"/>
                <a:cs typeface="+mn-lt"/>
              </a:rPr>
              <a:t>gbk</a:t>
            </a:r>
            <a:r>
              <a:rPr lang="en-US" sz="1600" dirty="0">
                <a:latin typeface="open sans"/>
                <a:ea typeface="+mn-lt"/>
                <a:cs typeface="+mn-lt"/>
              </a:rPr>
              <a:t> file must be renamed so that you later know from which genome each BGC came from. </a:t>
            </a:r>
          </a:p>
          <a:p>
            <a:pPr algn="just"/>
            <a:r>
              <a:rPr lang="en-US" sz="1600" dirty="0">
                <a:latin typeface="open sans"/>
                <a:ea typeface="+mn-lt"/>
                <a:cs typeface="+mn-lt"/>
              </a:rPr>
              <a:t>Example of a suitable filename : </a:t>
            </a:r>
            <a:r>
              <a:rPr lang="en-US" sz="1200" b="1" dirty="0">
                <a:latin typeface="open sans"/>
                <a:ea typeface="+mn-lt"/>
                <a:cs typeface="+mn-lt"/>
              </a:rPr>
              <a:t>Aq_Aq78_contig_1.region001.gbk</a:t>
            </a:r>
          </a:p>
          <a:p>
            <a:pPr algn="just"/>
            <a:r>
              <a:rPr lang="en-US" sz="1600" dirty="0">
                <a:latin typeface="open sans"/>
                <a:ea typeface="+mn-lt"/>
                <a:cs typeface="+mn-lt"/>
              </a:rPr>
              <a:t>Make sure that you don't have any spaces in the filename. </a:t>
            </a:r>
          </a:p>
          <a:p>
            <a:pPr algn="just"/>
            <a:endParaRPr lang="en-US" sz="1600" dirty="0">
              <a:latin typeface="open sans"/>
              <a:ea typeface="+mn-lt"/>
              <a:cs typeface="+mn-lt"/>
            </a:endParaRPr>
          </a:p>
          <a:p>
            <a:pPr algn="just"/>
            <a:endParaRPr lang="en-US" sz="1600" dirty="0">
              <a:latin typeface="open sans"/>
              <a:ea typeface="+mn-lt"/>
              <a:cs typeface="+mn-lt"/>
            </a:endParaRPr>
          </a:p>
          <a:p>
            <a:pPr algn="just"/>
            <a:r>
              <a:rPr lang="en-US" sz="1600" b="1" dirty="0">
                <a:latin typeface="open sans"/>
                <a:ea typeface="+mn-lt"/>
                <a:cs typeface="+mn-lt"/>
              </a:rPr>
              <a:t>4) </a:t>
            </a:r>
            <a:r>
              <a:rPr lang="en-US" sz="1600" dirty="0">
                <a:latin typeface="open sans"/>
                <a:ea typeface="+mn-lt"/>
                <a:cs typeface="+mn-lt"/>
              </a:rPr>
              <a:t>Move all the .</a:t>
            </a:r>
            <a:r>
              <a:rPr lang="en-US" sz="1600" dirty="0" err="1">
                <a:latin typeface="open sans"/>
                <a:ea typeface="+mn-lt"/>
                <a:cs typeface="+mn-lt"/>
              </a:rPr>
              <a:t>gbk</a:t>
            </a:r>
            <a:r>
              <a:rPr lang="en-US" sz="1600" dirty="0">
                <a:latin typeface="open sans"/>
                <a:ea typeface="+mn-lt"/>
                <a:cs typeface="+mn-lt"/>
              </a:rPr>
              <a:t> files into a single folder. Zip the folder to make the file transfer easier.</a:t>
            </a:r>
          </a:p>
          <a:p>
            <a:pPr algn="just"/>
            <a:endParaRPr lang="en-US" sz="1600" dirty="0">
              <a:latin typeface="open sans"/>
              <a:ea typeface="+mn-lt"/>
              <a:cs typeface="+mn-lt"/>
            </a:endParaRPr>
          </a:p>
          <a:p>
            <a:pPr algn="just"/>
            <a:endParaRPr lang="en-US" sz="1600" dirty="0">
              <a:latin typeface="open sans"/>
              <a:ea typeface="+mn-lt"/>
              <a:cs typeface="+mn-lt"/>
            </a:endParaRPr>
          </a:p>
          <a:p>
            <a:pPr algn="just"/>
            <a:r>
              <a:rPr lang="en-US" sz="1600" b="1" dirty="0">
                <a:latin typeface="open sans"/>
                <a:ea typeface="+mn-lt"/>
                <a:cs typeface="+mn-lt"/>
              </a:rPr>
              <a:t>5)</a:t>
            </a:r>
            <a:r>
              <a:rPr lang="en-US" sz="1600" dirty="0">
                <a:latin typeface="open sans"/>
                <a:ea typeface="+mn-lt"/>
                <a:cs typeface="+mn-lt"/>
              </a:rPr>
              <a:t> Send this zipped folder to: sandragodinhosilva@tecnico.ulisboa.pt</a:t>
            </a:r>
          </a:p>
          <a:p>
            <a:pPr algn="just"/>
            <a:r>
              <a:rPr lang="en-US" sz="1600" dirty="0">
                <a:latin typeface="open sans"/>
                <a:ea typeface="+mn-lt"/>
                <a:cs typeface="+mn-lt"/>
              </a:rPr>
              <a:t>I'll run the </a:t>
            </a:r>
            <a:r>
              <a:rPr lang="en-US" sz="1600" dirty="0" err="1">
                <a:latin typeface="open sans"/>
                <a:ea typeface="+mn-lt"/>
                <a:cs typeface="+mn-lt"/>
              </a:rPr>
              <a:t>BiG</a:t>
            </a:r>
            <a:r>
              <a:rPr lang="en-US" sz="1600" dirty="0">
                <a:latin typeface="open sans"/>
                <a:ea typeface="+mn-lt"/>
                <a:cs typeface="+mn-lt"/>
              </a:rPr>
              <a:t>-SCAPE pipeline and return the results to you as soon as possible.</a:t>
            </a:r>
            <a:endParaRPr lang="en-US" sz="1600" dirty="0"/>
          </a:p>
        </p:txBody>
      </p:sp>
    </p:spTree>
    <p:extLst>
      <p:ext uri="{BB962C8B-B14F-4D97-AF65-F5344CB8AC3E}">
        <p14:creationId xmlns:p14="http://schemas.microsoft.com/office/powerpoint/2010/main" val="8732282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m desenho&#10;&#10;Descrição gerada automaticamente">
            <a:extLst>
              <a:ext uri="{FF2B5EF4-FFF2-40B4-BE49-F238E27FC236}">
                <a16:creationId xmlns:a16="http://schemas.microsoft.com/office/drawing/2014/main" id="{19641AE6-6AC0-42A8-AF3C-9DD4927B4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6" name="TextBox 2">
            <a:extLst>
              <a:ext uri="{FF2B5EF4-FFF2-40B4-BE49-F238E27FC236}">
                <a16:creationId xmlns:a16="http://schemas.microsoft.com/office/drawing/2014/main" id="{CE237C24-9DA5-4F0F-A6D0-FFDE597DA305}"/>
              </a:ext>
            </a:extLst>
          </p:cNvPr>
          <p:cNvSpPr txBox="1"/>
          <p:nvPr/>
        </p:nvSpPr>
        <p:spPr>
          <a:xfrm>
            <a:off x="601255" y="1175606"/>
            <a:ext cx="10341164" cy="3708708"/>
          </a:xfrm>
          <a:prstGeom prst="rect">
            <a:avLst/>
          </a:prstGeom>
          <a:noFill/>
        </p:spPr>
        <p:txBody>
          <a:bodyPr wrap="square" rtlCol="0" anchor="t">
            <a:spAutoFit/>
          </a:bodyPr>
          <a:lstStyle/>
          <a:p>
            <a:pPr>
              <a:lnSpc>
                <a:spcPct val="150000"/>
              </a:lnSpc>
            </a:pPr>
            <a:r>
              <a:rPr lang="en-US" b="1" dirty="0">
                <a:latin typeface="open sans"/>
                <a:cs typeface="Calibri Light"/>
              </a:rPr>
              <a:t>If you want to run </a:t>
            </a:r>
            <a:r>
              <a:rPr lang="en-US" b="1" dirty="0" err="1">
                <a:latin typeface="open sans"/>
                <a:cs typeface="Calibri Light"/>
              </a:rPr>
              <a:t>BiG</a:t>
            </a:r>
            <a:r>
              <a:rPr lang="en-US" b="1" dirty="0">
                <a:latin typeface="open sans"/>
                <a:cs typeface="Calibri Light"/>
              </a:rPr>
              <a:t>-SCAPE on your own:</a:t>
            </a:r>
            <a:endParaRPr lang="pt-PT" dirty="0"/>
          </a:p>
          <a:p>
            <a:endParaRPr lang="en-US" sz="1600" b="1" dirty="0">
              <a:latin typeface="open sans"/>
              <a:ea typeface="+mn-lt"/>
              <a:cs typeface="Calibri Light"/>
            </a:endParaRPr>
          </a:p>
          <a:p>
            <a:pPr algn="just"/>
            <a:r>
              <a:rPr lang="en-US" sz="1600" b="1" dirty="0">
                <a:latin typeface="open sans"/>
                <a:ea typeface="+mn-lt"/>
                <a:cs typeface="+mn-lt"/>
              </a:rPr>
              <a:t>1) </a:t>
            </a:r>
            <a:r>
              <a:rPr lang="en-US" sz="1600" dirty="0">
                <a:latin typeface="open sans"/>
                <a:ea typeface="+mn-lt"/>
                <a:cs typeface="+mn-lt"/>
              </a:rPr>
              <a:t>Unfortunately, this workflow needs to be run on a Linux operating system. As most of us have a Windows operating system on our computers, this might be the major difficulty.</a:t>
            </a:r>
          </a:p>
          <a:p>
            <a:pPr algn="just"/>
            <a:endParaRPr lang="en-US" sz="1600" b="1" dirty="0">
              <a:latin typeface="open sans"/>
              <a:ea typeface="+mn-lt"/>
              <a:cs typeface="+mn-lt"/>
            </a:endParaRPr>
          </a:p>
          <a:p>
            <a:pPr algn="just"/>
            <a:endParaRPr lang="en-US" sz="1600" b="1" dirty="0">
              <a:latin typeface="open sans"/>
              <a:ea typeface="+mn-lt"/>
              <a:cs typeface="+mn-lt"/>
            </a:endParaRPr>
          </a:p>
          <a:p>
            <a:pPr algn="just"/>
            <a:r>
              <a:rPr lang="en-US" sz="1600" b="1" dirty="0">
                <a:latin typeface="open sans"/>
                <a:ea typeface="+mn-lt"/>
                <a:cs typeface="+mn-lt"/>
              </a:rPr>
              <a:t>2) </a:t>
            </a:r>
            <a:r>
              <a:rPr lang="en-US" sz="1600" dirty="0">
                <a:latin typeface="open sans"/>
                <a:ea typeface="+mn-lt"/>
                <a:cs typeface="+mn-lt"/>
              </a:rPr>
              <a:t>If that isn't a problem for you, you can try to install </a:t>
            </a:r>
            <a:r>
              <a:rPr lang="en-US" sz="1600" dirty="0" err="1">
                <a:latin typeface="open sans"/>
                <a:ea typeface="+mn-lt"/>
                <a:cs typeface="+mn-lt"/>
              </a:rPr>
              <a:t>BiG</a:t>
            </a:r>
            <a:r>
              <a:rPr lang="en-US" sz="1600" dirty="0">
                <a:latin typeface="open sans"/>
                <a:ea typeface="+mn-lt"/>
                <a:cs typeface="+mn-lt"/>
              </a:rPr>
              <a:t>-SCAPE. All the instructions to do so are available in the following link: </a:t>
            </a:r>
          </a:p>
          <a:p>
            <a:pPr algn="just"/>
            <a:r>
              <a:rPr lang="en-US" sz="1600" dirty="0">
                <a:latin typeface="open sans"/>
                <a:ea typeface="+mn-lt"/>
                <a:cs typeface="+mn-lt"/>
              </a:rPr>
              <a:t>https://git.wageningenur.nl/medema-group/BiG-SCAPE/-/wikis/installation</a:t>
            </a:r>
          </a:p>
          <a:p>
            <a:pPr algn="just"/>
            <a:endParaRPr lang="en-US" sz="1600" dirty="0">
              <a:cs typeface="Arial"/>
            </a:endParaRPr>
          </a:p>
          <a:p>
            <a:pPr algn="just"/>
            <a:endParaRPr lang="en-US" sz="1600" dirty="0">
              <a:cs typeface="Arial"/>
            </a:endParaRPr>
          </a:p>
          <a:p>
            <a:pPr algn="just"/>
            <a:r>
              <a:rPr lang="en-US" sz="1600" b="1" dirty="0">
                <a:latin typeface="open sans"/>
                <a:ea typeface="+mn-lt"/>
                <a:cs typeface="+mn-lt"/>
              </a:rPr>
              <a:t>3) </a:t>
            </a:r>
            <a:r>
              <a:rPr lang="en-US" sz="1600" dirty="0">
                <a:latin typeface="open sans"/>
                <a:ea typeface="+mn-lt"/>
                <a:cs typeface="+mn-lt"/>
              </a:rPr>
              <a:t>Please talk with me and I'll be happy to help you on this process.</a:t>
            </a:r>
          </a:p>
          <a:p>
            <a:pPr algn="just"/>
            <a:endParaRPr lang="en-US" sz="1600" dirty="0">
              <a:cs typeface="Arial"/>
            </a:endParaRPr>
          </a:p>
          <a:p>
            <a:pPr algn="just"/>
            <a:endParaRPr lang="en-US" sz="1600" dirty="0">
              <a:cs typeface="Arial"/>
            </a:endParaRPr>
          </a:p>
        </p:txBody>
      </p:sp>
    </p:spTree>
    <p:extLst>
      <p:ext uri="{BB962C8B-B14F-4D97-AF65-F5344CB8AC3E}">
        <p14:creationId xmlns:p14="http://schemas.microsoft.com/office/powerpoint/2010/main" val="3323734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0D4D0-0743-41B9-A702-FAB3A25B809F}"/>
              </a:ext>
            </a:extLst>
          </p:cNvPr>
          <p:cNvSpPr txBox="1"/>
          <p:nvPr/>
        </p:nvSpPr>
        <p:spPr>
          <a:xfrm>
            <a:off x="1989398" y="2967335"/>
            <a:ext cx="8124061" cy="92187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Thank you for your attention.</a:t>
            </a:r>
          </a:p>
        </p:txBody>
      </p:sp>
      <p:sp>
        <p:nvSpPr>
          <p:cNvPr id="3" name="CustomShape 3">
            <a:extLst>
              <a:ext uri="{FF2B5EF4-FFF2-40B4-BE49-F238E27FC236}">
                <a16:creationId xmlns:a16="http://schemas.microsoft.com/office/drawing/2014/main" id="{91ABA094-44C1-429A-844A-C39B97DF5277}"/>
              </a:ext>
            </a:extLst>
          </p:cNvPr>
          <p:cNvSpPr/>
          <p:nvPr/>
        </p:nvSpPr>
        <p:spPr>
          <a:xfrm>
            <a:off x="4315080"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dirty="0">
                <a:solidFill>
                  <a:srgbClr val="000000"/>
                </a:solidFill>
                <a:latin typeface="Open Sans"/>
                <a:ea typeface="Open Sans"/>
              </a:rPr>
              <a:t>Sandra Godinho Silva</a:t>
            </a:r>
            <a:endParaRPr lang="pt-PT" sz="2000" b="0" strike="noStrike" spc="-1" dirty="0">
              <a:latin typeface="Arial"/>
            </a:endParaRPr>
          </a:p>
        </p:txBody>
      </p:sp>
      <p:pic>
        <p:nvPicPr>
          <p:cNvPr id="4" name="Picture 11" descr="ist.jpg">
            <a:extLst>
              <a:ext uri="{FF2B5EF4-FFF2-40B4-BE49-F238E27FC236}">
                <a16:creationId xmlns:a16="http://schemas.microsoft.com/office/drawing/2014/main" id="{B8D09559-6E6F-4407-8E56-0B559254B879}"/>
              </a:ext>
            </a:extLst>
          </p:cNvPr>
          <p:cNvPicPr/>
          <p:nvPr/>
        </p:nvPicPr>
        <p:blipFill>
          <a:blip r:embed="rId2"/>
          <a:stretch/>
        </p:blipFill>
        <p:spPr>
          <a:xfrm>
            <a:off x="246369" y="71640"/>
            <a:ext cx="2009520" cy="883800"/>
          </a:xfrm>
          <a:prstGeom prst="rect">
            <a:avLst/>
          </a:prstGeom>
          <a:ln>
            <a:noFill/>
          </a:ln>
        </p:spPr>
      </p:pic>
      <p:pic>
        <p:nvPicPr>
          <p:cNvPr id="8" name="Imagem 1">
            <a:extLst>
              <a:ext uri="{FF2B5EF4-FFF2-40B4-BE49-F238E27FC236}">
                <a16:creationId xmlns:a16="http://schemas.microsoft.com/office/drawing/2014/main" id="{EBAA3EDE-0DE7-4B7F-8438-6D8306759D2C}"/>
              </a:ext>
            </a:extLst>
          </p:cNvPr>
          <p:cNvPicPr/>
          <p:nvPr/>
        </p:nvPicPr>
        <p:blipFill>
          <a:blip r:embed="rId3"/>
          <a:stretch/>
        </p:blipFill>
        <p:spPr>
          <a:xfrm>
            <a:off x="6905785" y="194400"/>
            <a:ext cx="899280" cy="743400"/>
          </a:xfrm>
          <a:prstGeom prst="rect">
            <a:avLst/>
          </a:prstGeom>
          <a:ln>
            <a:noFill/>
          </a:ln>
        </p:spPr>
      </p:pic>
      <p:pic>
        <p:nvPicPr>
          <p:cNvPr id="9" name="Imagem 2">
            <a:extLst>
              <a:ext uri="{FF2B5EF4-FFF2-40B4-BE49-F238E27FC236}">
                <a16:creationId xmlns:a16="http://schemas.microsoft.com/office/drawing/2014/main" id="{3261FBB0-F25E-46E4-9424-98625930E20B}"/>
              </a:ext>
            </a:extLst>
          </p:cNvPr>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rcRect t="11573" b="13802"/>
          <a:stretch/>
        </p:blipFill>
        <p:spPr>
          <a:xfrm>
            <a:off x="8307265" y="60480"/>
            <a:ext cx="3584520" cy="1055160"/>
          </a:xfrm>
          <a:prstGeom prst="rect">
            <a:avLst/>
          </a:prstGeom>
          <a:ln>
            <a:noFill/>
          </a:ln>
        </p:spPr>
      </p:pic>
      <p:pic>
        <p:nvPicPr>
          <p:cNvPr id="10" name="Picture 2" descr="Bildergebnis für BSRG">
            <a:extLst>
              <a:ext uri="{FF2B5EF4-FFF2-40B4-BE49-F238E27FC236}">
                <a16:creationId xmlns:a16="http://schemas.microsoft.com/office/drawing/2014/main" id="{34492B51-7768-41B9-B3AE-0CE610CC6644}"/>
              </a:ext>
            </a:extLst>
          </p:cNvPr>
          <p:cNvPicPr/>
          <p:nvPr/>
        </p:nvPicPr>
        <p:blipFill>
          <a:blip r:embed="rId6"/>
          <a:srcRect t="18596" b="22426"/>
          <a:stretch/>
        </p:blipFill>
        <p:spPr>
          <a:xfrm>
            <a:off x="4726705" y="105480"/>
            <a:ext cx="1562400" cy="921240"/>
          </a:xfrm>
          <a:prstGeom prst="rect">
            <a:avLst/>
          </a:prstGeom>
          <a:ln>
            <a:noFill/>
          </a:ln>
        </p:spPr>
      </p:pic>
      <p:sp>
        <p:nvSpPr>
          <p:cNvPr id="11" name="CaixaDeTexto 10">
            <a:extLst>
              <a:ext uri="{FF2B5EF4-FFF2-40B4-BE49-F238E27FC236}">
                <a16:creationId xmlns:a16="http://schemas.microsoft.com/office/drawing/2014/main" id="{6A0F2BFA-478E-4C4B-879D-FE20AE645928}"/>
              </a:ext>
            </a:extLst>
          </p:cNvPr>
          <p:cNvSpPr txBox="1"/>
          <p:nvPr/>
        </p:nvSpPr>
        <p:spPr>
          <a:xfrm>
            <a:off x="4225937"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13" name="Imagem 3" descr="Uma imagem com relógio&#10;&#10;Descrição gerada com confiança muito alta">
            <a:extLst>
              <a:ext uri="{FF2B5EF4-FFF2-40B4-BE49-F238E27FC236}">
                <a16:creationId xmlns:a16="http://schemas.microsoft.com/office/drawing/2014/main" id="{FF72F697-ADB4-4AC4-A9C6-955A81C38C33}"/>
              </a:ext>
            </a:extLst>
          </p:cNvPr>
          <p:cNvPicPr>
            <a:picLocks noChangeAspect="1"/>
          </p:cNvPicPr>
          <p:nvPr/>
        </p:nvPicPr>
        <p:blipFill>
          <a:blip r:embed="rId7"/>
          <a:stretch>
            <a:fillRect/>
          </a:stretch>
        </p:blipFill>
        <p:spPr>
          <a:xfrm>
            <a:off x="2385849" y="318953"/>
            <a:ext cx="1941783" cy="518232"/>
          </a:xfrm>
          <a:prstGeom prst="rect">
            <a:avLst/>
          </a:prstGeom>
        </p:spPr>
      </p:pic>
    </p:spTree>
    <p:extLst>
      <p:ext uri="{BB962C8B-B14F-4D97-AF65-F5344CB8AC3E}">
        <p14:creationId xmlns:p14="http://schemas.microsoft.com/office/powerpoint/2010/main" val="159235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219720" y="281880"/>
            <a:ext cx="58762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trike="noStrike" spc="-1">
                <a:solidFill>
                  <a:srgbClr val="203864"/>
                </a:solidFill>
                <a:latin typeface="Calibri Light"/>
              </a:rPr>
              <a:t>Famous Polyketides</a:t>
            </a:r>
            <a:endParaRPr lang="pt-PT" sz="4000" b="0" strike="noStrike" spc="-1">
              <a:latin typeface="Arial"/>
            </a:endParaRPr>
          </a:p>
        </p:txBody>
      </p:sp>
      <p:sp>
        <p:nvSpPr>
          <p:cNvPr id="354" name="CustomShape 2"/>
          <p:cNvSpPr/>
          <p:nvPr/>
        </p:nvSpPr>
        <p:spPr>
          <a:xfrm>
            <a:off x="9302040" y="1634400"/>
            <a:ext cx="1735200" cy="87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dirty="0" err="1">
                <a:solidFill>
                  <a:srgbClr val="595959"/>
                </a:solidFill>
                <a:latin typeface="open sans"/>
                <a:ea typeface="Source Sans Pro"/>
              </a:rPr>
              <a:t>Pederin</a:t>
            </a:r>
            <a:r>
              <a:rPr lang="en-GB" sz="1600" b="0" strike="noStrike" spc="-1" dirty="0">
                <a:solidFill>
                  <a:srgbClr val="595959"/>
                </a:solidFill>
                <a:latin typeface="open sans"/>
                <a:ea typeface="Source Sans Pro"/>
              </a:rPr>
              <a:t>  </a:t>
            </a:r>
            <a:r>
              <a:rPr lang="en-GB" sz="1600" b="0" strike="noStrike" spc="-1" dirty="0">
                <a:solidFill>
                  <a:srgbClr val="808080"/>
                </a:solidFill>
                <a:latin typeface="open sans"/>
                <a:ea typeface="Source Sans Pro"/>
              </a:rPr>
              <a:t>Antitumoral agent</a:t>
            </a:r>
            <a:endParaRPr lang="pt-PT" sz="1600" b="0" strike="noStrike" spc="-1" dirty="0">
              <a:latin typeface="open sans"/>
            </a:endParaRPr>
          </a:p>
        </p:txBody>
      </p:sp>
      <p:sp>
        <p:nvSpPr>
          <p:cNvPr id="355" name="CustomShape 3"/>
          <p:cNvSpPr/>
          <p:nvPr/>
        </p:nvSpPr>
        <p:spPr>
          <a:xfrm>
            <a:off x="8097221" y="682422"/>
            <a:ext cx="32762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b="1" strike="noStrike" spc="-1" dirty="0">
                <a:latin typeface="open sans"/>
                <a:ea typeface="Source Sans Pro"/>
              </a:rPr>
              <a:t>Important </a:t>
            </a:r>
            <a:r>
              <a:rPr lang="en-GB" b="1" spc="-1">
                <a:latin typeface="open sans"/>
                <a:ea typeface="Source Sans Pro"/>
              </a:rPr>
              <a:t>therapeutic</a:t>
            </a:r>
            <a:r>
              <a:rPr lang="en-GB" b="1" strike="noStrike" spc="-1" dirty="0">
                <a:latin typeface="open sans"/>
                <a:ea typeface="Source Sans Pro"/>
              </a:rPr>
              <a:t> drugs</a:t>
            </a:r>
            <a:endParaRPr lang="pt-PT" b="1" strike="noStrike" spc="-1" dirty="0">
              <a:latin typeface="open sans"/>
            </a:endParaRPr>
          </a:p>
        </p:txBody>
      </p:sp>
      <p:sp>
        <p:nvSpPr>
          <p:cNvPr id="356" name="CustomShape 4"/>
          <p:cNvSpPr/>
          <p:nvPr/>
        </p:nvSpPr>
        <p:spPr>
          <a:xfrm>
            <a:off x="730440" y="5380920"/>
            <a:ext cx="153684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Aft>
                <a:spcPts val="799"/>
              </a:spcAft>
            </a:pPr>
            <a:r>
              <a:rPr lang="en-GB" sz="1600" b="0" strike="noStrike" spc="-1">
                <a:solidFill>
                  <a:srgbClr val="595959"/>
                </a:solidFill>
                <a:latin typeface="open sans"/>
                <a:ea typeface="Source Sans Pro"/>
              </a:rPr>
              <a:t>Tetracycline </a:t>
            </a:r>
            <a:r>
              <a:rPr lang="en-GB" sz="1600" b="0" strike="noStrike" spc="-1">
                <a:solidFill>
                  <a:srgbClr val="808080"/>
                </a:solidFill>
                <a:latin typeface="open sans"/>
                <a:ea typeface="Source Sans Pro"/>
              </a:rPr>
              <a:t>Antibiotic</a:t>
            </a:r>
            <a:endParaRPr lang="pt-PT" sz="1600" b="0" strike="noStrike" spc="-1">
              <a:latin typeface="open sans"/>
            </a:endParaRPr>
          </a:p>
        </p:txBody>
      </p:sp>
      <p:sp>
        <p:nvSpPr>
          <p:cNvPr id="357" name="CustomShape 5"/>
          <p:cNvSpPr/>
          <p:nvPr/>
        </p:nvSpPr>
        <p:spPr>
          <a:xfrm>
            <a:off x="201364" y="2613240"/>
            <a:ext cx="1630551"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600" b="0" strike="noStrike" spc="-1">
                <a:solidFill>
                  <a:srgbClr val="595959"/>
                </a:solidFill>
                <a:latin typeface="open sans"/>
                <a:ea typeface="Source Sans Pro"/>
              </a:rPr>
              <a:t>Amphotericin B </a:t>
            </a:r>
            <a:endParaRPr lang="pt-PT" sz="1600" b="0" strike="noStrike" spc="-1">
              <a:latin typeface="open sans"/>
            </a:endParaRPr>
          </a:p>
          <a:p>
            <a:pPr algn="ctr">
              <a:lnSpc>
                <a:spcPct val="100000"/>
              </a:lnSpc>
            </a:pPr>
            <a:r>
              <a:rPr lang="en-GB" sz="1600" b="0" strike="noStrike" spc="-1">
                <a:solidFill>
                  <a:srgbClr val="808080"/>
                </a:solidFill>
                <a:latin typeface="open sans"/>
                <a:ea typeface="Source Sans Pro"/>
              </a:rPr>
              <a:t>Antifungal </a:t>
            </a:r>
            <a:endParaRPr lang="pt-PT" sz="1600" b="0" strike="noStrike" spc="-1">
              <a:latin typeface="open sans"/>
            </a:endParaRPr>
          </a:p>
        </p:txBody>
      </p:sp>
      <p:sp>
        <p:nvSpPr>
          <p:cNvPr id="358" name="CustomShape 6"/>
          <p:cNvSpPr/>
          <p:nvPr/>
        </p:nvSpPr>
        <p:spPr>
          <a:xfrm>
            <a:off x="5963760" y="1515240"/>
            <a:ext cx="1741320" cy="61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Spinosyn A </a:t>
            </a:r>
            <a:r>
              <a:rPr lang="en-GB" sz="1600" b="0" strike="noStrike" spc="-1">
                <a:solidFill>
                  <a:srgbClr val="808080"/>
                </a:solidFill>
                <a:latin typeface="open sans"/>
                <a:ea typeface="Source Sans Pro"/>
              </a:rPr>
              <a:t>Insecticide </a:t>
            </a:r>
            <a:endParaRPr lang="pt-PT" sz="1600" b="0" strike="noStrike" spc="-1">
              <a:latin typeface="open sans"/>
            </a:endParaRPr>
          </a:p>
        </p:txBody>
      </p:sp>
      <p:sp>
        <p:nvSpPr>
          <p:cNvPr id="359" name="CustomShape 7"/>
          <p:cNvSpPr/>
          <p:nvPr/>
        </p:nvSpPr>
        <p:spPr>
          <a:xfrm>
            <a:off x="3838575" y="5684400"/>
            <a:ext cx="1661505" cy="60499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Avermectin B1 </a:t>
            </a:r>
            <a:r>
              <a:rPr lang="en-GB" sz="1600" b="0" strike="noStrike" spc="-1">
                <a:solidFill>
                  <a:srgbClr val="808080"/>
                </a:solidFill>
                <a:latin typeface="open sans"/>
                <a:ea typeface="Source Sans Pro"/>
              </a:rPr>
              <a:t>Anti-helmintic</a:t>
            </a:r>
            <a:endParaRPr lang="pt-PT" sz="1600" b="0" strike="noStrike" spc="-1">
              <a:latin typeface="open sans"/>
            </a:endParaRPr>
          </a:p>
        </p:txBody>
      </p:sp>
      <p:sp>
        <p:nvSpPr>
          <p:cNvPr id="360" name="CustomShape 8"/>
          <p:cNvSpPr/>
          <p:nvPr/>
        </p:nvSpPr>
        <p:spPr>
          <a:xfrm>
            <a:off x="7494840" y="6154200"/>
            <a:ext cx="2653200" cy="5984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7000"/>
              </a:lnSpc>
              <a:spcAft>
                <a:spcPts val="799"/>
              </a:spcAft>
            </a:pPr>
            <a:r>
              <a:rPr lang="en-GB" sz="1600" b="0" strike="noStrike" spc="-1">
                <a:solidFill>
                  <a:srgbClr val="595959"/>
                </a:solidFill>
                <a:latin typeface="open sans"/>
                <a:ea typeface="Source Sans Pro"/>
              </a:rPr>
              <a:t>Lovastatin A           </a:t>
            </a:r>
            <a:r>
              <a:rPr lang="en-GB" sz="1600" b="0" strike="noStrike" spc="-1">
                <a:solidFill>
                  <a:srgbClr val="808080"/>
                </a:solidFill>
                <a:latin typeface="open sans"/>
                <a:ea typeface="Source Sans Pro"/>
              </a:rPr>
              <a:t>Cholesterol-lowering drug</a:t>
            </a:r>
            <a:endParaRPr lang="pt-PT" sz="1600" b="0" strike="noStrike" spc="-1">
              <a:latin typeface="open sans"/>
            </a:endParaRPr>
          </a:p>
        </p:txBody>
      </p:sp>
      <p:pic>
        <p:nvPicPr>
          <p:cNvPr id="361" name="Picture 360"/>
          <p:cNvPicPr/>
          <p:nvPr/>
        </p:nvPicPr>
        <p:blipFill>
          <a:blip r:embed="rId3"/>
          <a:stretch/>
        </p:blipFill>
        <p:spPr>
          <a:xfrm>
            <a:off x="9296280" y="1930320"/>
            <a:ext cx="2755800" cy="1778040"/>
          </a:xfrm>
          <a:prstGeom prst="rect">
            <a:avLst/>
          </a:prstGeom>
          <a:ln>
            <a:noFill/>
          </a:ln>
        </p:spPr>
      </p:pic>
      <p:pic>
        <p:nvPicPr>
          <p:cNvPr id="362" name="Picture 361"/>
          <p:cNvPicPr/>
          <p:nvPr/>
        </p:nvPicPr>
        <p:blipFill>
          <a:blip r:embed="rId4"/>
          <a:stretch/>
        </p:blipFill>
        <p:spPr>
          <a:xfrm>
            <a:off x="4622760" y="1841400"/>
            <a:ext cx="3720960" cy="1701720"/>
          </a:xfrm>
          <a:prstGeom prst="rect">
            <a:avLst/>
          </a:prstGeom>
          <a:ln>
            <a:noFill/>
          </a:ln>
        </p:spPr>
      </p:pic>
      <p:pic>
        <p:nvPicPr>
          <p:cNvPr id="363" name="Picture 362"/>
          <p:cNvPicPr/>
          <p:nvPr/>
        </p:nvPicPr>
        <p:blipFill>
          <a:blip r:embed="rId5"/>
          <a:stretch/>
        </p:blipFill>
        <p:spPr>
          <a:xfrm>
            <a:off x="495360" y="4152960"/>
            <a:ext cx="2286000" cy="1219320"/>
          </a:xfrm>
          <a:prstGeom prst="rect">
            <a:avLst/>
          </a:prstGeom>
          <a:ln>
            <a:noFill/>
          </a:ln>
        </p:spPr>
      </p:pic>
      <p:pic>
        <p:nvPicPr>
          <p:cNvPr id="364" name="Picture 363"/>
          <p:cNvPicPr/>
          <p:nvPr/>
        </p:nvPicPr>
        <p:blipFill>
          <a:blip r:embed="rId6"/>
          <a:stretch/>
        </p:blipFill>
        <p:spPr>
          <a:xfrm>
            <a:off x="4114800" y="4394160"/>
            <a:ext cx="3670200" cy="2082960"/>
          </a:xfrm>
          <a:prstGeom prst="rect">
            <a:avLst/>
          </a:prstGeom>
          <a:ln>
            <a:noFill/>
          </a:ln>
        </p:spPr>
      </p:pic>
      <p:pic>
        <p:nvPicPr>
          <p:cNvPr id="365" name="Picture 364"/>
          <p:cNvPicPr/>
          <p:nvPr/>
        </p:nvPicPr>
        <p:blipFill>
          <a:blip r:embed="rId7"/>
          <a:stretch/>
        </p:blipFill>
        <p:spPr>
          <a:xfrm>
            <a:off x="9829800" y="4826160"/>
            <a:ext cx="2095560" cy="1778040"/>
          </a:xfrm>
          <a:prstGeom prst="rect">
            <a:avLst/>
          </a:prstGeom>
          <a:ln>
            <a:noFill/>
          </a:ln>
        </p:spPr>
      </p:pic>
      <p:pic>
        <p:nvPicPr>
          <p:cNvPr id="366" name="Picture 365"/>
          <p:cNvPicPr/>
          <p:nvPr/>
        </p:nvPicPr>
        <p:blipFill>
          <a:blip r:embed="rId8"/>
          <a:stretch/>
        </p:blipFill>
        <p:spPr>
          <a:xfrm>
            <a:off x="127080" y="1384200"/>
            <a:ext cx="3467160" cy="170172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395</TotalTime>
  <Words>7653</Words>
  <Application>Microsoft Office PowerPoint</Application>
  <PresentationFormat>Ecrã Panorâmico</PresentationFormat>
  <Paragraphs>1260</Paragraphs>
  <Slides>84</Slides>
  <Notes>68</Notes>
  <HiddenSlides>0</HiddenSlides>
  <MMClips>0</MMClips>
  <ScaleCrop>false</ScaleCrop>
  <HeadingPairs>
    <vt:vector size="6" baseType="variant">
      <vt:variant>
        <vt:lpstr>Tipos de letra usados</vt:lpstr>
      </vt:variant>
      <vt:variant>
        <vt:i4>15</vt:i4>
      </vt:variant>
      <vt:variant>
        <vt:lpstr>Tema</vt:lpstr>
      </vt:variant>
      <vt:variant>
        <vt:i4>6</vt:i4>
      </vt:variant>
      <vt:variant>
        <vt:lpstr>Títulos dos diapositivos</vt:lpstr>
      </vt:variant>
      <vt:variant>
        <vt:i4>84</vt:i4>
      </vt:variant>
    </vt:vector>
  </HeadingPairs>
  <TitlesOfParts>
    <vt:vector size="105" baseType="lpstr">
      <vt:lpstr>Arial</vt:lpstr>
      <vt:lpstr>Calibri</vt:lpstr>
      <vt:lpstr>Calibri Light</vt:lpstr>
      <vt:lpstr>CIDFont+F1</vt:lpstr>
      <vt:lpstr>Helvetica Neue</vt:lpstr>
      <vt:lpstr>open sans</vt:lpstr>
      <vt:lpstr>open sans</vt:lpstr>
      <vt:lpstr>ScalaSansLF-Bold</vt:lpstr>
      <vt:lpstr>Source Sans Pro</vt:lpstr>
      <vt:lpstr>Symbol</vt:lpstr>
      <vt:lpstr>Times New Roman</vt:lpstr>
      <vt:lpstr>Trebuchet MS</vt:lpstr>
      <vt:lpstr>Tw Cen MT</vt:lpstr>
      <vt:lpstr>Tw Cen MT Condensed</vt:lpstr>
      <vt:lpstr>Wingdings</vt:lpstr>
      <vt:lpstr>Office Theme</vt:lpstr>
      <vt:lpstr>Office Theme</vt:lpstr>
      <vt:lpstr>Office Theme</vt:lpstr>
      <vt:lpstr>Office Theme</vt:lpstr>
      <vt:lpstr>Office Theme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Sandra Silva</dc:creator>
  <dc:description/>
  <cp:lastModifiedBy>Sandra Cristina Godinho Pires da Silva</cp:lastModifiedBy>
  <cp:revision>165</cp:revision>
  <dcterms:created xsi:type="dcterms:W3CDTF">2020-01-15T14:33:32Z</dcterms:created>
  <dcterms:modified xsi:type="dcterms:W3CDTF">2021-05-04T15:08:54Z</dcterms:modified>
  <dc:language>pt-PT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59</vt:i4>
  </property>
</Properties>
</file>